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4" r:id="rId4"/>
  </p:sldMasterIdLst>
  <p:notesMasterIdLst>
    <p:notesMasterId r:id="rId24"/>
  </p:notesMasterIdLst>
  <p:sldIdLst>
    <p:sldId id="256" r:id="rId5"/>
    <p:sldId id="279" r:id="rId6"/>
    <p:sldId id="277" r:id="rId7"/>
    <p:sldId id="271" r:id="rId8"/>
    <p:sldId id="273" r:id="rId9"/>
    <p:sldId id="287" r:id="rId10"/>
    <p:sldId id="288" r:id="rId11"/>
    <p:sldId id="274" r:id="rId12"/>
    <p:sldId id="286" r:id="rId13"/>
    <p:sldId id="275" r:id="rId14"/>
    <p:sldId id="280" r:id="rId15"/>
    <p:sldId id="281" r:id="rId16"/>
    <p:sldId id="282" r:id="rId17"/>
    <p:sldId id="283" r:id="rId18"/>
    <p:sldId id="284" r:id="rId19"/>
    <p:sldId id="285" r:id="rId20"/>
    <p:sldId id="264" r:id="rId21"/>
    <p:sldId id="278" r:id="rId22"/>
    <p:sldId id="266" r:id="rId23"/>
  </p:sldIdLst>
  <p:sldSz cx="16257588" cy="101584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56"/>
    <a:srgbClr val="00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5"/>
    <p:restoredTop sz="87405"/>
  </p:normalViewPr>
  <p:slideViewPr>
    <p:cSldViewPr snapToGrid="0" snapToObjects="1">
      <p:cViewPr varScale="1">
        <p:scale>
          <a:sx n="66" d="100"/>
          <a:sy n="66" d="100"/>
        </p:scale>
        <p:origin x="162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8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B801-8881-E01D-2258-19EF7415A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199" y="1662500"/>
            <a:ext cx="12193191" cy="3536633"/>
          </a:xfrm>
        </p:spPr>
        <p:txBody>
          <a:bodyPr anchor="b"/>
          <a:lstStyle>
            <a:lvl1pPr algn="ctr">
              <a:defRPr sz="800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C035E-83C8-B0F0-2F23-4AC858753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199" y="5335519"/>
            <a:ext cx="12193191" cy="245259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76" indent="0" algn="ctr">
              <a:buNone/>
              <a:defRPr sz="2667"/>
            </a:lvl2pPr>
            <a:lvl3pPr marL="1219352" indent="0" algn="ctr">
              <a:buNone/>
              <a:defRPr sz="2400"/>
            </a:lvl3pPr>
            <a:lvl4pPr marL="1829029" indent="0" algn="ctr">
              <a:buNone/>
              <a:defRPr sz="2134"/>
            </a:lvl4pPr>
            <a:lvl5pPr marL="2438705" indent="0" algn="ctr">
              <a:buNone/>
              <a:defRPr sz="2134"/>
            </a:lvl5pPr>
            <a:lvl6pPr marL="3048381" indent="0" algn="ctr">
              <a:buNone/>
              <a:defRPr sz="2134"/>
            </a:lvl6pPr>
            <a:lvl7pPr marL="3658057" indent="0" algn="ctr">
              <a:buNone/>
              <a:defRPr sz="2134"/>
            </a:lvl7pPr>
            <a:lvl8pPr marL="4267733" indent="0" algn="ctr">
              <a:buNone/>
              <a:defRPr sz="2134"/>
            </a:lvl8pPr>
            <a:lvl9pPr marL="4877410" indent="0" algn="ctr">
              <a:buNone/>
              <a:defRPr sz="213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D37A-B666-FF32-DABE-AB3A5340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B602F-6EC6-9BBE-568D-72C05DC3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5AEBA-5D88-3BDB-C1CA-3B401282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0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8AD8-B06D-4DA1-F878-F0ACB0B6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2EC81-A432-2F0B-AFF3-DAB25AF17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9DBEB-22BB-0A07-991D-ED076EA2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C0AA-7390-7D2B-493A-C05E518F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D91A1-F704-FC20-360A-2C62AD7B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880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CEAE8B-1743-B89B-FB25-1913E0447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337" y="540842"/>
            <a:ext cx="3505542" cy="860878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04727-CDC6-58AE-0FD9-A1FA3A7C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709" y="540842"/>
            <a:ext cx="10313407" cy="860878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ACCA6-E271-8378-D4D5-E7F39C63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5AF47-860D-EE2D-5E30-7E778F9F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5859-4E46-26CA-BA0D-5A744FA1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6882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78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/>
              <a:t>06.11.19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AC36-4F67-4111-18C0-D4393CEC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72321-7B12-8102-EBFD-CFCD32EAE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6FD03-BD3F-EBF4-8E9A-A31762A3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80661-B785-AB2A-8B66-C6607CB2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D77D1-EBA3-06EB-A4A4-6EB75C15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58882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F31F-7C61-6F68-51F2-6BF78541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42" y="2532550"/>
            <a:ext cx="14022170" cy="4225617"/>
          </a:xfrm>
        </p:spPr>
        <p:txBody>
          <a:bodyPr anchor="b"/>
          <a:lstStyle>
            <a:lvl1pPr>
              <a:defRPr sz="800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E5A0D-0B97-227D-FF53-3091C46D3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242" y="6798143"/>
            <a:ext cx="14022170" cy="2222152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7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2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70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8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5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73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41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4B0C8-715D-CCF0-04D4-262D47EB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2527-1993-A6B0-9D31-278CDC1A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C7BF-FB1A-DD1D-A6CA-FF9A7407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2707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994E-2438-C98E-B116-C4D1AB80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A2A18-F6BC-3F06-5713-27933E467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709" y="2704207"/>
            <a:ext cx="6909475" cy="64454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303E2-5866-A62C-4A54-0CA3A9751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4" y="2704207"/>
            <a:ext cx="6909475" cy="64454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C4518-DD6B-43A9-09E3-5CBCAD0A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18CEF-A88A-6313-7FC9-E287E33A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53C6E-F889-C4A0-235C-CEAE80F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9654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D4E9-350B-4A62-E22D-3EF4FACF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27" y="540842"/>
            <a:ext cx="14022170" cy="19634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82A91-35BC-62ED-F406-491C3835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827" y="2490223"/>
            <a:ext cx="6877721" cy="122042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20B11-A992-E86C-08D4-67E67251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827" y="3710643"/>
            <a:ext cx="6877721" cy="5457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FC9BA-DDA3-D907-A7AB-62F198AB8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0404" y="2490223"/>
            <a:ext cx="6911592" cy="122042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97383-82FD-1940-1D7D-3E088F3A3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0404" y="3710643"/>
            <a:ext cx="6911592" cy="5457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DE3DB-C82B-64D5-CC4A-8E02DEF7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30505-F8E8-08B6-B0F7-DC51533D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EAAD6-462D-6CDA-D935-6968DB3E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3737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C3EC-4E28-5D38-BEC7-A6B8EDEA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7FB45-ECA4-1D7F-7BB3-D487D180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1A1FA-FB49-E9B2-5880-7701E8C8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96817-13E7-678C-313E-BBB686C7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04EF6-92F6-D5D6-B80F-C382AE2B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DA2FE-2FFB-9590-EDC3-3363E526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98E25-C833-F13A-0C30-D0C8D7B9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A143-3556-8878-12F9-570F4C85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27" y="677228"/>
            <a:ext cx="5243495" cy="2370296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5EC47-5C24-ED1F-1495-5EDAA7F0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592" y="1462624"/>
            <a:ext cx="8230404" cy="7219057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1D9BE-A096-D425-0259-C5C6DC25A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7" y="3047524"/>
            <a:ext cx="5243495" cy="5645915"/>
          </a:xfrm>
        </p:spPr>
        <p:txBody>
          <a:bodyPr/>
          <a:lstStyle>
            <a:lvl1pPr marL="0" indent="0">
              <a:buNone/>
              <a:defRPr sz="2134"/>
            </a:lvl1pPr>
            <a:lvl2pPr marL="609676" indent="0">
              <a:buNone/>
              <a:defRPr sz="1867"/>
            </a:lvl2pPr>
            <a:lvl3pPr marL="1219352" indent="0">
              <a:buNone/>
              <a:defRPr sz="1600"/>
            </a:lvl3pPr>
            <a:lvl4pPr marL="1829029" indent="0">
              <a:buNone/>
              <a:defRPr sz="1334"/>
            </a:lvl4pPr>
            <a:lvl5pPr marL="2438705" indent="0">
              <a:buNone/>
              <a:defRPr sz="1334"/>
            </a:lvl5pPr>
            <a:lvl6pPr marL="3048381" indent="0">
              <a:buNone/>
              <a:defRPr sz="1334"/>
            </a:lvl6pPr>
            <a:lvl7pPr marL="3658057" indent="0">
              <a:buNone/>
              <a:defRPr sz="1334"/>
            </a:lvl7pPr>
            <a:lvl8pPr marL="4267733" indent="0">
              <a:buNone/>
              <a:defRPr sz="1334"/>
            </a:lvl8pPr>
            <a:lvl9pPr marL="487741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73356-D209-0A37-B80B-1648806E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8A11C-AFE4-C4DD-5302-4B9575C5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3C31B-F847-B0C9-1BAF-D402532C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243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21AA-459D-C193-96D3-E77B3FF5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27" y="677228"/>
            <a:ext cx="5243495" cy="2370296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BE6B4-60E3-B75A-02C8-A12641B16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592" y="1462624"/>
            <a:ext cx="8230404" cy="7219057"/>
          </a:xfrm>
        </p:spPr>
        <p:txBody>
          <a:bodyPr/>
          <a:lstStyle>
            <a:lvl1pPr marL="0" indent="0">
              <a:buNone/>
              <a:defRPr sz="4267"/>
            </a:lvl1pPr>
            <a:lvl2pPr marL="609676" indent="0">
              <a:buNone/>
              <a:defRPr sz="3734"/>
            </a:lvl2pPr>
            <a:lvl3pPr marL="1219352" indent="0">
              <a:buNone/>
              <a:defRPr sz="3200"/>
            </a:lvl3pPr>
            <a:lvl4pPr marL="1829029" indent="0">
              <a:buNone/>
              <a:defRPr sz="2667"/>
            </a:lvl4pPr>
            <a:lvl5pPr marL="2438705" indent="0">
              <a:buNone/>
              <a:defRPr sz="2667"/>
            </a:lvl5pPr>
            <a:lvl6pPr marL="3048381" indent="0">
              <a:buNone/>
              <a:defRPr sz="2667"/>
            </a:lvl6pPr>
            <a:lvl7pPr marL="3658057" indent="0">
              <a:buNone/>
              <a:defRPr sz="2667"/>
            </a:lvl7pPr>
            <a:lvl8pPr marL="4267733" indent="0">
              <a:buNone/>
              <a:defRPr sz="2667"/>
            </a:lvl8pPr>
            <a:lvl9pPr marL="4877410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C3B0C-FAE8-84EB-1DE3-9862C8097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7" y="3047524"/>
            <a:ext cx="5243495" cy="5645915"/>
          </a:xfrm>
        </p:spPr>
        <p:txBody>
          <a:bodyPr/>
          <a:lstStyle>
            <a:lvl1pPr marL="0" indent="0">
              <a:buNone/>
              <a:defRPr sz="2134"/>
            </a:lvl1pPr>
            <a:lvl2pPr marL="609676" indent="0">
              <a:buNone/>
              <a:defRPr sz="1867"/>
            </a:lvl2pPr>
            <a:lvl3pPr marL="1219352" indent="0">
              <a:buNone/>
              <a:defRPr sz="1600"/>
            </a:lvl3pPr>
            <a:lvl4pPr marL="1829029" indent="0">
              <a:buNone/>
              <a:defRPr sz="1334"/>
            </a:lvl4pPr>
            <a:lvl5pPr marL="2438705" indent="0">
              <a:buNone/>
              <a:defRPr sz="1334"/>
            </a:lvl5pPr>
            <a:lvl6pPr marL="3048381" indent="0">
              <a:buNone/>
              <a:defRPr sz="1334"/>
            </a:lvl6pPr>
            <a:lvl7pPr marL="3658057" indent="0">
              <a:buNone/>
              <a:defRPr sz="1334"/>
            </a:lvl7pPr>
            <a:lvl8pPr marL="4267733" indent="0">
              <a:buNone/>
              <a:defRPr sz="1334"/>
            </a:lvl8pPr>
            <a:lvl9pPr marL="487741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A5159-62A1-68E0-5D97-E8931885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3BFFD-A99A-EF93-425F-E5B15033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37574-4B7F-C184-3F1E-58B0F37C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3332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92FA1-203A-DB26-0526-4CC127C9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09" y="540842"/>
            <a:ext cx="14022170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8FD15-AC6E-EC76-DA4B-37FC9FAFA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709" y="2704207"/>
            <a:ext cx="14022170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7336D-7B96-7923-73B5-68D861C0F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709" y="9415345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218B6-844F-F42F-1EFF-C8334233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5326" y="9415345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17BC-CF88-B79B-BAC6-5939D2E29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922" y="9415345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3651" r:id="rId13"/>
    <p:sldLayoutId id="2147483663" r:id="rId14"/>
  </p:sldLayoutIdLst>
  <p:hf sldNum="0" hdr="0" ftr="0"/>
  <p:txStyles>
    <p:titleStyle>
      <a:lvl1pPr algn="l" defTabSz="1219352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38" indent="-304838" algn="l" defTabSz="121935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514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191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867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43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219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5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2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8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2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5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p-uk.net/casp-tools-checklists/" TargetMode="External"/><Relationship Id="rId2" Type="http://schemas.openxmlformats.org/officeDocument/2006/relationships/hyperlink" Target="https://www.nice.org.uk/corporate/ecd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86/1471-2288-8-4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33614"/>
            <a:ext cx="16257585" cy="647917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8884" y="-4923133"/>
            <a:ext cx="6479813" cy="16257588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92915" y="-4619108"/>
            <a:ext cx="6479177" cy="15650167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-33609"/>
            <a:ext cx="11391091" cy="647917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7928015" y="-1528728"/>
            <a:ext cx="6654179" cy="6575462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269" y="1088875"/>
            <a:ext cx="13406327" cy="4337796"/>
          </a:xfrm>
        </p:spPr>
        <p:txBody>
          <a:bodyPr anchor="b">
            <a:normAutofit/>
          </a:bodyPr>
          <a:lstStyle/>
          <a:p>
            <a:pPr algn="l"/>
            <a:r>
              <a:rPr lang="en-US" sz="6200" dirty="0">
                <a:solidFill>
                  <a:srgbClr val="FFFFFF"/>
                </a:solidFill>
              </a:rPr>
              <a:t>A grounded theory of familial adjustment in the transition to adulthood for autistic youth with intellectual disability: a parental perspective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F361-F4D6-E44D-BA05-8CE0226C3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85" y="7214908"/>
            <a:ext cx="13342571" cy="2160044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Dr. </a:t>
            </a:r>
            <a:r>
              <a:rPr lang="en-US" dirty="0" err="1"/>
              <a:t>Kalem</a:t>
            </a:r>
            <a:r>
              <a:rPr lang="en-US" dirty="0"/>
              <a:t> Mahon		UL: Dr. Barry Coughlan &amp; Dr. Elaine Rogers</a:t>
            </a:r>
          </a:p>
          <a:p>
            <a:pPr algn="l"/>
            <a:r>
              <a:rPr lang="en-US" dirty="0"/>
              <a:t>Clinical Psychologist 		SMH: Dr. Anita Hyland &amp; Isabelle O’Donoghue</a:t>
            </a:r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F400-C256-B6A6-270E-35D45D65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53206"/>
            <a:ext cx="14022170" cy="10429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Grounded Theory: Familial adjustment in the transition to adulthood</a:t>
            </a:r>
          </a:p>
        </p:txBody>
      </p:sp>
      <p:pic>
        <p:nvPicPr>
          <p:cNvPr id="5" name="Content Placeholder 4" descr="Graphical user interface, application, table, Word&#10;&#10;Description automatically generated">
            <a:extLst>
              <a:ext uri="{FF2B5EF4-FFF2-40B4-BE49-F238E27FC236}">
                <a16:creationId xmlns:a16="http://schemas.microsoft.com/office/drawing/2014/main" id="{02DA12D6-3DD4-0A43-95B3-38B6F248C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24236" r="10222" b="18197"/>
          <a:stretch/>
        </p:blipFill>
        <p:spPr bwMode="auto">
          <a:xfrm>
            <a:off x="96467" y="2115671"/>
            <a:ext cx="16064653" cy="7189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21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2B2E-0F39-245B-B22B-9DE6AE7B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3033-0C55-57C0-1F57-9F2CBA27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1" y="2266949"/>
            <a:ext cx="7540698" cy="73506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1. Engaging with transition planning</a:t>
            </a:r>
          </a:p>
          <a:p>
            <a:pPr lvl="1"/>
            <a:r>
              <a:rPr lang="en-US" dirty="0"/>
              <a:t>Instigating transition planning</a:t>
            </a:r>
          </a:p>
          <a:p>
            <a:pPr lvl="1"/>
            <a:r>
              <a:rPr lang="en-US" dirty="0"/>
              <a:t>Timeliness of transition planning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Accessing funding and appropriate services</a:t>
            </a:r>
          </a:p>
          <a:p>
            <a:pPr lvl="1"/>
            <a:r>
              <a:rPr lang="en-US" dirty="0"/>
              <a:t>Navigating funding processes</a:t>
            </a:r>
          </a:p>
          <a:p>
            <a:pPr lvl="1"/>
            <a:r>
              <a:rPr lang="en-US" dirty="0"/>
              <a:t>Limited choice</a:t>
            </a:r>
          </a:p>
          <a:p>
            <a:pPr lvl="1"/>
            <a:r>
              <a:rPr lang="en-US" dirty="0"/>
              <a:t>Services organizing practicalities of placements </a:t>
            </a:r>
          </a:p>
          <a:p>
            <a:pPr marL="60967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Finding, accessing and navigating information about transition and services</a:t>
            </a:r>
          </a:p>
          <a:p>
            <a:pPr lvl="1"/>
            <a:r>
              <a:rPr lang="en-US" dirty="0"/>
              <a:t>Getting information from peers, and professionals in schools and adult services</a:t>
            </a:r>
          </a:p>
          <a:p>
            <a:pPr lvl="1"/>
            <a:r>
              <a:rPr lang="en-US" dirty="0"/>
              <a:t>No one place for accessing information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4667C7-DA3D-B2A8-5B05-B7BE0B1E04A9}"/>
              </a:ext>
            </a:extLst>
          </p:cNvPr>
          <p:cNvSpPr txBox="1">
            <a:spLocks/>
          </p:cNvSpPr>
          <p:nvPr/>
        </p:nvSpPr>
        <p:spPr>
          <a:xfrm>
            <a:off x="9080629" y="2266949"/>
            <a:ext cx="6375541" cy="7350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838" indent="-304838" algn="l" defTabSz="121935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514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191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867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543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5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2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8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4. Getting informed about legal changes in autonomy, consent and guardianship</a:t>
            </a:r>
          </a:p>
          <a:p>
            <a:pPr lvl="1"/>
            <a:r>
              <a:rPr lang="en-US" sz="2700" dirty="0"/>
              <a:t>Uncertainty regarding parent’s role in consent </a:t>
            </a:r>
          </a:p>
          <a:p>
            <a:pPr marL="609676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5. Preparing youth for change</a:t>
            </a:r>
          </a:p>
          <a:p>
            <a:pPr lvl="1"/>
            <a:r>
              <a:rPr lang="en-US" sz="2700" dirty="0"/>
              <a:t>Developing youth’s readiness for change</a:t>
            </a:r>
          </a:p>
          <a:p>
            <a:pPr lvl="1"/>
            <a:r>
              <a:rPr lang="en-US" sz="2700" dirty="0"/>
              <a:t>Teaching skills for adult life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2C62-A414-4E51-B0C8-6ABB5035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F4A7-431A-9497-474D-4F946407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42" y="2212187"/>
            <a:ext cx="7294952" cy="7670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 Adapting to adult service provision</a:t>
            </a:r>
          </a:p>
          <a:p>
            <a:pPr lvl="1"/>
            <a:r>
              <a:rPr lang="en-US" sz="2400" dirty="0"/>
              <a:t>Some experiencing a gap between child and adult services </a:t>
            </a:r>
          </a:p>
          <a:p>
            <a:pPr lvl="1"/>
            <a:r>
              <a:rPr lang="en-US" sz="2400" dirty="0"/>
              <a:t>Handover</a:t>
            </a:r>
          </a:p>
          <a:p>
            <a:pPr lvl="1"/>
            <a:r>
              <a:rPr lang="en-US" sz="2400" dirty="0"/>
              <a:t>Parent-service collaboration</a:t>
            </a:r>
          </a:p>
          <a:p>
            <a:pPr marL="609676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2. Adapting to changing professional supporters</a:t>
            </a:r>
          </a:p>
          <a:p>
            <a:pPr lvl="1"/>
            <a:r>
              <a:rPr lang="en-US" sz="2400" dirty="0"/>
              <a:t>Developing trust in staff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3. Adapting to changes in autonomy and consent</a:t>
            </a:r>
          </a:p>
          <a:p>
            <a:pPr lvl="1"/>
            <a:r>
              <a:rPr lang="en-US" sz="2400" dirty="0"/>
              <a:t>Abrupt shift vs gradual approach to changes in autonomy</a:t>
            </a:r>
          </a:p>
          <a:p>
            <a:pPr lvl="1"/>
            <a:r>
              <a:rPr lang="en-US" sz="2400" dirty="0"/>
              <a:t>Can be a challenge and a positive </a:t>
            </a:r>
          </a:p>
          <a:p>
            <a:pPr lvl="1"/>
            <a:r>
              <a:rPr lang="en-US" sz="2400" dirty="0"/>
              <a:t>Consent and decision-making capacity </a:t>
            </a:r>
          </a:p>
          <a:p>
            <a:pPr marL="609676" lvl="1" indent="0">
              <a:buNone/>
            </a:pPr>
            <a:endParaRPr lang="en-US" dirty="0"/>
          </a:p>
          <a:p>
            <a:pPr marL="60967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D6E70F-FDC0-FFC1-BB87-18390CAFB9C6}"/>
              </a:ext>
            </a:extLst>
          </p:cNvPr>
          <p:cNvSpPr txBox="1">
            <a:spLocks/>
          </p:cNvSpPr>
          <p:nvPr/>
        </p:nvSpPr>
        <p:spPr>
          <a:xfrm>
            <a:off x="9163455" y="2205319"/>
            <a:ext cx="6544158" cy="767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838" indent="-304838" algn="l" defTabSz="121935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514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191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867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543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5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2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8" indent="-304838" algn="l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4. A</a:t>
            </a:r>
            <a:r>
              <a:rPr lang="en-US" sz="2800" dirty="0"/>
              <a:t>dapting to changing advocacy needs</a:t>
            </a:r>
          </a:p>
          <a:p>
            <a:pPr lvl="1"/>
            <a:r>
              <a:rPr lang="en-US" sz="2400" dirty="0"/>
              <a:t>Advocating for service access</a:t>
            </a:r>
          </a:p>
          <a:p>
            <a:pPr marL="609676" lvl="1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5. Adapting to changing expectations and opportunities</a:t>
            </a:r>
          </a:p>
          <a:p>
            <a:pPr lvl="1"/>
            <a:r>
              <a:rPr lang="en-US" sz="2400" dirty="0"/>
              <a:t>Relationships </a:t>
            </a:r>
          </a:p>
          <a:p>
            <a:pPr lvl="1"/>
            <a:r>
              <a:rPr lang="en-US" sz="2400" dirty="0"/>
              <a:t>Identifying work opportunities </a:t>
            </a:r>
          </a:p>
          <a:p>
            <a:pPr marL="609676" lvl="1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6. Adapting to ongoing and evolving parental caregiving demands</a:t>
            </a:r>
          </a:p>
          <a:p>
            <a:pPr lvl="1"/>
            <a:r>
              <a:rPr lang="en-US" sz="2400" dirty="0"/>
              <a:t>A loss of roles </a:t>
            </a:r>
          </a:p>
          <a:p>
            <a:pPr lvl="1"/>
            <a:r>
              <a:rPr lang="en-US" sz="2400" dirty="0"/>
              <a:t>Providing ongoing care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5F00-62A0-3ED3-DE07-D7AFA773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B9442-7F4F-1716-8A71-C626F970D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Forecasting youth’s long-term care needs</a:t>
            </a:r>
          </a:p>
          <a:p>
            <a:pPr lvl="1"/>
            <a:r>
              <a:rPr lang="en-US" dirty="0"/>
              <a:t>Managing youth’s care as parents age</a:t>
            </a:r>
          </a:p>
          <a:p>
            <a:pPr marL="60967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Identifying and preparing for future residential needs</a:t>
            </a:r>
          </a:p>
          <a:p>
            <a:pPr lvl="1"/>
            <a:r>
              <a:rPr lang="en-US" dirty="0"/>
              <a:t>Concern over potential future residential move</a:t>
            </a:r>
          </a:p>
          <a:p>
            <a:pPr lvl="1"/>
            <a:r>
              <a:rPr lang="en-US" dirty="0"/>
              <a:t>Planning in advance</a:t>
            </a:r>
          </a:p>
          <a:p>
            <a:pPr marL="60967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Considering and preparing arrangements for youth’s future guardianship, decision making and financial needs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A969-8CB2-EE70-3A08-EFAE5090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Toll - Stressors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5CB75-DBEB-3620-1026-BD24BEF4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 Personal Stressors</a:t>
            </a:r>
          </a:p>
          <a:p>
            <a:pPr lvl="1"/>
            <a:r>
              <a:rPr lang="en-US" dirty="0"/>
              <a:t>Personal preferences for sameness impacted by uncertainty</a:t>
            </a:r>
          </a:p>
          <a:p>
            <a:pPr lvl="1"/>
            <a:r>
              <a:rPr lang="en-US" dirty="0"/>
              <a:t>Personal health struggles</a:t>
            </a:r>
          </a:p>
          <a:p>
            <a:pPr marL="60967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Familial Stressors</a:t>
            </a:r>
          </a:p>
          <a:p>
            <a:pPr lvl="1"/>
            <a:r>
              <a:rPr lang="en-US" dirty="0"/>
              <a:t>Residential transition</a:t>
            </a:r>
          </a:p>
          <a:p>
            <a:pPr marL="60967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Organisational</a:t>
            </a:r>
            <a:r>
              <a:rPr lang="en-US" dirty="0"/>
              <a:t> Stressors</a:t>
            </a:r>
          </a:p>
          <a:p>
            <a:pPr lvl="1"/>
            <a:r>
              <a:rPr lang="en-US" dirty="0"/>
              <a:t>Difficulties with planning</a:t>
            </a:r>
          </a:p>
          <a:p>
            <a:pPr lvl="1"/>
            <a:r>
              <a:rPr lang="en-US" dirty="0"/>
              <a:t>Some experiencing a gap in service provision </a:t>
            </a:r>
          </a:p>
          <a:p>
            <a:pPr lvl="1"/>
            <a:r>
              <a:rPr lang="en-US" dirty="0"/>
              <a:t>Ongoing changes to service provision</a:t>
            </a:r>
          </a:p>
          <a:p>
            <a:pPr lvl="1"/>
            <a:r>
              <a:rPr lang="en-US" dirty="0"/>
              <a:t>Information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Societal Stressors</a:t>
            </a:r>
          </a:p>
          <a:p>
            <a:pPr lvl="1"/>
            <a:r>
              <a:rPr lang="en-US" dirty="0"/>
              <a:t>Covid-19 – inaccessibility of familiar places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1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5A77-598A-612B-01FA-524EA437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Toll – Resources &amp;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3D55-0FEF-76F4-8618-5189BC87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Personal Resources</a:t>
            </a:r>
          </a:p>
          <a:p>
            <a:pPr lvl="1"/>
            <a:r>
              <a:rPr lang="en-US" dirty="0"/>
              <a:t>Perseverance, resilience, seeing challenges as tasks to work through</a:t>
            </a:r>
          </a:p>
          <a:p>
            <a:pPr lvl="1"/>
            <a:r>
              <a:rPr lang="en-US" dirty="0"/>
              <a:t>Work negotiations</a:t>
            </a:r>
          </a:p>
          <a:p>
            <a:pPr marL="742950" indent="-7429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Peer Support</a:t>
            </a:r>
          </a:p>
          <a:p>
            <a:pPr lvl="1"/>
            <a:r>
              <a:rPr lang="en-US" dirty="0"/>
              <a:t>Connecting with peers for emotional support or practical information</a:t>
            </a:r>
          </a:p>
          <a:p>
            <a:pPr lvl="1"/>
            <a:r>
              <a:rPr lang="en-US" dirty="0"/>
              <a:t>A desire for formal support groups </a:t>
            </a:r>
          </a:p>
          <a:p>
            <a:pPr marL="60967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Family Support</a:t>
            </a:r>
          </a:p>
          <a:p>
            <a:pPr lvl="1"/>
            <a:r>
              <a:rPr lang="en-US" dirty="0"/>
              <a:t>Offers and efforts to help </a:t>
            </a:r>
          </a:p>
          <a:p>
            <a:pPr marL="60967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Professional Support</a:t>
            </a:r>
          </a:p>
          <a:p>
            <a:pPr lvl="1"/>
            <a:r>
              <a:rPr lang="en-US" dirty="0"/>
              <a:t>Schools and adult services</a:t>
            </a:r>
          </a:p>
          <a:p>
            <a:pPr lvl="1"/>
            <a:r>
              <a:rPr lang="en-US" dirty="0"/>
              <a:t>Online training and resources</a:t>
            </a:r>
          </a:p>
          <a:p>
            <a:pPr lvl="1"/>
            <a:r>
              <a:rPr lang="en-US" dirty="0"/>
              <a:t>A desire for parent counselling 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3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F400-C256-B6A6-270E-35D45D65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53206"/>
            <a:ext cx="14022170" cy="1042950"/>
          </a:xfrm>
        </p:spPr>
        <p:txBody>
          <a:bodyPr>
            <a:normAutofit fontScale="90000"/>
          </a:bodyPr>
          <a:lstStyle/>
          <a:p>
            <a:r>
              <a:rPr lang="en-US" dirty="0"/>
              <a:t>Familial adjustment in the transition to adulthood</a:t>
            </a:r>
          </a:p>
        </p:txBody>
      </p:sp>
      <p:pic>
        <p:nvPicPr>
          <p:cNvPr id="5" name="Content Placeholder 4" descr="Graphical user interface, application, table, Word&#10;&#10;Description automatically generated">
            <a:extLst>
              <a:ext uri="{FF2B5EF4-FFF2-40B4-BE49-F238E27FC236}">
                <a16:creationId xmlns:a16="http://schemas.microsoft.com/office/drawing/2014/main" id="{02DA12D6-3DD4-0A43-95B3-38B6F248C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t="28209" r="9897" b="18066"/>
          <a:stretch/>
        </p:blipFill>
        <p:spPr bwMode="auto">
          <a:xfrm>
            <a:off x="-85330" y="2466695"/>
            <a:ext cx="16428247" cy="6799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232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B11350A-4286-7A48-968E-D244738B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3747" y="385643"/>
            <a:ext cx="12190095" cy="1693069"/>
          </a:xfrm>
        </p:spPr>
        <p:txBody>
          <a:bodyPr/>
          <a:lstStyle/>
          <a:p>
            <a:pPr eaLnBrk="1" hangingPunct="1">
              <a:defRPr/>
            </a:pPr>
            <a:r>
              <a:rPr lang="en-IE" sz="4740" dirty="0"/>
              <a:t>Potential Implications</a:t>
            </a:r>
            <a:endParaRPr lang="en-GB" sz="474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618E79C-D2BD-374D-8403-BE5E9B7CA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4146" y="2078712"/>
            <a:ext cx="12190095" cy="740247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IE" dirty="0">
                <a:cs typeface="+mn-cs"/>
              </a:rPr>
              <a:t>Theo</a:t>
            </a:r>
            <a:r>
              <a:rPr lang="en-IE" dirty="0"/>
              <a:t>retical model</a:t>
            </a:r>
          </a:p>
          <a:p>
            <a:pPr lvl="1">
              <a:defRPr/>
            </a:pPr>
            <a:r>
              <a:rPr lang="en-IE" dirty="0"/>
              <a:t>A start in mapping the area for the transition to adulthood for families of autistic youth</a:t>
            </a:r>
          </a:p>
          <a:p>
            <a:pPr lvl="1">
              <a:defRPr/>
            </a:pPr>
            <a:r>
              <a:rPr lang="en-IE" dirty="0">
                <a:cs typeface="+mn-cs"/>
              </a:rPr>
              <a:t>Provides a starting framework for services and organisations</a:t>
            </a:r>
          </a:p>
          <a:p>
            <a:pPr lvl="1">
              <a:defRPr/>
            </a:pPr>
            <a:r>
              <a:rPr lang="en-IE" dirty="0"/>
              <a:t>Outlines stressors that can be targeted and relevant supports that can be fostered</a:t>
            </a:r>
          </a:p>
          <a:p>
            <a:pPr lvl="1">
              <a:defRPr/>
            </a:pPr>
            <a:endParaRPr lang="en-IE" dirty="0">
              <a:cs typeface="+mn-cs"/>
            </a:endParaRPr>
          </a:p>
          <a:p>
            <a:pPr>
              <a:defRPr/>
            </a:pPr>
            <a:r>
              <a:rPr lang="en-IE" dirty="0">
                <a:cs typeface="+mn-cs"/>
              </a:rPr>
              <a:t>Areas to address from a clinical and policy perspective </a:t>
            </a:r>
          </a:p>
          <a:p>
            <a:pPr lvl="1">
              <a:defRPr/>
            </a:pPr>
            <a:r>
              <a:rPr lang="en-IE" dirty="0"/>
              <a:t>Transition planning – timing and involvement</a:t>
            </a:r>
          </a:p>
          <a:p>
            <a:pPr lvl="1">
              <a:defRPr/>
            </a:pPr>
            <a:r>
              <a:rPr lang="en-IE" dirty="0">
                <a:cs typeface="+mn-cs"/>
              </a:rPr>
              <a:t>Accessibility of adult services</a:t>
            </a:r>
          </a:p>
          <a:p>
            <a:pPr lvl="1">
              <a:defRPr/>
            </a:pPr>
            <a:r>
              <a:rPr lang="en-IE" dirty="0">
                <a:cs typeface="+mn-cs"/>
              </a:rPr>
              <a:t>Changes to decisi</a:t>
            </a:r>
            <a:r>
              <a:rPr lang="en-IE" dirty="0"/>
              <a:t>on making expectations</a:t>
            </a:r>
            <a:endParaRPr lang="en-IE" dirty="0">
              <a:cs typeface="+mn-cs"/>
            </a:endParaRPr>
          </a:p>
          <a:p>
            <a:pPr lvl="1">
              <a:defRPr/>
            </a:pPr>
            <a:endParaRPr lang="en-IE" dirty="0">
              <a:cs typeface="+mn-cs"/>
            </a:endParaRPr>
          </a:p>
          <a:p>
            <a:pPr eaLnBrk="1" hangingPunct="1">
              <a:defRPr/>
            </a:pPr>
            <a:r>
              <a:rPr lang="en-IE" dirty="0"/>
              <a:t>Future Research </a:t>
            </a:r>
          </a:p>
          <a:p>
            <a:pPr lvl="1">
              <a:defRPr/>
            </a:pPr>
            <a:r>
              <a:rPr lang="en-IE" dirty="0"/>
              <a:t>Further exploration of the theory’s/model’s utility across various regions and with differing populations</a:t>
            </a:r>
          </a:p>
          <a:p>
            <a:pPr lvl="1">
              <a:defRPr/>
            </a:pPr>
            <a:r>
              <a:rPr lang="en-IE" dirty="0"/>
              <a:t>Quantitative research to explore the factors contributing to adjustment </a:t>
            </a:r>
          </a:p>
          <a:p>
            <a:pPr lvl="1">
              <a:defRPr/>
            </a:pPr>
            <a:r>
              <a:rPr lang="en-IE" dirty="0"/>
              <a:t>Further exploration of decision-making changes in adulthood and/or assisted decision making as this is formalised in Ireland</a:t>
            </a:r>
          </a:p>
          <a:p>
            <a:pPr lvl="1">
              <a:defRPr/>
            </a:pPr>
            <a:endParaRPr lang="en-IE" dirty="0"/>
          </a:p>
          <a:p>
            <a:pPr lvl="1">
              <a:defRPr/>
            </a:pPr>
            <a:endParaRPr lang="en-IE" dirty="0"/>
          </a:p>
          <a:p>
            <a:pPr lvl="1">
              <a:defRPr/>
            </a:pPr>
            <a:endParaRPr lang="en-IE" dirty="0"/>
          </a:p>
          <a:p>
            <a:pPr eaLnBrk="1" hangingPunct="1">
              <a:defRPr/>
            </a:pPr>
            <a:endParaRPr lang="en-I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04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1288-4F90-20E4-78D9-E357FF6C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104D-BD98-C59B-58B2-3F3153A1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411999"/>
            <a:ext cx="14022170" cy="617682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National Institute for Health and Care Excellence (NICE). (2016). </a:t>
            </a:r>
            <a:r>
              <a:rPr lang="en-GB" dirty="0">
                <a:hlinkClick r:id="rId2"/>
              </a:rPr>
              <a:t>https://www.nice.org.uk/corporate/ecd1</a:t>
            </a:r>
            <a:endParaRPr lang="en-GB" dirty="0"/>
          </a:p>
          <a:p>
            <a:r>
              <a:rPr lang="en-GB" dirty="0"/>
              <a:t>Hendricks, D. R., and </a:t>
            </a:r>
            <a:r>
              <a:rPr lang="en-GB" dirty="0" err="1"/>
              <a:t>Wehman</a:t>
            </a:r>
            <a:r>
              <a:rPr lang="en-GB" dirty="0"/>
              <a:t>, P. (2009). Transition From School to Adulthood for Youth With Autism Spectrum Disorders: Review and Recommendations. </a:t>
            </a:r>
            <a:r>
              <a:rPr lang="en-GB" i="1" dirty="0"/>
              <a:t>Focus on Autism and Other Developmental Disabilities.</a:t>
            </a:r>
            <a:r>
              <a:rPr lang="en-GB" dirty="0"/>
              <a:t> 10.1177/1088357608329827</a:t>
            </a:r>
            <a:endParaRPr lang="en-IE" dirty="0"/>
          </a:p>
          <a:p>
            <a:r>
              <a:rPr lang="en-GB" dirty="0"/>
              <a:t>Newsome, W. (2008). Parents perceptions during periods of transition: Implications for social workers serving families coping with autism. </a:t>
            </a:r>
            <a:r>
              <a:rPr lang="en-GB" i="1" dirty="0"/>
              <a:t>Journal of Family Social Work, 5(2), </a:t>
            </a:r>
            <a:r>
              <a:rPr lang="en-GB" dirty="0"/>
              <a:t>17–31. doi:10.1300/J039v05n02_03</a:t>
            </a:r>
          </a:p>
          <a:p>
            <a:r>
              <a:rPr lang="en-GB" dirty="0"/>
              <a:t>Critical Appraisal Skills Programme (2018). CASP Qualitative Checklist. [online] Available at: </a:t>
            </a:r>
            <a:r>
              <a:rPr lang="en-GB" u="sng" dirty="0">
                <a:hlinkClick r:id="rId3"/>
              </a:rPr>
              <a:t>https://casp-uk.net/casp-tools-checklists/</a:t>
            </a:r>
            <a:r>
              <a:rPr lang="en-GB" dirty="0"/>
              <a:t> Accessed: July 2021</a:t>
            </a:r>
            <a:endParaRPr lang="en-IE" dirty="0"/>
          </a:p>
          <a:p>
            <a:r>
              <a:rPr lang="en-GB" dirty="0"/>
              <a:t>Thomas, J., and Harden, A. (2008). Methods for the thematic synthesis of qualitative research in systematic reviews. </a:t>
            </a:r>
            <a:r>
              <a:rPr lang="en-GB" i="1" dirty="0"/>
              <a:t>BMC Medical Research Methodology, 8(45). </a:t>
            </a:r>
            <a:r>
              <a:rPr lang="en-GB" u="sng" dirty="0">
                <a:hlinkClick r:id="rId4"/>
              </a:rPr>
              <a:t>https://doi.org/10.1186/1471-2288-8-45</a:t>
            </a:r>
            <a:endParaRPr lang="en-IE" dirty="0"/>
          </a:p>
          <a:p>
            <a:r>
              <a:rPr lang="en-GB" dirty="0"/>
              <a:t>Moher, D., </a:t>
            </a:r>
            <a:r>
              <a:rPr lang="en-GB" dirty="0" err="1"/>
              <a:t>Liberati</a:t>
            </a:r>
            <a:r>
              <a:rPr lang="en-GB" dirty="0"/>
              <a:t>, A., </a:t>
            </a:r>
            <a:r>
              <a:rPr lang="en-GB" dirty="0" err="1"/>
              <a:t>Tetzlaff</a:t>
            </a:r>
            <a:r>
              <a:rPr lang="en-GB" dirty="0"/>
              <a:t>, J., Altman, D. G., (2009). Preferred Reporting Items for Systematic Reviews and Meta-Analyses: The PRISMA Statement. </a:t>
            </a:r>
            <a:r>
              <a:rPr lang="en-GB" dirty="0" err="1"/>
              <a:t>PLoS</a:t>
            </a:r>
            <a:r>
              <a:rPr lang="en-GB" dirty="0"/>
              <a:t> Med 6(7). Doi:10.1371/journal.pmed1000097</a:t>
            </a:r>
          </a:p>
          <a:p>
            <a:r>
              <a:rPr lang="en-IE" dirty="0"/>
              <a:t>Charmaz, K. (2014). </a:t>
            </a:r>
            <a:r>
              <a:rPr lang="en-IE" i="1" dirty="0"/>
              <a:t>Constructing Grounded Theory</a:t>
            </a:r>
            <a:r>
              <a:rPr lang="en-IE" dirty="0"/>
              <a:t> (2</a:t>
            </a:r>
            <a:r>
              <a:rPr lang="en-IE" baseline="30000" dirty="0"/>
              <a:t>nd</a:t>
            </a:r>
            <a:r>
              <a:rPr lang="en-IE" dirty="0"/>
              <a:t> Ed.). London, UK: SAGE Publications Ltd. 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64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4918-DD1F-054C-A4FB-2EAF57D39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943" y="2499670"/>
            <a:ext cx="10080000" cy="180823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9379-54E2-4576-B2F5-CB87943D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Language…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F1308-5D6B-54A7-AEB4-5AD3E428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Autistic person/youth is used in this presentation </a:t>
            </a:r>
          </a:p>
          <a:p>
            <a:endParaRPr lang="en-US" sz="2800" dirty="0"/>
          </a:p>
          <a:p>
            <a:r>
              <a:rPr lang="en-US" sz="2800" dirty="0"/>
              <a:t>This is recommended by the The National Institute for Health and Care Excellence (NICE, 2016)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422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759D-1013-5A1C-462B-698B54FC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Research?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BF3D-EBCA-46F1-1874-3DCDEA660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225" y="2266950"/>
            <a:ext cx="14022170" cy="6361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transition to adulthood can be a significant time in the lives of autistic individuals and their families.</a:t>
            </a:r>
          </a:p>
          <a:p>
            <a:pPr lvl="1"/>
            <a:r>
              <a:rPr lang="en-US" dirty="0"/>
              <a:t>Parents of autistic youth can experience elevated caregiving demands in the transition to adulthood (see Hendricks &amp; </a:t>
            </a:r>
            <a:r>
              <a:rPr lang="en-US" dirty="0" err="1"/>
              <a:t>Wehman</a:t>
            </a:r>
            <a:r>
              <a:rPr lang="en-US" dirty="0"/>
              <a:t>, 2009). </a:t>
            </a:r>
          </a:p>
          <a:p>
            <a:pPr lvl="1"/>
            <a:r>
              <a:rPr lang="en-US" dirty="0"/>
              <a:t>Caregivers can report high levels of stress and anxiety while securing systems of support for autistic youth (Newsome, 2008).</a:t>
            </a:r>
          </a:p>
          <a:p>
            <a:pPr marL="609671" lvl="1" indent="0">
              <a:buNone/>
            </a:pPr>
            <a:endParaRPr lang="en-US" dirty="0"/>
          </a:p>
          <a:p>
            <a:r>
              <a:rPr lang="en-US" dirty="0"/>
              <a:t>There is limited research on the transition to adulthood in an Irish context. 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4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485C-00B8-F64B-9F65-01AD8012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Review: Parents Experience of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C861-B019-A74E-80A9-A0C3C9C9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09" y="2847642"/>
            <a:ext cx="14022170" cy="691336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Research Questions: </a:t>
            </a:r>
          </a:p>
          <a:p>
            <a:pPr lvl="1"/>
            <a:r>
              <a:rPr lang="en-US" sz="2400" dirty="0"/>
              <a:t>Parents support/caregiving roles</a:t>
            </a:r>
          </a:p>
          <a:p>
            <a:pPr lvl="1"/>
            <a:r>
              <a:rPr lang="en-US" sz="2400" dirty="0"/>
              <a:t>Impact of transition on parents </a:t>
            </a:r>
          </a:p>
          <a:p>
            <a:pPr lvl="1"/>
            <a:endParaRPr lang="en-US" sz="2400" dirty="0"/>
          </a:p>
          <a:p>
            <a:r>
              <a:rPr lang="en-US" sz="3200" dirty="0"/>
              <a:t>Search Strategy </a:t>
            </a:r>
          </a:p>
          <a:p>
            <a:pPr lvl="1"/>
            <a:r>
              <a:rPr lang="en-US" sz="2400" dirty="0"/>
              <a:t>Population, Exposure, Outcome (PEO)</a:t>
            </a:r>
          </a:p>
          <a:p>
            <a:pPr lvl="1"/>
            <a:r>
              <a:rPr lang="en-US" sz="2400" dirty="0"/>
              <a:t>Five databases (</a:t>
            </a:r>
            <a:r>
              <a:rPr lang="en-US" sz="2400" dirty="0" err="1"/>
              <a:t>PsychInfo</a:t>
            </a:r>
            <a:r>
              <a:rPr lang="en-US" sz="2400" dirty="0"/>
              <a:t>; CINAHL; Education Source; Medline; Academic Search Complete)</a:t>
            </a:r>
          </a:p>
          <a:p>
            <a:pPr lvl="1"/>
            <a:endParaRPr lang="en-US" sz="2400" dirty="0"/>
          </a:p>
          <a:p>
            <a:r>
              <a:rPr lang="en-US" sz="3200" dirty="0"/>
              <a:t>Screening</a:t>
            </a:r>
          </a:p>
          <a:p>
            <a:endParaRPr lang="en-US" sz="3200" dirty="0"/>
          </a:p>
          <a:p>
            <a:r>
              <a:rPr lang="en-US" sz="3200" dirty="0"/>
              <a:t>PRISMA </a:t>
            </a:r>
            <a:r>
              <a:rPr lang="en-IE" sz="3200" dirty="0"/>
              <a:t>(Moher et al., 2009)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Quality: Critical Appraisal Skills </a:t>
            </a:r>
            <a:r>
              <a:rPr lang="en-US" sz="3200" dirty="0" err="1"/>
              <a:t>Programme</a:t>
            </a:r>
            <a:r>
              <a:rPr lang="en-US" sz="3200" dirty="0"/>
              <a:t> (</a:t>
            </a:r>
            <a:r>
              <a:rPr lang="en-GB" sz="3200" dirty="0"/>
              <a:t>CASP UK, 2013)</a:t>
            </a:r>
          </a:p>
          <a:p>
            <a:endParaRPr lang="en-US" sz="3200" dirty="0"/>
          </a:p>
          <a:p>
            <a:r>
              <a:rPr lang="en-US" sz="3200" dirty="0"/>
              <a:t>Data synthesis: Thematic Synthesis (Thomas &amp; Harding, 2009)</a:t>
            </a:r>
          </a:p>
          <a:p>
            <a:pPr marL="609671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7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741F-0B6C-1E65-E9CD-61C2002E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Review –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8CA26-361D-7A08-7140-073046AF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18" y="2624051"/>
            <a:ext cx="14022170" cy="7534361"/>
          </a:xfrm>
        </p:spPr>
        <p:txBody>
          <a:bodyPr>
            <a:normAutofit/>
          </a:bodyPr>
          <a:lstStyle/>
          <a:p>
            <a:r>
              <a:rPr lang="en-US" dirty="0"/>
              <a:t>Findings </a:t>
            </a:r>
            <a:r>
              <a:rPr lang="en-US" dirty="0" err="1"/>
              <a:t>synthesised</a:t>
            </a:r>
            <a:r>
              <a:rPr lang="en-US" dirty="0"/>
              <a:t> from 29 qualitative studies with at least 489 parent participants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Studies were conducted across nine countries over an eight year period (2012-2020). </a:t>
            </a:r>
          </a:p>
          <a:p>
            <a:pPr marL="0" indent="0">
              <a:buNone/>
            </a:pPr>
            <a:endParaRPr lang="en-US" dirty="0"/>
          </a:p>
          <a:p>
            <a:pPr marL="60967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4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83A2-49B1-BDAC-A23A-8D3BEA8E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Review – Parent Support/Caregiving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60A1D-44FB-82CE-E6F9-D1370FEB0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Holding responsibility for coordinating services and supports</a:t>
            </a:r>
          </a:p>
          <a:p>
            <a:endParaRPr lang="en-US" dirty="0"/>
          </a:p>
          <a:p>
            <a:r>
              <a:rPr lang="en-US" dirty="0"/>
              <a:t>Supporting and developing their youth’s independence</a:t>
            </a:r>
          </a:p>
          <a:p>
            <a:pPr lvl="1"/>
            <a:r>
              <a:rPr lang="en-US" dirty="0"/>
              <a:t>Balancing the push for independence and need for support</a:t>
            </a:r>
          </a:p>
          <a:p>
            <a:pPr lvl="1"/>
            <a:r>
              <a:rPr lang="en-US" dirty="0"/>
              <a:t>Tentatively encouraging and supporting youth’s autonomy</a:t>
            </a:r>
          </a:p>
          <a:p>
            <a:pPr lvl="1"/>
            <a:r>
              <a:rPr lang="en-US" dirty="0"/>
              <a:t>Teaching skills to support youth’s independence</a:t>
            </a:r>
          </a:p>
          <a:p>
            <a:pPr marL="609676" lvl="1" indent="0">
              <a:buNone/>
            </a:pPr>
            <a:endParaRPr lang="en-US" dirty="0"/>
          </a:p>
          <a:p>
            <a:r>
              <a:rPr lang="en-US" dirty="0"/>
              <a:t>Advocating for youth to ensure adequate support and equal opportunities</a:t>
            </a:r>
          </a:p>
          <a:p>
            <a:endParaRPr lang="en-US" dirty="0"/>
          </a:p>
          <a:p>
            <a:r>
              <a:rPr lang="en-US" dirty="0"/>
              <a:t>Planning and preparing for youth’s adult lives</a:t>
            </a:r>
          </a:p>
          <a:p>
            <a:pPr lvl="1"/>
            <a:r>
              <a:rPr lang="en-US" dirty="0"/>
              <a:t>Planning for youth’s transition </a:t>
            </a:r>
          </a:p>
          <a:p>
            <a:pPr lvl="1"/>
            <a:r>
              <a:rPr lang="en-US" dirty="0"/>
              <a:t>Accessing and preparing youth for adult roles</a:t>
            </a:r>
          </a:p>
          <a:p>
            <a:pPr lvl="1"/>
            <a:r>
              <a:rPr lang="en-US" dirty="0"/>
              <a:t>Preparing for their youth’s long-term future</a:t>
            </a:r>
          </a:p>
          <a:p>
            <a:pPr lvl="1"/>
            <a:endParaRPr lang="en-US" dirty="0"/>
          </a:p>
          <a:p>
            <a:r>
              <a:rPr lang="en-US" dirty="0"/>
              <a:t>Caregiving for youth beyond transition</a:t>
            </a:r>
          </a:p>
          <a:p>
            <a:pPr lvl="1"/>
            <a:r>
              <a:rPr lang="en-US" dirty="0"/>
              <a:t>Providing practical support to youth in adulthood</a:t>
            </a:r>
          </a:p>
          <a:p>
            <a:pPr lvl="1"/>
            <a:r>
              <a:rPr lang="en-US" dirty="0"/>
              <a:t>Providing social and emotional support to youth in adulthood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97519-E8C9-BC44-0372-A12A27A3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5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354C-83FC-372A-10E3-38CE9D06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Review – Impact on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F8008-B3D3-9C3B-ABC2-D0AF35F75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can lead to psychological and emotional challenges for parents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Transition can impact on parent's life circumstances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Transition can lead to changes in parent's relationships with their youth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Parents adopt personal coping strategies and seek support from others to manage the impact of transition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7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5BD0-F21C-7B41-792D-0169E22F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Present Study: A Grounded Theory of Familial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3919-22CF-3BE5-A4E1-242D5B9F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09" y="2847642"/>
            <a:ext cx="14022170" cy="69133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Question: What are parents experiences of, and perspectives on, the complexities of autistic youth transitioning to adulthood? </a:t>
            </a:r>
          </a:p>
          <a:p>
            <a:endParaRPr lang="en-US" dirty="0"/>
          </a:p>
          <a:p>
            <a:r>
              <a:rPr lang="en-US" dirty="0"/>
              <a:t>Data collection: </a:t>
            </a:r>
          </a:p>
          <a:p>
            <a:pPr lvl="1"/>
            <a:r>
              <a:rPr lang="en-US" dirty="0"/>
              <a:t>Semi-structured interviews</a:t>
            </a:r>
          </a:p>
          <a:p>
            <a:pPr lvl="1"/>
            <a:r>
              <a:rPr lang="en-US" dirty="0"/>
              <a:t>7 parents of autistic youth with an intellectual disability</a:t>
            </a:r>
          </a:p>
          <a:p>
            <a:pPr lvl="1"/>
            <a:r>
              <a:rPr lang="en-US" dirty="0"/>
              <a:t>All parents agreeing to participate were from one organization </a:t>
            </a:r>
          </a:p>
          <a:p>
            <a:pPr marL="609676" lvl="1" indent="0">
              <a:buNone/>
            </a:pPr>
            <a:endParaRPr lang="en-US" dirty="0"/>
          </a:p>
          <a:p>
            <a:r>
              <a:rPr lang="en-US" dirty="0"/>
              <a:t>Analysis: </a:t>
            </a:r>
          </a:p>
          <a:p>
            <a:pPr lvl="1"/>
            <a:r>
              <a:rPr lang="en-US" dirty="0"/>
              <a:t>Constructivist Grounded Theory (Charmaz, 2014)</a:t>
            </a:r>
          </a:p>
          <a:p>
            <a:pPr lvl="1"/>
            <a:r>
              <a:rPr lang="en-US" dirty="0"/>
              <a:t>Initial and Focused Coding</a:t>
            </a:r>
          </a:p>
          <a:p>
            <a:pPr lvl="1"/>
            <a:r>
              <a:rPr lang="en-US" dirty="0"/>
              <a:t>Constant Comparison</a:t>
            </a:r>
          </a:p>
          <a:p>
            <a:pPr lvl="1"/>
            <a:r>
              <a:rPr lang="en-US" dirty="0"/>
              <a:t>Memo Writing</a:t>
            </a:r>
          </a:p>
          <a:p>
            <a:pPr lvl="1"/>
            <a:r>
              <a:rPr lang="en-US" dirty="0"/>
              <a:t>Theory Development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3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708B-1405-924F-3F99-453325C1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The Transition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7C5FB-97B5-A196-053D-7E1CDBE3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transition</a:t>
            </a:r>
          </a:p>
          <a:p>
            <a:pPr lvl="1"/>
            <a:r>
              <a:rPr lang="en-US" dirty="0"/>
              <a:t>A move from school to adult day and/or residential services</a:t>
            </a:r>
          </a:p>
          <a:p>
            <a:pPr lvl="1"/>
            <a:r>
              <a:rPr lang="en-US" dirty="0"/>
              <a:t>A shift from child clinical supports to adult clinical supports</a:t>
            </a:r>
          </a:p>
          <a:p>
            <a:pPr marL="609671" lvl="1" indent="0">
              <a:buNone/>
            </a:pPr>
            <a:endParaRPr lang="en-US" dirty="0"/>
          </a:p>
          <a:p>
            <a:r>
              <a:rPr lang="en-US" dirty="0"/>
              <a:t>Developmental transition</a:t>
            </a:r>
          </a:p>
          <a:p>
            <a:pPr lvl="1"/>
            <a:r>
              <a:rPr lang="en-US" dirty="0"/>
              <a:t>A change in expectations of youth as they become adults </a:t>
            </a:r>
          </a:p>
          <a:p>
            <a:pPr lvl="1"/>
            <a:r>
              <a:rPr lang="en-US" dirty="0"/>
              <a:t>Legal changes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75E55-9526-BB1C-4533-E6D638F5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137211397D940B4BAE1908ED83D59" ma:contentTypeVersion="0" ma:contentTypeDescription="Create a new document." ma:contentTypeScope="" ma:versionID="7263ccf2e690e875e99a558b7728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D412FB-0938-4822-880E-859E412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8EA609-1291-4473-BFBC-F21AC1F4FF60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</TotalTime>
  <Words>1286</Words>
  <Application>Microsoft Macintosh PowerPoint</Application>
  <PresentationFormat>Custom</PresentationFormat>
  <Paragraphs>227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Office Theme</vt:lpstr>
      <vt:lpstr>A grounded theory of familial adjustment in the transition to adulthood for autistic youth with intellectual disability: a parental perspective </vt:lpstr>
      <vt:lpstr>A Note on Language… </vt:lpstr>
      <vt:lpstr>Why This Research? </vt:lpstr>
      <vt:lpstr>Systematic Review: Parents Experience of Transition</vt:lpstr>
      <vt:lpstr>Systematic Review – Findings </vt:lpstr>
      <vt:lpstr>Systematic Review – Parent Support/Caregiving Roles</vt:lpstr>
      <vt:lpstr>Systematic Review – Impact on Parents</vt:lpstr>
      <vt:lpstr>The Present Study: A Grounded Theory of Familial Adjustment</vt:lpstr>
      <vt:lpstr>Findings: The Transition Context</vt:lpstr>
      <vt:lpstr>The Grounded Theory: Familial adjustment in the transition to adulthood</vt:lpstr>
      <vt:lpstr>Preparing</vt:lpstr>
      <vt:lpstr>Adapting</vt:lpstr>
      <vt:lpstr>Forecasting</vt:lpstr>
      <vt:lpstr>Emotional Toll - Stressors</vt:lpstr>
      <vt:lpstr>Emotional Toll – Resources &amp; Support</vt:lpstr>
      <vt:lpstr>Familial adjustment in the transition to adulthood</vt:lpstr>
      <vt:lpstr>Potential Implications</vt:lpstr>
      <vt:lpstr>References</vt:lpstr>
      <vt:lpstr>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Páraic Ó Súilleabháin</dc:creator>
  <cp:lastModifiedBy>ULStudent:KALEM.MAHON</cp:lastModifiedBy>
  <cp:revision>47</cp:revision>
  <dcterms:created xsi:type="dcterms:W3CDTF">2019-12-12T11:33:48Z</dcterms:created>
  <dcterms:modified xsi:type="dcterms:W3CDTF">2023-03-02T21:46:41Z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0x0101009C4137211397D940B4BAE1908ED83D59</vt:lpwstr>
  </property>
</Properties>
</file>