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handoutMasterIdLst>
    <p:handoutMasterId r:id="rId25"/>
  </p:handoutMasterIdLst>
  <p:sldIdLst>
    <p:sldId id="256" r:id="rId2"/>
    <p:sldId id="267" r:id="rId3"/>
    <p:sldId id="258" r:id="rId4"/>
    <p:sldId id="257" r:id="rId5"/>
    <p:sldId id="271" r:id="rId6"/>
    <p:sldId id="259" r:id="rId7"/>
    <p:sldId id="260" r:id="rId8"/>
    <p:sldId id="266" r:id="rId9"/>
    <p:sldId id="261" r:id="rId10"/>
    <p:sldId id="262" r:id="rId11"/>
    <p:sldId id="279" r:id="rId12"/>
    <p:sldId id="280" r:id="rId13"/>
    <p:sldId id="281" r:id="rId14"/>
    <p:sldId id="263" r:id="rId15"/>
    <p:sldId id="264" r:id="rId16"/>
    <p:sldId id="268" r:id="rId17"/>
    <p:sldId id="272" r:id="rId18"/>
    <p:sldId id="273" r:id="rId19"/>
    <p:sldId id="274" r:id="rId20"/>
    <p:sldId id="275" r:id="rId21"/>
    <p:sldId id="265" r:id="rId22"/>
    <p:sldId id="276" r:id="rId2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87288" autoAdjust="0"/>
  </p:normalViewPr>
  <p:slideViewPr>
    <p:cSldViewPr>
      <p:cViewPr>
        <p:scale>
          <a:sx n="90" d="100"/>
          <a:sy n="90" d="100"/>
        </p:scale>
        <p:origin x="-127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0AD4AF5-50BB-40FF-A982-67FC241EAA47}" type="datetimeFigureOut">
              <a:rPr lang="en-IE" smtClean="0"/>
              <a:pPr/>
              <a:t>24/02/2023</a:t>
            </a:fld>
            <a:endParaRPr lang="en-IE"/>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6CA0F31-03C9-4E5D-A219-DB4EC7AA8904}" type="slidenum">
              <a:rPr lang="en-IE" smtClean="0"/>
              <a:pPr/>
              <a:t>‹#›</a:t>
            </a:fld>
            <a:endParaRPr lang="en-I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BA026C80-BA2F-4BDF-9CED-45BF6B5C9C5B}" type="datetimeFigureOut">
              <a:rPr lang="en-IE" smtClean="0"/>
              <a:pPr/>
              <a:t>24/02/2023</a:t>
            </a:fld>
            <a:endParaRPr lang="en-I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6B79110-8D8B-4810-A680-90B2E8A9D572}" type="slidenum">
              <a:rPr lang="en-IE" smtClean="0"/>
              <a:pPr/>
              <a:t>‹#›</a:t>
            </a:fld>
            <a:endParaRPr lang="en-I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Jenny speaking- DTC</a:t>
            </a:r>
            <a:r>
              <a:rPr lang="en-IE" baseline="0" dirty="0" smtClean="0"/>
              <a:t> AND SMH long standing established partnership</a:t>
            </a:r>
          </a:p>
          <a:p>
            <a:endParaRPr lang="en-I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SLT dept have developed as a research project focusing on providing Total Communication training to support social inclusion</a:t>
            </a:r>
          </a:p>
          <a:p>
            <a:r>
              <a:rPr lang="en-IE" dirty="0" smtClean="0"/>
              <a:t>Data collected will inform the Total Communication approach in Dundrum</a:t>
            </a:r>
          </a:p>
          <a:p>
            <a:pPr lvl="1"/>
            <a:r>
              <a:rPr lang="en-IE" dirty="0" smtClean="0"/>
              <a:t>Strand 1 People - a bespoke Total Communication training package for DTC staff </a:t>
            </a:r>
          </a:p>
          <a:p>
            <a:pPr lvl="1"/>
            <a:r>
              <a:rPr lang="en-IE" dirty="0" smtClean="0"/>
              <a:t>Strand 2 Place – a report on recommendations for the Total Communication environment (signage, visual supports, accessible information)</a:t>
            </a:r>
          </a:p>
          <a:p>
            <a:endParaRPr lang="en-I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IE" dirty="0" smtClean="0"/>
          </a:p>
          <a:p>
            <a:endParaRPr lang="en-IE" dirty="0"/>
          </a:p>
        </p:txBody>
      </p:sp>
      <p:sp>
        <p:nvSpPr>
          <p:cNvPr id="4" name="Slide Number Placeholder 3"/>
          <p:cNvSpPr>
            <a:spLocks noGrp="1"/>
          </p:cNvSpPr>
          <p:nvPr>
            <p:ph type="sldNum" sz="quarter" idx="10"/>
          </p:nvPr>
        </p:nvSpPr>
        <p:spPr/>
        <p:txBody>
          <a:bodyPr/>
          <a:lstStyle/>
          <a:p>
            <a:fld id="{06B79110-8D8B-4810-A680-90B2E8A9D572}" type="slidenum">
              <a:rPr lang="en-IE" smtClean="0"/>
              <a:pPr/>
              <a:t>2</a:t>
            </a:fld>
            <a:endParaRPr lang="en-I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Sasha Speaking Bring in the materials from </a:t>
            </a:r>
            <a:r>
              <a:rPr lang="en-IE" dirty="0" err="1" smtClean="0"/>
              <a:t>walkround</a:t>
            </a:r>
            <a:r>
              <a:rPr lang="en-IE" baseline="0" dirty="0" smtClean="0"/>
              <a:t> and the FG</a:t>
            </a:r>
          </a:p>
          <a:p>
            <a:endParaRPr lang="en-IE" baseline="0" dirty="0" smtClean="0"/>
          </a:p>
          <a:p>
            <a:r>
              <a:rPr lang="en-IE" baseline="0" dirty="0" smtClean="0"/>
              <a:t>In the following slide- the handout and the presentation – removed the pressure from somebody recruiting. </a:t>
            </a:r>
            <a:endParaRPr lang="en-IE" dirty="0"/>
          </a:p>
        </p:txBody>
      </p:sp>
      <p:sp>
        <p:nvSpPr>
          <p:cNvPr id="4" name="Slide Number Placeholder 3"/>
          <p:cNvSpPr>
            <a:spLocks noGrp="1"/>
          </p:cNvSpPr>
          <p:nvPr>
            <p:ph type="sldNum" sz="quarter" idx="10"/>
          </p:nvPr>
        </p:nvSpPr>
        <p:spPr/>
        <p:txBody>
          <a:bodyPr/>
          <a:lstStyle/>
          <a:p>
            <a:fld id="{06B79110-8D8B-4810-A680-90B2E8A9D572}" type="slidenum">
              <a:rPr lang="en-IE" smtClean="0"/>
              <a:pPr/>
              <a:t>14</a:t>
            </a:fld>
            <a:endParaRPr lang="en-I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Sasha speaking- Attended focus group following Walkround  facilitated by SLT dept </a:t>
            </a:r>
          </a:p>
          <a:p>
            <a:r>
              <a:rPr lang="en-IE" dirty="0" smtClean="0"/>
              <a:t>Aim of the focus group was to share lived experience of what it is like to communicate in DTC</a:t>
            </a:r>
          </a:p>
          <a:p>
            <a:r>
              <a:rPr lang="en-IE" dirty="0" smtClean="0"/>
              <a:t>Consultation group structure using Total Communication Approach, including Talking Mats to support feedback from Walkround</a:t>
            </a:r>
          </a:p>
          <a:p>
            <a:r>
              <a:rPr lang="en-IE" dirty="0" smtClean="0"/>
              <a:t>Currently completing data analysis</a:t>
            </a:r>
          </a:p>
          <a:p>
            <a:endParaRPr lang="en-IE" dirty="0" smtClean="0"/>
          </a:p>
          <a:p>
            <a:endParaRPr lang="en-IE" dirty="0" smtClean="0"/>
          </a:p>
          <a:p>
            <a:endParaRPr lang="en-IE" dirty="0"/>
          </a:p>
        </p:txBody>
      </p:sp>
      <p:sp>
        <p:nvSpPr>
          <p:cNvPr id="4" name="Slide Number Placeholder 3"/>
          <p:cNvSpPr>
            <a:spLocks noGrp="1"/>
          </p:cNvSpPr>
          <p:nvPr>
            <p:ph type="sldNum" sz="quarter" idx="10"/>
          </p:nvPr>
        </p:nvSpPr>
        <p:spPr/>
        <p:txBody>
          <a:bodyPr/>
          <a:lstStyle/>
          <a:p>
            <a:fld id="{06B79110-8D8B-4810-A680-90B2E8A9D572}" type="slidenum">
              <a:rPr lang="en-IE" smtClean="0"/>
              <a:pPr/>
              <a:t>15</a:t>
            </a:fld>
            <a:endParaRPr lang="en-I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Sasha speaking- Dundrum pictures?</a:t>
            </a:r>
            <a:endParaRPr lang="en-IE" dirty="0"/>
          </a:p>
        </p:txBody>
      </p:sp>
      <p:sp>
        <p:nvSpPr>
          <p:cNvPr id="4" name="Slide Number Placeholder 3"/>
          <p:cNvSpPr>
            <a:spLocks noGrp="1"/>
          </p:cNvSpPr>
          <p:nvPr>
            <p:ph type="sldNum" sz="quarter" idx="10"/>
          </p:nvPr>
        </p:nvSpPr>
        <p:spPr/>
        <p:txBody>
          <a:bodyPr/>
          <a:lstStyle/>
          <a:p>
            <a:fld id="{06B79110-8D8B-4810-A680-90B2E8A9D572}" type="slidenum">
              <a:rPr lang="en-IE" smtClean="0"/>
              <a:pPr/>
              <a:t>16</a:t>
            </a:fld>
            <a:endParaRPr lang="en-I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Sasha</a:t>
            </a:r>
            <a:endParaRPr lang="en-IE" dirty="0"/>
          </a:p>
        </p:txBody>
      </p:sp>
      <p:sp>
        <p:nvSpPr>
          <p:cNvPr id="4" name="Slide Number Placeholder 3"/>
          <p:cNvSpPr>
            <a:spLocks noGrp="1"/>
          </p:cNvSpPr>
          <p:nvPr>
            <p:ph type="sldNum" sz="quarter" idx="10"/>
          </p:nvPr>
        </p:nvSpPr>
        <p:spPr/>
        <p:txBody>
          <a:bodyPr/>
          <a:lstStyle/>
          <a:p>
            <a:fld id="{06B79110-8D8B-4810-A680-90B2E8A9D572}" type="slidenum">
              <a:rPr lang="en-IE" smtClean="0"/>
              <a:pPr/>
              <a:t>18</a:t>
            </a:fld>
            <a:endParaRPr lang="en-I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Jenny</a:t>
            </a:r>
            <a:endParaRPr lang="en-IE" dirty="0"/>
          </a:p>
        </p:txBody>
      </p:sp>
      <p:sp>
        <p:nvSpPr>
          <p:cNvPr id="4" name="Slide Number Placeholder 3"/>
          <p:cNvSpPr>
            <a:spLocks noGrp="1"/>
          </p:cNvSpPr>
          <p:nvPr>
            <p:ph type="sldNum" sz="quarter" idx="10"/>
          </p:nvPr>
        </p:nvSpPr>
        <p:spPr/>
        <p:txBody>
          <a:bodyPr/>
          <a:lstStyle/>
          <a:p>
            <a:fld id="{06B79110-8D8B-4810-A680-90B2E8A9D572}" type="slidenum">
              <a:rPr lang="en-IE" smtClean="0"/>
              <a:pPr/>
              <a:t>19</a:t>
            </a:fld>
            <a:endParaRPr lang="en-I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Jenny</a:t>
            </a:r>
            <a:endParaRPr lang="en-IE" dirty="0"/>
          </a:p>
        </p:txBody>
      </p:sp>
      <p:sp>
        <p:nvSpPr>
          <p:cNvPr id="4" name="Slide Number Placeholder 3"/>
          <p:cNvSpPr>
            <a:spLocks noGrp="1"/>
          </p:cNvSpPr>
          <p:nvPr>
            <p:ph type="sldNum" sz="quarter" idx="10"/>
          </p:nvPr>
        </p:nvSpPr>
        <p:spPr/>
        <p:txBody>
          <a:bodyPr/>
          <a:lstStyle/>
          <a:p>
            <a:fld id="{06B79110-8D8B-4810-A680-90B2E8A9D572}" type="slidenum">
              <a:rPr lang="en-IE" smtClean="0"/>
              <a:pPr/>
              <a:t>20</a:t>
            </a:fld>
            <a:endParaRPr lang="en-I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Sasha speaking-  Results from staff survey, family survey and service user focus group will be collated to inform a bespoke Total Communication training for staff in Dundrum</a:t>
            </a:r>
          </a:p>
          <a:p>
            <a:r>
              <a:rPr lang="en-IE" dirty="0" smtClean="0"/>
              <a:t>Initially 50 people to be trained by SLT Dept </a:t>
            </a:r>
          </a:p>
          <a:p>
            <a:r>
              <a:rPr lang="en-IE" dirty="0" smtClean="0"/>
              <a:t>Total Communication Champions, will then explore secondary training e.g. Lámh</a:t>
            </a:r>
          </a:p>
          <a:p>
            <a:r>
              <a:rPr lang="en-IE" dirty="0" smtClean="0"/>
              <a:t>Environmental supports will be explored Accessible signage and documentation etc. also with service user consultation</a:t>
            </a:r>
          </a:p>
          <a:p>
            <a:r>
              <a:rPr lang="en-IE" dirty="0" smtClean="0"/>
              <a:t>Plan to write up research to inform growing evidence base on social inclusion considerations for</a:t>
            </a:r>
          </a:p>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Hope for SMH to be a leader</a:t>
            </a:r>
            <a:r>
              <a:rPr lang="en-IE" baseline="0" dirty="0" smtClean="0"/>
              <a:t> in future projects to further the </a:t>
            </a:r>
            <a:r>
              <a:rPr lang="en-IE" dirty="0" smtClean="0"/>
              <a:t>developing natural supports for adults with ID in their locality </a:t>
            </a:r>
          </a:p>
          <a:p>
            <a:endParaRPr lang="en-IE" dirty="0" smtClean="0"/>
          </a:p>
          <a:p>
            <a:endParaRPr lang="en-IE" dirty="0"/>
          </a:p>
        </p:txBody>
      </p:sp>
      <p:sp>
        <p:nvSpPr>
          <p:cNvPr id="4" name="Slide Number Placeholder 3"/>
          <p:cNvSpPr>
            <a:spLocks noGrp="1"/>
          </p:cNvSpPr>
          <p:nvPr>
            <p:ph type="sldNum" sz="quarter" idx="10"/>
          </p:nvPr>
        </p:nvSpPr>
        <p:spPr/>
        <p:txBody>
          <a:bodyPr/>
          <a:lstStyle/>
          <a:p>
            <a:fld id="{06B79110-8D8B-4810-A680-90B2E8A9D572}" type="slidenum">
              <a:rPr lang="en-IE" smtClean="0"/>
              <a:pPr/>
              <a:t>21</a:t>
            </a:fld>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Jenny speaking- Impac</a:t>
            </a:r>
            <a:r>
              <a:rPr lang="en-IE" baseline="0" dirty="0" smtClean="0"/>
              <a:t>t of </a:t>
            </a:r>
            <a:r>
              <a:rPr lang="en-IE" baseline="0" dirty="0" err="1" smtClean="0"/>
              <a:t>covid</a:t>
            </a:r>
            <a:r>
              <a:rPr lang="en-IE" baseline="0" dirty="0" smtClean="0"/>
              <a:t> and staff resources on project roll out</a:t>
            </a:r>
          </a:p>
          <a:p>
            <a:endParaRPr lang="en-IE" dirty="0"/>
          </a:p>
        </p:txBody>
      </p:sp>
      <p:sp>
        <p:nvSpPr>
          <p:cNvPr id="4" name="Slide Number Placeholder 3"/>
          <p:cNvSpPr>
            <a:spLocks noGrp="1"/>
          </p:cNvSpPr>
          <p:nvPr>
            <p:ph type="sldNum" sz="quarter" idx="10"/>
          </p:nvPr>
        </p:nvSpPr>
        <p:spPr/>
        <p:txBody>
          <a:bodyPr/>
          <a:lstStyle/>
          <a:p>
            <a:fld id="{06B79110-8D8B-4810-A680-90B2E8A9D572}" type="slidenum">
              <a:rPr lang="en-IE" smtClean="0"/>
              <a:pPr/>
              <a:t>3</a:t>
            </a:fld>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baseline="0" dirty="0" smtClean="0"/>
              <a:t>Sasha speaking</a:t>
            </a:r>
          </a:p>
          <a:p>
            <a:endParaRPr lang="en-IE" baseline="0" dirty="0" smtClean="0"/>
          </a:p>
          <a:p>
            <a:r>
              <a:rPr lang="en-IE" baseline="0" dirty="0" smtClean="0"/>
              <a:t>Recent research is focusing more on the concept of social inclusion and the importance for services supporting people with disabilities to promote the development of natural supports within neighbourhoods/localities.  Some barriers to social inclusion within the wider community include pre-existing attitudes and fear of the new.  To promote social inclusion we need to support people with disabilities to be active and visible in their localities in day to day life.  We are all familiar with the concept of universal design where the environment is one that provides access for all, this is why it is important for services to make strategic links with mainstream organisations to provide these organisations with the knowledge and skills to promote universal access in their settings.  For us we have focused on the use of a Total Communication approach where all modes of communication are valued, frequent people in the environment have an awareness of how to be a supportive </a:t>
            </a:r>
            <a:r>
              <a:rPr lang="en-IE" baseline="0" dirty="0" err="1" smtClean="0"/>
              <a:t>communciation</a:t>
            </a:r>
            <a:r>
              <a:rPr lang="en-IE" baseline="0" dirty="0" smtClean="0"/>
              <a:t> partner and the different modes people may use, and a Total communication environment is in place..</a:t>
            </a:r>
            <a:endParaRPr lang="en-IE" dirty="0"/>
          </a:p>
        </p:txBody>
      </p:sp>
      <p:sp>
        <p:nvSpPr>
          <p:cNvPr id="4" name="Slide Number Placeholder 3"/>
          <p:cNvSpPr>
            <a:spLocks noGrp="1"/>
          </p:cNvSpPr>
          <p:nvPr>
            <p:ph type="sldNum" sz="quarter" idx="10"/>
          </p:nvPr>
        </p:nvSpPr>
        <p:spPr/>
        <p:txBody>
          <a:bodyPr/>
          <a:lstStyle/>
          <a:p>
            <a:fld id="{06B79110-8D8B-4810-A680-90B2E8A9D572}" type="slidenum">
              <a:rPr lang="en-IE" smtClean="0"/>
              <a:pPr/>
              <a:t>4</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r>
              <a:rPr lang="en-IE" altLang="en-US" dirty="0" smtClean="0">
                <a:cs typeface="Arial" charset="0"/>
              </a:rPr>
              <a:t>Communication has many functions in order for people to access the world around them.  The right to understand, to learn, to be included in social interactions, to access services such as completing an application form, to request information such as closing times for a shop etc. The UNCRPD protects everyone's’ rights as it states that countries, their governments and the public all have a role to play in upholding the rights of people with an intellectual disability, particularly as we know from the last slide that this can often result in a communication disability.</a:t>
            </a:r>
          </a:p>
        </p:txBody>
      </p:sp>
      <p:sp>
        <p:nvSpPr>
          <p:cNvPr id="68612" name="Slide Number Placeholder 3"/>
          <p:cNvSpPr>
            <a:spLocks noGrp="1"/>
          </p:cNvSpPr>
          <p:nvPr>
            <p:ph type="sldNum" sz="quarter" idx="5"/>
          </p:nvPr>
        </p:nvSpPr>
        <p:spPr>
          <a:noFill/>
          <a:ln>
            <a:miter lim="800000"/>
            <a:headEnd/>
            <a:tailEnd/>
          </a:ln>
        </p:spPr>
        <p:txBody>
          <a:bodyPr/>
          <a:lstStyle/>
          <a:p>
            <a:fld id="{164A323B-48F5-413A-813A-A46535640E00}" type="slidenum">
              <a:rPr lang="en-GB" altLang="en-US" smtClean="0"/>
              <a:pPr/>
              <a:t>5</a:t>
            </a:fld>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Jenny speaking</a:t>
            </a:r>
            <a:endParaRPr lang="en-IE" dirty="0"/>
          </a:p>
        </p:txBody>
      </p:sp>
      <p:sp>
        <p:nvSpPr>
          <p:cNvPr id="4" name="Slide Number Placeholder 3"/>
          <p:cNvSpPr>
            <a:spLocks noGrp="1"/>
          </p:cNvSpPr>
          <p:nvPr>
            <p:ph type="sldNum" sz="quarter" idx="10"/>
          </p:nvPr>
        </p:nvSpPr>
        <p:spPr/>
        <p:txBody>
          <a:bodyPr/>
          <a:lstStyle/>
          <a:p>
            <a:fld id="{06B79110-8D8B-4810-A680-90B2E8A9D572}" type="slidenum">
              <a:rPr lang="en-IE" smtClean="0"/>
              <a:pPr/>
              <a:t>6</a:t>
            </a:fld>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b="1" dirty="0" smtClean="0"/>
              <a:t>Lived experience blurb</a:t>
            </a:r>
          </a:p>
          <a:p>
            <a:r>
              <a:rPr lang="en-IE" dirty="0" smtClean="0"/>
              <a:t>Jenny speaking: Approved research project via SMH Ethics application process and received funding</a:t>
            </a:r>
            <a:r>
              <a:rPr lang="en-IE" baseline="0" dirty="0" smtClean="0"/>
              <a:t> from SMH Research bursaries </a:t>
            </a:r>
            <a:endParaRPr lang="en-IE" dirty="0" smtClean="0"/>
          </a:p>
          <a:p>
            <a:r>
              <a:rPr lang="en-IE" dirty="0" smtClean="0"/>
              <a:t>Survey research design – collecting quantitative and qualitative data from surveys and focus groups</a:t>
            </a:r>
          </a:p>
          <a:p>
            <a:r>
              <a:rPr lang="en-IE" dirty="0" smtClean="0"/>
              <a:t>Participants:</a:t>
            </a:r>
          </a:p>
          <a:p>
            <a:pPr lvl="1"/>
            <a:r>
              <a:rPr lang="en-IE" dirty="0" smtClean="0"/>
              <a:t>Adult SMH Service Users </a:t>
            </a:r>
          </a:p>
          <a:p>
            <a:pPr lvl="1"/>
            <a:r>
              <a:rPr lang="en-IE" dirty="0" smtClean="0"/>
              <a:t>Family of CYP SMH Service Users</a:t>
            </a:r>
          </a:p>
          <a:p>
            <a:pPr lvl="1"/>
            <a:r>
              <a:rPr lang="en-IE" dirty="0" smtClean="0"/>
              <a:t>DTC Staff</a:t>
            </a:r>
          </a:p>
          <a:p>
            <a:r>
              <a:rPr lang="en-IE" dirty="0" smtClean="0"/>
              <a:t>Data collected will inform the Total Communication approach in Dundrum</a:t>
            </a:r>
          </a:p>
          <a:p>
            <a:pPr lvl="1"/>
            <a:r>
              <a:rPr lang="en-IE" dirty="0" smtClean="0"/>
              <a:t>Strand 1 People - a bespoke Total Communication training package for DTC staff </a:t>
            </a:r>
          </a:p>
          <a:p>
            <a:pPr lvl="1"/>
            <a:r>
              <a:rPr lang="en-IE" dirty="0" smtClean="0"/>
              <a:t>Strand 2 Place – a report on recommendations for the Total Communication environment (signage, visual supports, accessible information)</a:t>
            </a:r>
          </a:p>
          <a:p>
            <a:endParaRPr lang="en-IE" dirty="0"/>
          </a:p>
        </p:txBody>
      </p:sp>
      <p:sp>
        <p:nvSpPr>
          <p:cNvPr id="4" name="Slide Number Placeholder 3"/>
          <p:cNvSpPr>
            <a:spLocks noGrp="1"/>
          </p:cNvSpPr>
          <p:nvPr>
            <p:ph type="sldNum" sz="quarter" idx="10"/>
          </p:nvPr>
        </p:nvSpPr>
        <p:spPr/>
        <p:txBody>
          <a:bodyPr/>
          <a:lstStyle/>
          <a:p>
            <a:fld id="{06B79110-8D8B-4810-A680-90B2E8A9D572}" type="slidenum">
              <a:rPr lang="en-IE" smtClean="0"/>
              <a:pPr/>
              <a:t>7</a:t>
            </a:fld>
            <a:endParaRPr lang="en-I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Jenny speaking: DTC committed to listen</a:t>
            </a:r>
            <a:r>
              <a:rPr lang="en-IE" baseline="0" dirty="0" smtClean="0"/>
              <a:t> to </a:t>
            </a:r>
            <a:r>
              <a:rPr lang="en-IE" baseline="0" dirty="0" err="1" smtClean="0"/>
              <a:t>feedbak</a:t>
            </a:r>
            <a:r>
              <a:rPr lang="en-IE" baseline="0" dirty="0" smtClean="0"/>
              <a:t> and encourage their staff to be proactive </a:t>
            </a:r>
            <a:endParaRPr lang="en-IE" dirty="0" smtClean="0"/>
          </a:p>
          <a:p>
            <a:r>
              <a:rPr lang="en-IE" dirty="0" smtClean="0"/>
              <a:t>Data collected will inform the Total Communication approach in Dundrum</a:t>
            </a:r>
          </a:p>
          <a:p>
            <a:pPr lvl="1"/>
            <a:r>
              <a:rPr lang="en-IE" dirty="0" smtClean="0"/>
              <a:t>Strand 1 People - a bespoke Total Communication training package for DTC staff </a:t>
            </a:r>
          </a:p>
          <a:p>
            <a:pPr lvl="1"/>
            <a:r>
              <a:rPr lang="en-IE" dirty="0" smtClean="0"/>
              <a:t>Strand 2 Place – a report on recommendations for the Total Communication environment (signage, visual supports, accessible information)</a:t>
            </a:r>
          </a:p>
          <a:p>
            <a:endParaRPr lang="en-IE" dirty="0"/>
          </a:p>
        </p:txBody>
      </p:sp>
      <p:sp>
        <p:nvSpPr>
          <p:cNvPr id="4" name="Slide Number Placeholder 3"/>
          <p:cNvSpPr>
            <a:spLocks noGrp="1"/>
          </p:cNvSpPr>
          <p:nvPr>
            <p:ph type="sldNum" sz="quarter" idx="10"/>
          </p:nvPr>
        </p:nvSpPr>
        <p:spPr/>
        <p:txBody>
          <a:bodyPr/>
          <a:lstStyle/>
          <a:p>
            <a:fld id="{06B79110-8D8B-4810-A680-90B2E8A9D572}" type="slidenum">
              <a:rPr lang="en-IE" smtClean="0"/>
              <a:pPr/>
              <a:t>8</a:t>
            </a:fld>
            <a:endParaRPr lang="en-I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Jenny speaking: Completed in March 2022</a:t>
            </a:r>
          </a:p>
          <a:p>
            <a:r>
              <a:rPr lang="en-IE" dirty="0" smtClean="0"/>
              <a:t>Asked questions relating to knowledge, skills and experience of communicating with customers with an ID</a:t>
            </a:r>
          </a:p>
          <a:p>
            <a:r>
              <a:rPr lang="en-IE" dirty="0" smtClean="0"/>
              <a:t>Asked regarding supports they would like training in to communicate with customers with an ID</a:t>
            </a:r>
          </a:p>
          <a:p>
            <a:endParaRPr lang="en-IE" dirty="0"/>
          </a:p>
        </p:txBody>
      </p:sp>
      <p:sp>
        <p:nvSpPr>
          <p:cNvPr id="4" name="Slide Number Placeholder 3"/>
          <p:cNvSpPr>
            <a:spLocks noGrp="1"/>
          </p:cNvSpPr>
          <p:nvPr>
            <p:ph type="sldNum" sz="quarter" idx="10"/>
          </p:nvPr>
        </p:nvSpPr>
        <p:spPr/>
        <p:txBody>
          <a:bodyPr/>
          <a:lstStyle/>
          <a:p>
            <a:fld id="{06B79110-8D8B-4810-A680-90B2E8A9D572}" type="slidenum">
              <a:rPr lang="en-IE" smtClean="0"/>
              <a:pPr/>
              <a:t>9</a:t>
            </a:fld>
            <a:endParaRPr lang="en-I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Jenny Speaking – choices and impacts on projects. Needed to make that decision with family survey</a:t>
            </a:r>
            <a:r>
              <a:rPr lang="en-IE" baseline="0" dirty="0" smtClean="0"/>
              <a:t> and what we needed to consider at the time (PDS). Too much pressure on families who struggled with transitions. Targeted smaller group who had input with SLT. Decision that needed to be made. </a:t>
            </a:r>
            <a:endParaRPr lang="en-IE" dirty="0"/>
          </a:p>
        </p:txBody>
      </p:sp>
      <p:sp>
        <p:nvSpPr>
          <p:cNvPr id="4" name="Slide Number Placeholder 3"/>
          <p:cNvSpPr>
            <a:spLocks noGrp="1"/>
          </p:cNvSpPr>
          <p:nvPr>
            <p:ph type="sldNum" sz="quarter" idx="10"/>
          </p:nvPr>
        </p:nvSpPr>
        <p:spPr/>
        <p:txBody>
          <a:bodyPr/>
          <a:lstStyle/>
          <a:p>
            <a:fld id="{06B79110-8D8B-4810-A680-90B2E8A9D572}" type="slidenum">
              <a:rPr lang="en-IE" smtClean="0"/>
              <a:pPr/>
              <a:t>10</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EB0A6DDF-5FEA-433D-B1F4-74C8DE1C1459}" type="datetimeFigureOut">
              <a:rPr lang="en-IE" smtClean="0"/>
              <a:pPr/>
              <a:t>24/02/2023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4EB08D7-76EF-4AD5-8BE0-B4B70E63B396}"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EB0A6DDF-5FEA-433D-B1F4-74C8DE1C1459}" type="datetimeFigureOut">
              <a:rPr lang="en-IE" smtClean="0"/>
              <a:pPr/>
              <a:t>24/02/2023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4EB08D7-76EF-4AD5-8BE0-B4B70E63B396}"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EB0A6DDF-5FEA-433D-B1F4-74C8DE1C1459}" type="datetimeFigureOut">
              <a:rPr lang="en-IE" smtClean="0"/>
              <a:pPr/>
              <a:t>24/02/2023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4EB08D7-76EF-4AD5-8BE0-B4B70E63B396}"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EB0A6DDF-5FEA-433D-B1F4-74C8DE1C1459}" type="datetimeFigureOut">
              <a:rPr lang="en-IE" smtClean="0"/>
              <a:pPr/>
              <a:t>24/02/2023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4EB08D7-76EF-4AD5-8BE0-B4B70E63B396}"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0A6DDF-5FEA-433D-B1F4-74C8DE1C1459}" type="datetimeFigureOut">
              <a:rPr lang="en-IE" smtClean="0"/>
              <a:pPr/>
              <a:t>24/02/2023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4EB08D7-76EF-4AD5-8BE0-B4B70E63B396}"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EB0A6DDF-5FEA-433D-B1F4-74C8DE1C1459}" type="datetimeFigureOut">
              <a:rPr lang="en-IE" smtClean="0"/>
              <a:pPr/>
              <a:t>24/02/2023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4EB08D7-76EF-4AD5-8BE0-B4B70E63B396}"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EB0A6DDF-5FEA-433D-B1F4-74C8DE1C1459}" type="datetimeFigureOut">
              <a:rPr lang="en-IE" smtClean="0"/>
              <a:pPr/>
              <a:t>24/02/2023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4EB08D7-76EF-4AD5-8BE0-B4B70E63B396}"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EB0A6DDF-5FEA-433D-B1F4-74C8DE1C1459}" type="datetimeFigureOut">
              <a:rPr lang="en-IE" smtClean="0"/>
              <a:pPr/>
              <a:t>24/02/2023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4EB08D7-76EF-4AD5-8BE0-B4B70E63B396}"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0A6DDF-5FEA-433D-B1F4-74C8DE1C1459}" type="datetimeFigureOut">
              <a:rPr lang="en-IE" smtClean="0"/>
              <a:pPr/>
              <a:t>24/02/2023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A4EB08D7-76EF-4AD5-8BE0-B4B70E63B396}"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0A6DDF-5FEA-433D-B1F4-74C8DE1C1459}" type="datetimeFigureOut">
              <a:rPr lang="en-IE" smtClean="0"/>
              <a:pPr/>
              <a:t>24/02/2023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4EB08D7-76EF-4AD5-8BE0-B4B70E63B396}"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0A6DDF-5FEA-433D-B1F4-74C8DE1C1459}" type="datetimeFigureOut">
              <a:rPr lang="en-IE" smtClean="0"/>
              <a:pPr/>
              <a:t>24/02/2023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4EB08D7-76EF-4AD5-8BE0-B4B70E63B396}"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A6DDF-5FEA-433D-B1F4-74C8DE1C1459}" type="datetimeFigureOut">
              <a:rPr lang="en-IE" smtClean="0"/>
              <a:pPr/>
              <a:t>24/02/2023</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B08D7-76EF-4AD5-8BE0-B4B70E63B396}"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3.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audio" Target="../media/media3.m4a"/><Relationship Id="rId5" Type="http://schemas.openxmlformats.org/officeDocument/2006/relationships/image" Target="../media/image12.png"/><Relationship Id="rId4" Type="http://schemas.microsoft.com/office/2007/relationships/media" Target="../media/media3.m4a"/></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media/media13.m4a"/><Relationship Id="rId5" Type="http://schemas.openxmlformats.org/officeDocument/2006/relationships/image" Target="../media/image12.png"/><Relationship Id="rId4" Type="http://schemas.microsoft.com/office/2007/relationships/media" Target="../media/media13.m4a"/></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pn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3.jpe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5736" y="1124744"/>
            <a:ext cx="6406728" cy="1470025"/>
          </a:xfrm>
        </p:spPr>
        <p:txBody>
          <a:bodyPr>
            <a:normAutofit fontScale="90000"/>
          </a:bodyPr>
          <a:lstStyle/>
          <a:p>
            <a:r>
              <a:rPr lang="en-IE" b="1" dirty="0" smtClean="0"/>
              <a:t>Total Communication Project  with Dundrum Town Centre </a:t>
            </a:r>
            <a:endParaRPr lang="en-IE" b="1" dirty="0"/>
          </a:p>
        </p:txBody>
      </p:sp>
      <p:sp>
        <p:nvSpPr>
          <p:cNvPr id="3" name="Subtitle 2"/>
          <p:cNvSpPr>
            <a:spLocks noGrp="1"/>
          </p:cNvSpPr>
          <p:nvPr>
            <p:ph type="subTitle" idx="1"/>
          </p:nvPr>
        </p:nvSpPr>
        <p:spPr>
          <a:xfrm>
            <a:off x="4788024" y="2780928"/>
            <a:ext cx="4139952" cy="1752600"/>
          </a:xfrm>
        </p:spPr>
        <p:txBody>
          <a:bodyPr/>
          <a:lstStyle/>
          <a:p>
            <a:r>
              <a:rPr lang="en-IE" b="1" dirty="0" smtClean="0"/>
              <a:t>SMH Research Day</a:t>
            </a:r>
          </a:p>
          <a:p>
            <a:r>
              <a:rPr lang="en-IE" b="1" dirty="0" smtClean="0"/>
              <a:t>27</a:t>
            </a:r>
            <a:r>
              <a:rPr lang="en-IE" b="1" baseline="30000" dirty="0" smtClean="0"/>
              <a:t>th </a:t>
            </a:r>
            <a:r>
              <a:rPr lang="en-IE" b="1" dirty="0" smtClean="0"/>
              <a:t> February 2023 </a:t>
            </a:r>
            <a:endParaRPr lang="en-IE" b="1" dirty="0"/>
          </a:p>
        </p:txBody>
      </p:sp>
      <p:pic>
        <p:nvPicPr>
          <p:cNvPr id="10242" name="Picture 2" descr="SMH_Dundrum_02"/>
          <p:cNvPicPr>
            <a:picLocks noChangeAspect="1" noChangeArrowheads="1"/>
          </p:cNvPicPr>
          <p:nvPr/>
        </p:nvPicPr>
        <p:blipFill>
          <a:blip r:embed="rId2" cstate="screen"/>
          <a:srcRect/>
          <a:stretch>
            <a:fillRect/>
          </a:stretch>
        </p:blipFill>
        <p:spPr bwMode="auto">
          <a:xfrm>
            <a:off x="251520" y="2564904"/>
            <a:ext cx="4608511" cy="4151117"/>
          </a:xfrm>
          <a:prstGeom prst="rect">
            <a:avLst/>
          </a:prstGeom>
          <a:noFill/>
        </p:spPr>
      </p:pic>
      <p:pic>
        <p:nvPicPr>
          <p:cNvPr id="5" name="Picture 2" descr="See the source image"/>
          <p:cNvPicPr>
            <a:picLocks noChangeAspect="1" noChangeArrowheads="1"/>
          </p:cNvPicPr>
          <p:nvPr/>
        </p:nvPicPr>
        <p:blipFill>
          <a:blip r:embed="rId3" cstate="screen"/>
          <a:srcRect/>
          <a:stretch>
            <a:fillRect/>
          </a:stretch>
        </p:blipFill>
        <p:spPr bwMode="auto">
          <a:xfrm>
            <a:off x="6948264" y="0"/>
            <a:ext cx="2195736" cy="775095"/>
          </a:xfrm>
          <a:prstGeom prst="rect">
            <a:avLst/>
          </a:prstGeom>
          <a:noFill/>
        </p:spPr>
      </p:pic>
      <p:pic>
        <p:nvPicPr>
          <p:cNvPr id="6" name="Picture 5" descr="SMH Logo2"/>
          <p:cNvPicPr/>
          <p:nvPr/>
        </p:nvPicPr>
        <p:blipFill>
          <a:blip r:embed="rId4" cstate="screen">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0"/>
            <a:ext cx="971600" cy="1844824"/>
          </a:xfrm>
          <a:prstGeom prst="rect">
            <a:avLst/>
          </a:prstGeom>
          <a:noFill/>
        </p:spPr>
      </p:pic>
      <p:pic>
        <p:nvPicPr>
          <p:cNvPr id="7" name="Picture 4"/>
          <p:cNvPicPr>
            <a:picLocks noChangeAspect="1" noChangeArrowheads="1"/>
          </p:cNvPicPr>
          <p:nvPr/>
        </p:nvPicPr>
        <p:blipFill>
          <a:blip r:embed="rId5" cstate="screen"/>
          <a:srcRect/>
          <a:stretch>
            <a:fillRect/>
          </a:stretch>
        </p:blipFill>
        <p:spPr bwMode="auto">
          <a:xfrm>
            <a:off x="971600" y="0"/>
            <a:ext cx="1440160" cy="14234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267494"/>
            <a:ext cx="6203032" cy="1399032"/>
          </a:xfrm>
        </p:spPr>
        <p:txBody>
          <a:bodyPr/>
          <a:lstStyle/>
          <a:p>
            <a:r>
              <a:rPr lang="en-IE" dirty="0" smtClean="0"/>
              <a:t>SMH Family Survey </a:t>
            </a:r>
            <a:endParaRPr lang="en-IE" dirty="0"/>
          </a:p>
        </p:txBody>
      </p:sp>
      <p:sp>
        <p:nvSpPr>
          <p:cNvPr id="3" name="Content Placeholder 2"/>
          <p:cNvSpPr>
            <a:spLocks noGrp="1"/>
          </p:cNvSpPr>
          <p:nvPr>
            <p:ph idx="1"/>
          </p:nvPr>
        </p:nvSpPr>
        <p:spPr>
          <a:xfrm>
            <a:off x="457200" y="1882808"/>
            <a:ext cx="7571184" cy="3994464"/>
          </a:xfrm>
        </p:spPr>
        <p:txBody>
          <a:bodyPr>
            <a:normAutofit fontScale="92500" lnSpcReduction="20000"/>
          </a:bodyPr>
          <a:lstStyle/>
          <a:p>
            <a:r>
              <a:rPr lang="en-IE" dirty="0" smtClean="0"/>
              <a:t>Survey of a group of Families attending CYP services south-side </a:t>
            </a:r>
          </a:p>
          <a:p>
            <a:r>
              <a:rPr lang="en-IE" dirty="0" smtClean="0"/>
              <a:t>Identified DTC was not an easy place for their child to communicate</a:t>
            </a:r>
          </a:p>
          <a:p>
            <a:r>
              <a:rPr lang="en-IE" dirty="0" smtClean="0"/>
              <a:t>Highlighted need for:</a:t>
            </a:r>
          </a:p>
          <a:p>
            <a:pPr lvl="1"/>
            <a:r>
              <a:rPr lang="en-IE" dirty="0" smtClean="0"/>
              <a:t>Total Communication strategies</a:t>
            </a:r>
          </a:p>
          <a:p>
            <a:pPr lvl="1"/>
            <a:r>
              <a:rPr lang="en-IE" dirty="0" smtClean="0"/>
              <a:t>Communication Partner strategies</a:t>
            </a:r>
          </a:p>
          <a:p>
            <a:pPr lvl="1"/>
            <a:r>
              <a:rPr lang="en-IE" dirty="0" smtClean="0"/>
              <a:t>Lámh use</a:t>
            </a:r>
          </a:p>
          <a:p>
            <a:pPr lvl="1"/>
            <a:r>
              <a:rPr lang="en-IE" dirty="0" smtClean="0"/>
              <a:t>Accessible signage</a:t>
            </a:r>
          </a:p>
          <a:p>
            <a:pPr lvl="1"/>
            <a:endParaRPr lang="en-IE" dirty="0" smtClean="0"/>
          </a:p>
        </p:txBody>
      </p:sp>
      <p:pic>
        <p:nvPicPr>
          <p:cNvPr id="4" name="Picture 4"/>
          <p:cNvPicPr>
            <a:picLocks noChangeAspect="1" noChangeArrowheads="1"/>
          </p:cNvPicPr>
          <p:nvPr/>
        </p:nvPicPr>
        <p:blipFill>
          <a:blip r:embed="rId3" cstate="screen"/>
          <a:srcRect/>
          <a:stretch>
            <a:fillRect/>
          </a:stretch>
        </p:blipFill>
        <p:spPr bwMode="auto">
          <a:xfrm>
            <a:off x="971600" y="0"/>
            <a:ext cx="1440160" cy="1423414"/>
          </a:xfrm>
          <a:prstGeom prst="rect">
            <a:avLst/>
          </a:prstGeom>
          <a:noFill/>
          <a:ln w="9525">
            <a:noFill/>
            <a:miter lim="800000"/>
            <a:headEnd/>
            <a:tailEnd/>
          </a:ln>
        </p:spPr>
      </p:pic>
      <p:pic>
        <p:nvPicPr>
          <p:cNvPr id="5" name="Picture 2" descr="See the source image"/>
          <p:cNvPicPr>
            <a:picLocks noChangeAspect="1" noChangeArrowheads="1"/>
          </p:cNvPicPr>
          <p:nvPr/>
        </p:nvPicPr>
        <p:blipFill>
          <a:blip r:embed="rId4" cstate="screen"/>
          <a:srcRect/>
          <a:stretch>
            <a:fillRect/>
          </a:stretch>
        </p:blipFill>
        <p:spPr bwMode="auto">
          <a:xfrm>
            <a:off x="7308102" y="0"/>
            <a:ext cx="1835898" cy="648072"/>
          </a:xfrm>
          <a:prstGeom prst="rect">
            <a:avLst/>
          </a:prstGeom>
          <a:noFill/>
        </p:spPr>
      </p:pic>
      <p:pic>
        <p:nvPicPr>
          <p:cNvPr id="6" name="Picture 5" descr="SMH Logo2"/>
          <p:cNvPicPr/>
          <p:nvPr/>
        </p:nvPicPr>
        <p:blipFill>
          <a:blip r:embed="rId5" cstate="screen">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0"/>
            <a:ext cx="971600" cy="1844824"/>
          </a:xfrm>
          <a:prstGeom prst="rect">
            <a:avLst/>
          </a:prstGeom>
          <a:noFill/>
        </p:spPr>
      </p:pic>
      <p:pic>
        <p:nvPicPr>
          <p:cNvPr id="15362" name="Picture 2" descr="See the source image"/>
          <p:cNvPicPr>
            <a:picLocks noChangeAspect="1" noChangeArrowheads="1"/>
          </p:cNvPicPr>
          <p:nvPr/>
        </p:nvPicPr>
        <p:blipFill>
          <a:blip r:embed="rId6" cstate="screen"/>
          <a:srcRect/>
          <a:stretch>
            <a:fillRect/>
          </a:stretch>
        </p:blipFill>
        <p:spPr bwMode="auto">
          <a:xfrm>
            <a:off x="6516216" y="5085184"/>
            <a:ext cx="2377750" cy="158417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260648"/>
            <a:ext cx="6552728" cy="1143000"/>
          </a:xfrm>
        </p:spPr>
        <p:txBody>
          <a:bodyPr>
            <a:normAutofit fontScale="90000"/>
          </a:bodyPr>
          <a:lstStyle/>
          <a:p>
            <a:r>
              <a:rPr lang="en-IE" dirty="0" smtClean="0"/>
              <a:t>Participant Recruitment Supports</a:t>
            </a:r>
            <a:endParaRPr lang="en-IE" dirty="0"/>
          </a:p>
        </p:txBody>
      </p:sp>
      <p:sp>
        <p:nvSpPr>
          <p:cNvPr id="3" name="Content Placeholder 2"/>
          <p:cNvSpPr>
            <a:spLocks noGrp="1"/>
          </p:cNvSpPr>
          <p:nvPr>
            <p:ph idx="1"/>
          </p:nvPr>
        </p:nvSpPr>
        <p:spPr>
          <a:xfrm>
            <a:off x="395536" y="1988840"/>
            <a:ext cx="8352928" cy="4525963"/>
          </a:xfrm>
        </p:spPr>
        <p:txBody>
          <a:bodyPr>
            <a:normAutofit/>
          </a:bodyPr>
          <a:lstStyle/>
          <a:p>
            <a:r>
              <a:rPr lang="en-IE" sz="2800" dirty="0" smtClean="0"/>
              <a:t>Created Easy read accessible information leaflet </a:t>
            </a:r>
          </a:p>
          <a:p>
            <a:r>
              <a:rPr lang="en-IE" sz="2800" dirty="0" smtClean="0"/>
              <a:t>Easy read consent from</a:t>
            </a:r>
          </a:p>
          <a:p>
            <a:r>
              <a:rPr lang="en-IE" sz="2800" dirty="0" smtClean="0"/>
              <a:t>Voice over presentation of the project</a:t>
            </a:r>
          </a:p>
          <a:p>
            <a:r>
              <a:rPr lang="en-IE" sz="2800" dirty="0" smtClean="0"/>
              <a:t>Researchers were not visible in the recruitment phase.</a:t>
            </a:r>
          </a:p>
        </p:txBody>
      </p:sp>
      <p:pic>
        <p:nvPicPr>
          <p:cNvPr id="4" name="Picture 3" descr="SMH Logo2"/>
          <p:cNvPicPr/>
          <p:nvPr/>
        </p:nvPicPr>
        <p:blipFill>
          <a:blip r:embed="rId2" cstate="screen">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0"/>
            <a:ext cx="971600" cy="1844824"/>
          </a:xfrm>
          <a:prstGeom prst="rect">
            <a:avLst/>
          </a:prstGeom>
          <a:noFill/>
        </p:spPr>
      </p:pic>
      <p:pic>
        <p:nvPicPr>
          <p:cNvPr id="5" name="Picture 4"/>
          <p:cNvPicPr>
            <a:picLocks noChangeAspect="1" noChangeArrowheads="1"/>
          </p:cNvPicPr>
          <p:nvPr/>
        </p:nvPicPr>
        <p:blipFill>
          <a:blip r:embed="rId3" cstate="screen"/>
          <a:srcRect/>
          <a:stretch>
            <a:fillRect/>
          </a:stretch>
        </p:blipFill>
        <p:spPr bwMode="auto">
          <a:xfrm>
            <a:off x="971600" y="0"/>
            <a:ext cx="1296144" cy="1423414"/>
          </a:xfrm>
          <a:prstGeom prst="rect">
            <a:avLst/>
          </a:prstGeom>
          <a:noFill/>
          <a:ln w="9525">
            <a:noFill/>
            <a:miter lim="800000"/>
            <a:headEnd/>
            <a:tailEnd/>
          </a:ln>
        </p:spPr>
      </p:pic>
      <p:pic>
        <p:nvPicPr>
          <p:cNvPr id="6" name="Picture 2" descr="See the source image"/>
          <p:cNvPicPr>
            <a:picLocks noChangeAspect="1" noChangeArrowheads="1"/>
          </p:cNvPicPr>
          <p:nvPr/>
        </p:nvPicPr>
        <p:blipFill>
          <a:blip r:embed="rId4" cstate="screen"/>
          <a:srcRect/>
          <a:stretch>
            <a:fillRect/>
          </a:stretch>
        </p:blipFill>
        <p:spPr bwMode="auto">
          <a:xfrm>
            <a:off x="7524328" y="0"/>
            <a:ext cx="1619672" cy="648072"/>
          </a:xfrm>
          <a:prstGeom prst="rect">
            <a:avLst/>
          </a:prstGeom>
          <a:noFill/>
        </p:spPr>
      </p:pic>
      <p:pic>
        <p:nvPicPr>
          <p:cNvPr id="7" name="Picture 6" descr="easy read info.PNG"/>
          <p:cNvPicPr>
            <a:picLocks noChangeAspect="1"/>
          </p:cNvPicPr>
          <p:nvPr/>
        </p:nvPicPr>
        <p:blipFill>
          <a:blip r:embed="rId5" cstate="print"/>
          <a:stretch>
            <a:fillRect/>
          </a:stretch>
        </p:blipFill>
        <p:spPr>
          <a:xfrm>
            <a:off x="2195736" y="4221088"/>
            <a:ext cx="6139863" cy="231582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0D5F282-2717-4C3E-B565-2DDC084AE55A}"/>
              </a:ext>
            </a:extLst>
          </p:cNvPr>
          <p:cNvSpPr>
            <a:spLocks noGrp="1"/>
          </p:cNvSpPr>
          <p:nvPr>
            <p:ph idx="1"/>
          </p:nvPr>
        </p:nvSpPr>
        <p:spPr>
          <a:xfrm>
            <a:off x="539552" y="4869160"/>
            <a:ext cx="7975798" cy="1621972"/>
          </a:xfrm>
        </p:spPr>
        <p:txBody>
          <a:bodyPr>
            <a:noAutofit/>
          </a:bodyPr>
          <a:lstStyle/>
          <a:p>
            <a:pPr marL="0" indent="0">
              <a:buNone/>
            </a:pPr>
            <a:r>
              <a:rPr lang="en-IE" sz="3600" b="1" dirty="0"/>
              <a:t> What happens if you take part? </a:t>
            </a:r>
            <a:endParaRPr lang="en-IE" sz="3600" dirty="0"/>
          </a:p>
          <a:p>
            <a:pPr marL="0" indent="0">
              <a:buNone/>
            </a:pPr>
            <a:r>
              <a:rPr lang="en-IE" sz="3600" dirty="0"/>
              <a:t>You will be asked to walk around Dundrum Town Centre.</a:t>
            </a:r>
          </a:p>
          <a:p>
            <a:endParaRPr lang="en-IE" sz="3600" dirty="0"/>
          </a:p>
        </p:txBody>
      </p:sp>
      <p:pic>
        <p:nvPicPr>
          <p:cNvPr id="8" name="Picture 7">
            <a:extLst>
              <a:ext uri="{FF2B5EF4-FFF2-40B4-BE49-F238E27FC236}">
                <a16:creationId xmlns="" xmlns:a16="http://schemas.microsoft.com/office/drawing/2014/main" id="{93E0AC5B-5DE0-44F4-A3DF-62DF11008548}"/>
              </a:ext>
            </a:extLst>
          </p:cNvPr>
          <p:cNvPicPr>
            <a:picLocks noChangeAspect="1"/>
          </p:cNvPicPr>
          <p:nvPr/>
        </p:nvPicPr>
        <p:blipFill>
          <a:blip r:embed="rId3" cstate="print"/>
          <a:srcRect/>
          <a:stretch>
            <a:fillRect/>
          </a:stretch>
        </p:blipFill>
        <p:spPr bwMode="auto">
          <a:xfrm>
            <a:off x="2838450" y="361408"/>
            <a:ext cx="2957686" cy="4341403"/>
          </a:xfrm>
          <a:prstGeom prst="rect">
            <a:avLst/>
          </a:prstGeom>
          <a:noFill/>
          <a:ln w="9525">
            <a:noFill/>
            <a:miter lim="800000"/>
            <a:headEnd/>
            <a:tailEnd/>
          </a:ln>
        </p:spPr>
      </p:pic>
      <p:pic>
        <p:nvPicPr>
          <p:cNvPr id="2" name="3">
            <a:hlinkClick r:id="" action="ppaction://media"/>
            <a:extLst>
              <a:ext uri="{FF2B5EF4-FFF2-40B4-BE49-F238E27FC236}">
                <a16:creationId xmlns="" xmlns:a16="http://schemas.microsoft.com/office/drawing/2014/main" id="{639F8C77-FE78-4B5C-A541-91465EAF026D}"/>
              </a:ext>
            </a:extLst>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1187624" y="2852936"/>
            <a:ext cx="457200" cy="609600"/>
          </a:xfrm>
          <a:prstGeom prst="rect">
            <a:avLst/>
          </a:prstGeom>
        </p:spPr>
      </p:pic>
    </p:spTree>
    <p:extLst>
      <p:ext uri="{BB962C8B-B14F-4D97-AF65-F5344CB8AC3E}">
        <p14:creationId xmlns="" xmlns:p14="http://schemas.microsoft.com/office/powerpoint/2010/main" val="224629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9F7BE11-8312-4F65-8E0F-D3B28105F0F1}"/>
              </a:ext>
            </a:extLst>
          </p:cNvPr>
          <p:cNvSpPr>
            <a:spLocks noGrp="1"/>
          </p:cNvSpPr>
          <p:nvPr>
            <p:ph idx="1"/>
          </p:nvPr>
        </p:nvSpPr>
        <p:spPr>
          <a:xfrm>
            <a:off x="628650" y="4758406"/>
            <a:ext cx="7886700" cy="1936478"/>
          </a:xfrm>
        </p:spPr>
        <p:txBody>
          <a:bodyPr>
            <a:normAutofit/>
          </a:bodyPr>
          <a:lstStyle/>
          <a:p>
            <a:pPr marL="0" indent="0">
              <a:buNone/>
            </a:pPr>
            <a:r>
              <a:rPr lang="en-IE" sz="3600" b="1" dirty="0"/>
              <a:t>What happens if you do not want to take part?</a:t>
            </a:r>
            <a:endParaRPr lang="en-IE" sz="3600" dirty="0"/>
          </a:p>
          <a:p>
            <a:pPr marL="0" indent="0">
              <a:buNone/>
            </a:pPr>
            <a:r>
              <a:rPr lang="en-IE" sz="3600" dirty="0"/>
              <a:t>It is OK. You do not have to take part.</a:t>
            </a:r>
          </a:p>
          <a:p>
            <a:endParaRPr lang="en-IE" sz="3600" dirty="0"/>
          </a:p>
        </p:txBody>
      </p:sp>
      <p:pic>
        <p:nvPicPr>
          <p:cNvPr id="4" name="Picture 3">
            <a:extLst>
              <a:ext uri="{FF2B5EF4-FFF2-40B4-BE49-F238E27FC236}">
                <a16:creationId xmlns="" xmlns:a16="http://schemas.microsoft.com/office/drawing/2014/main" id="{89E1C6D3-4710-450B-9C2C-574E4E288E7C}"/>
              </a:ext>
            </a:extLst>
          </p:cNvPr>
          <p:cNvPicPr>
            <a:picLocks noChangeAspect="1"/>
          </p:cNvPicPr>
          <p:nvPr/>
        </p:nvPicPr>
        <p:blipFill>
          <a:blip r:embed="rId3" cstate="print"/>
          <a:srcRect/>
          <a:stretch>
            <a:fillRect/>
          </a:stretch>
        </p:blipFill>
        <p:spPr bwMode="auto">
          <a:xfrm>
            <a:off x="2970473" y="248195"/>
            <a:ext cx="3203054" cy="4239066"/>
          </a:xfrm>
          <a:prstGeom prst="rect">
            <a:avLst/>
          </a:prstGeom>
          <a:noFill/>
          <a:ln w="9525">
            <a:noFill/>
            <a:miter lim="800000"/>
            <a:headEnd/>
            <a:tailEnd/>
          </a:ln>
        </p:spPr>
      </p:pic>
      <p:pic>
        <p:nvPicPr>
          <p:cNvPr id="2" name="12">
            <a:hlinkClick r:id="" action="ppaction://media"/>
            <a:extLst>
              <a:ext uri="{FF2B5EF4-FFF2-40B4-BE49-F238E27FC236}">
                <a16:creationId xmlns="" xmlns:a16="http://schemas.microsoft.com/office/drawing/2014/main" id="{83DB3EFC-7FCB-4EF5-8EB3-EBC0338B59D6}"/>
              </a:ext>
            </a:extLst>
          </p:cNvPr>
          <p:cNvPicPr>
            <a:picLocks noChangeAspect="1"/>
          </p:cNvPicPr>
          <p:nvPr>
            <a:audioFile r:link="rId1"/>
            <p:extLst>
              <p:ext uri="{DAA4B4D4-6D71-4841-9C94-3DE7FCFB9230}">
                <p14:media xmlns="" xmlns:p14="http://schemas.microsoft.com/office/powerpoint/2010/main" r:embed="rId4"/>
              </p:ext>
            </p:extLst>
          </p:nvPr>
        </p:nvPicPr>
        <p:blipFill>
          <a:blip r:embed="rId5" cstate="print"/>
          <a:stretch>
            <a:fillRect/>
          </a:stretch>
        </p:blipFill>
        <p:spPr>
          <a:xfrm>
            <a:off x="827584" y="2996952"/>
            <a:ext cx="457200" cy="609600"/>
          </a:xfrm>
          <a:prstGeom prst="rect">
            <a:avLst/>
          </a:prstGeom>
        </p:spPr>
      </p:pic>
    </p:spTree>
    <p:extLst>
      <p:ext uri="{BB962C8B-B14F-4D97-AF65-F5344CB8AC3E}">
        <p14:creationId xmlns="" xmlns:p14="http://schemas.microsoft.com/office/powerpoint/2010/main" val="298762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7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476672"/>
            <a:ext cx="6275040" cy="1399032"/>
          </a:xfrm>
        </p:spPr>
        <p:txBody>
          <a:bodyPr>
            <a:normAutofit fontScale="90000"/>
          </a:bodyPr>
          <a:lstStyle/>
          <a:p>
            <a:r>
              <a:rPr lang="en-IE" dirty="0" smtClean="0"/>
              <a:t>SMH Service User Walkround</a:t>
            </a:r>
            <a:endParaRPr lang="en-IE" dirty="0"/>
          </a:p>
        </p:txBody>
      </p:sp>
      <p:sp>
        <p:nvSpPr>
          <p:cNvPr id="3" name="Content Placeholder 2"/>
          <p:cNvSpPr>
            <a:spLocks noGrp="1"/>
          </p:cNvSpPr>
          <p:nvPr>
            <p:ph idx="1"/>
          </p:nvPr>
        </p:nvSpPr>
        <p:spPr>
          <a:xfrm>
            <a:off x="467544" y="1772816"/>
            <a:ext cx="8229600" cy="4525963"/>
          </a:xfrm>
        </p:spPr>
        <p:txBody>
          <a:bodyPr>
            <a:normAutofit/>
          </a:bodyPr>
          <a:lstStyle/>
          <a:p>
            <a:r>
              <a:rPr lang="en-IE" dirty="0" smtClean="0"/>
              <a:t>7 participants</a:t>
            </a:r>
          </a:p>
          <a:p>
            <a:r>
              <a:rPr lang="en-IE" dirty="0" smtClean="0"/>
              <a:t>Briefing by SLT Dept</a:t>
            </a:r>
          </a:p>
          <a:p>
            <a:r>
              <a:rPr lang="en-IE" dirty="0" smtClean="0"/>
              <a:t>Completed Walkround of DTC with Easy Read guidance prompt sheet about communication in DTC</a:t>
            </a:r>
          </a:p>
        </p:txBody>
      </p:sp>
      <p:pic>
        <p:nvPicPr>
          <p:cNvPr id="4" name="Picture 4"/>
          <p:cNvPicPr>
            <a:picLocks noChangeAspect="1" noChangeArrowheads="1"/>
          </p:cNvPicPr>
          <p:nvPr/>
        </p:nvPicPr>
        <p:blipFill>
          <a:blip r:embed="rId3" cstate="screen"/>
          <a:srcRect/>
          <a:stretch>
            <a:fillRect/>
          </a:stretch>
        </p:blipFill>
        <p:spPr bwMode="auto">
          <a:xfrm>
            <a:off x="971600" y="0"/>
            <a:ext cx="1440160" cy="1423414"/>
          </a:xfrm>
          <a:prstGeom prst="rect">
            <a:avLst/>
          </a:prstGeom>
          <a:noFill/>
          <a:ln w="9525">
            <a:noFill/>
            <a:miter lim="800000"/>
            <a:headEnd/>
            <a:tailEnd/>
          </a:ln>
        </p:spPr>
      </p:pic>
      <p:pic>
        <p:nvPicPr>
          <p:cNvPr id="5" name="Picture 2" descr="See the source image"/>
          <p:cNvPicPr>
            <a:picLocks noChangeAspect="1" noChangeArrowheads="1"/>
          </p:cNvPicPr>
          <p:nvPr/>
        </p:nvPicPr>
        <p:blipFill>
          <a:blip r:embed="rId4" cstate="screen"/>
          <a:srcRect/>
          <a:stretch>
            <a:fillRect/>
          </a:stretch>
        </p:blipFill>
        <p:spPr bwMode="auto">
          <a:xfrm>
            <a:off x="7308102" y="0"/>
            <a:ext cx="1835898" cy="648072"/>
          </a:xfrm>
          <a:prstGeom prst="rect">
            <a:avLst/>
          </a:prstGeom>
          <a:noFill/>
        </p:spPr>
      </p:pic>
      <p:pic>
        <p:nvPicPr>
          <p:cNvPr id="6" name="Picture 5" descr="SMH Logo2"/>
          <p:cNvPicPr/>
          <p:nvPr/>
        </p:nvPicPr>
        <p:blipFill>
          <a:blip r:embed="rId5" cstate="screen">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0"/>
            <a:ext cx="971600" cy="1844824"/>
          </a:xfrm>
          <a:prstGeom prst="rect">
            <a:avLst/>
          </a:prstGeom>
          <a:noFill/>
        </p:spPr>
      </p:pic>
      <p:pic>
        <p:nvPicPr>
          <p:cNvPr id="1026" name="Picture 2"/>
          <p:cNvPicPr>
            <a:picLocks noChangeAspect="1" noChangeArrowheads="1"/>
          </p:cNvPicPr>
          <p:nvPr/>
        </p:nvPicPr>
        <p:blipFill>
          <a:blip r:embed="rId6" cstate="screen"/>
          <a:srcRect/>
          <a:stretch>
            <a:fillRect/>
          </a:stretch>
        </p:blipFill>
        <p:spPr bwMode="auto">
          <a:xfrm>
            <a:off x="5724128" y="4005064"/>
            <a:ext cx="3240120" cy="266429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476672"/>
            <a:ext cx="6419056" cy="1399032"/>
          </a:xfrm>
        </p:spPr>
        <p:txBody>
          <a:bodyPr>
            <a:normAutofit fontScale="90000"/>
          </a:bodyPr>
          <a:lstStyle/>
          <a:p>
            <a:r>
              <a:rPr lang="en-IE" dirty="0" smtClean="0"/>
              <a:t>Service User Focus Group	</a:t>
            </a:r>
            <a:endParaRPr lang="en-IE" dirty="0"/>
          </a:p>
        </p:txBody>
      </p:sp>
      <p:sp>
        <p:nvSpPr>
          <p:cNvPr id="3" name="Content Placeholder 2"/>
          <p:cNvSpPr>
            <a:spLocks noGrp="1"/>
          </p:cNvSpPr>
          <p:nvPr>
            <p:ph idx="1"/>
          </p:nvPr>
        </p:nvSpPr>
        <p:spPr>
          <a:xfrm>
            <a:off x="457200" y="1882808"/>
            <a:ext cx="8686800" cy="1834224"/>
          </a:xfrm>
        </p:spPr>
        <p:txBody>
          <a:bodyPr>
            <a:normAutofit/>
          </a:bodyPr>
          <a:lstStyle/>
          <a:p>
            <a:r>
              <a:rPr lang="en-IE" dirty="0" smtClean="0"/>
              <a:t>Focus group facilitated by SLT dept </a:t>
            </a:r>
          </a:p>
          <a:p>
            <a:r>
              <a:rPr lang="en-IE" dirty="0" smtClean="0"/>
              <a:t>Share lived experience of communicating in DTC</a:t>
            </a:r>
          </a:p>
          <a:p>
            <a:endParaRPr lang="en-IE" dirty="0"/>
          </a:p>
        </p:txBody>
      </p:sp>
      <p:pic>
        <p:nvPicPr>
          <p:cNvPr id="4" name="Picture 4"/>
          <p:cNvPicPr>
            <a:picLocks noChangeAspect="1" noChangeArrowheads="1"/>
          </p:cNvPicPr>
          <p:nvPr/>
        </p:nvPicPr>
        <p:blipFill>
          <a:blip r:embed="rId3" cstate="screen"/>
          <a:srcRect/>
          <a:stretch>
            <a:fillRect/>
          </a:stretch>
        </p:blipFill>
        <p:spPr bwMode="auto">
          <a:xfrm>
            <a:off x="971600" y="0"/>
            <a:ext cx="1440160" cy="1423414"/>
          </a:xfrm>
          <a:prstGeom prst="rect">
            <a:avLst/>
          </a:prstGeom>
          <a:noFill/>
          <a:ln w="9525">
            <a:noFill/>
            <a:miter lim="800000"/>
            <a:headEnd/>
            <a:tailEnd/>
          </a:ln>
        </p:spPr>
      </p:pic>
      <p:pic>
        <p:nvPicPr>
          <p:cNvPr id="5" name="Picture 2" descr="See the source image"/>
          <p:cNvPicPr>
            <a:picLocks noChangeAspect="1" noChangeArrowheads="1"/>
          </p:cNvPicPr>
          <p:nvPr/>
        </p:nvPicPr>
        <p:blipFill>
          <a:blip r:embed="rId4" cstate="screen"/>
          <a:srcRect/>
          <a:stretch>
            <a:fillRect/>
          </a:stretch>
        </p:blipFill>
        <p:spPr bwMode="auto">
          <a:xfrm>
            <a:off x="7308102" y="0"/>
            <a:ext cx="1835898" cy="648072"/>
          </a:xfrm>
          <a:prstGeom prst="rect">
            <a:avLst/>
          </a:prstGeom>
          <a:noFill/>
        </p:spPr>
      </p:pic>
      <p:pic>
        <p:nvPicPr>
          <p:cNvPr id="6" name="Picture 5" descr="SMH Logo2"/>
          <p:cNvPicPr/>
          <p:nvPr/>
        </p:nvPicPr>
        <p:blipFill>
          <a:blip r:embed="rId5" cstate="screen">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0"/>
            <a:ext cx="971600" cy="1844824"/>
          </a:xfrm>
          <a:prstGeom prst="rect">
            <a:avLst/>
          </a:prstGeom>
          <a:noFill/>
        </p:spPr>
      </p:pic>
      <p:pic>
        <p:nvPicPr>
          <p:cNvPr id="2050" name="Picture 2"/>
          <p:cNvPicPr>
            <a:picLocks noChangeAspect="1" noChangeArrowheads="1"/>
          </p:cNvPicPr>
          <p:nvPr/>
        </p:nvPicPr>
        <p:blipFill>
          <a:blip r:embed="rId6" cstate="screen"/>
          <a:srcRect/>
          <a:stretch>
            <a:fillRect/>
          </a:stretch>
        </p:blipFill>
        <p:spPr bwMode="auto">
          <a:xfrm>
            <a:off x="4860032" y="2996952"/>
            <a:ext cx="4283968" cy="3861048"/>
          </a:xfrm>
          <a:prstGeom prst="rect">
            <a:avLst/>
          </a:prstGeom>
          <a:noFill/>
          <a:ln w="9525">
            <a:noFill/>
            <a:miter lim="800000"/>
            <a:headEnd/>
            <a:tailEnd/>
          </a:ln>
        </p:spPr>
      </p:pic>
      <p:sp>
        <p:nvSpPr>
          <p:cNvPr id="11" name="Content Placeholder 2"/>
          <p:cNvSpPr txBox="1">
            <a:spLocks/>
          </p:cNvSpPr>
          <p:nvPr/>
        </p:nvSpPr>
        <p:spPr>
          <a:xfrm>
            <a:off x="467544" y="3501008"/>
            <a:ext cx="4320480" cy="3356992"/>
          </a:xfrm>
          <a:prstGeom prst="rect">
            <a:avLst/>
          </a:prstGeom>
        </p:spPr>
        <p:txBody>
          <a:bodyPr vert="horz" anchor="t">
            <a:normAutofit fontScale="85000" lnSpcReduction="20000"/>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n-IE" sz="3200" dirty="0" smtClean="0"/>
              <a:t>Consultation group structure using Total Communication Approach, including Talking Mats</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n-IE" sz="3200" dirty="0" smtClean="0"/>
              <a:t>Data analysis findings from focus group incorporated into training package.</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IE" sz="3000" b="0" i="0" u="none" strike="noStrike" kern="1200" cap="none" spc="0" normalizeH="0" baseline="0" noProof="0" dirty="0" smtClean="0">
              <a:ln>
                <a:noFill/>
              </a:ln>
              <a:solidFill>
                <a:schemeClr val="tx1"/>
              </a:solidFill>
              <a:effectLst/>
              <a:uLnTx/>
              <a:uFillTx/>
              <a:latin typeface="+mn-lt"/>
              <a:ea typeface="+mn-ea"/>
              <a:cs typeface="+mn-cs"/>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IE"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188640"/>
            <a:ext cx="5544616" cy="1399032"/>
          </a:xfrm>
        </p:spPr>
        <p:txBody>
          <a:bodyPr>
            <a:noAutofit/>
          </a:bodyPr>
          <a:lstStyle/>
          <a:p>
            <a:r>
              <a:rPr lang="en-IE" dirty="0" smtClean="0"/>
              <a:t>Focus group data analysis findings</a:t>
            </a:r>
            <a:endParaRPr lang="en-IE" dirty="0"/>
          </a:p>
        </p:txBody>
      </p:sp>
      <p:sp>
        <p:nvSpPr>
          <p:cNvPr id="3" name="Content Placeholder 2"/>
          <p:cNvSpPr>
            <a:spLocks noGrp="1"/>
          </p:cNvSpPr>
          <p:nvPr>
            <p:ph idx="1"/>
          </p:nvPr>
        </p:nvSpPr>
        <p:spPr>
          <a:xfrm>
            <a:off x="0" y="1882808"/>
            <a:ext cx="7308304" cy="4572000"/>
          </a:xfrm>
        </p:spPr>
        <p:txBody>
          <a:bodyPr>
            <a:noAutofit/>
          </a:bodyPr>
          <a:lstStyle/>
          <a:p>
            <a:r>
              <a:rPr lang="en-IE" sz="2400" dirty="0" smtClean="0"/>
              <a:t>Overall,  interactions with Dundrum staff were viewed positively by participants. </a:t>
            </a:r>
          </a:p>
          <a:p>
            <a:r>
              <a:rPr lang="en-IE" sz="2400" dirty="0" smtClean="0"/>
              <a:t>Evidence that a majority of participants both understood what was being communicated by staff and felt that staff could understand them.</a:t>
            </a:r>
          </a:p>
          <a:p>
            <a:r>
              <a:rPr lang="en-IE" sz="2400" dirty="0" smtClean="0"/>
              <a:t>Dundrum staff helped by:</a:t>
            </a:r>
          </a:p>
          <a:p>
            <a:pPr lvl="1"/>
            <a:r>
              <a:rPr lang="en-IE" sz="2400" dirty="0" smtClean="0"/>
              <a:t>Listening to what participants were saying </a:t>
            </a:r>
          </a:p>
          <a:p>
            <a:pPr lvl="1"/>
            <a:r>
              <a:rPr lang="en-IE" sz="2400" dirty="0" smtClean="0"/>
              <a:t>Giving participants sufficient time to ask questions/ respond</a:t>
            </a:r>
          </a:p>
          <a:p>
            <a:pPr lvl="1"/>
            <a:r>
              <a:rPr lang="en-IE" sz="2400" dirty="0" smtClean="0"/>
              <a:t>Explaining things clearly to participants</a:t>
            </a:r>
          </a:p>
          <a:p>
            <a:pPr lvl="1"/>
            <a:r>
              <a:rPr lang="en-IE" sz="2400" dirty="0" smtClean="0"/>
              <a:t>Speaking directly to the participants, rather than to their support staff</a:t>
            </a:r>
          </a:p>
          <a:p>
            <a:pPr lvl="1"/>
            <a:endParaRPr lang="en-IE" sz="2400" dirty="0" smtClean="0"/>
          </a:p>
        </p:txBody>
      </p:sp>
      <p:pic>
        <p:nvPicPr>
          <p:cNvPr id="4" name="Picture 4"/>
          <p:cNvPicPr>
            <a:picLocks noChangeAspect="1" noChangeArrowheads="1"/>
          </p:cNvPicPr>
          <p:nvPr/>
        </p:nvPicPr>
        <p:blipFill>
          <a:blip r:embed="rId3" cstate="screen"/>
          <a:srcRect/>
          <a:stretch>
            <a:fillRect/>
          </a:stretch>
        </p:blipFill>
        <p:spPr bwMode="auto">
          <a:xfrm>
            <a:off x="971600" y="0"/>
            <a:ext cx="1440160" cy="1423414"/>
          </a:xfrm>
          <a:prstGeom prst="rect">
            <a:avLst/>
          </a:prstGeom>
          <a:noFill/>
          <a:ln w="9525">
            <a:noFill/>
            <a:miter lim="800000"/>
            <a:headEnd/>
            <a:tailEnd/>
          </a:ln>
        </p:spPr>
      </p:pic>
      <p:pic>
        <p:nvPicPr>
          <p:cNvPr id="5" name="Picture 4" descr="SMH Logo2"/>
          <p:cNvPicPr/>
          <p:nvPr/>
        </p:nvPicPr>
        <p:blipFill>
          <a:blip r:embed="rId4" cstate="screen">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0"/>
            <a:ext cx="971600" cy="1844824"/>
          </a:xfrm>
          <a:prstGeom prst="rect">
            <a:avLst/>
          </a:prstGeom>
          <a:noFill/>
        </p:spPr>
      </p:pic>
      <p:pic>
        <p:nvPicPr>
          <p:cNvPr id="6" name="Picture 2" descr="See the source image"/>
          <p:cNvPicPr>
            <a:picLocks noChangeAspect="1" noChangeArrowheads="1"/>
          </p:cNvPicPr>
          <p:nvPr/>
        </p:nvPicPr>
        <p:blipFill>
          <a:blip r:embed="rId5" cstate="screen"/>
          <a:srcRect/>
          <a:stretch>
            <a:fillRect/>
          </a:stretch>
        </p:blipFill>
        <p:spPr bwMode="auto">
          <a:xfrm>
            <a:off x="7308102" y="0"/>
            <a:ext cx="1835898" cy="648072"/>
          </a:xfrm>
          <a:prstGeom prst="rect">
            <a:avLst/>
          </a:prstGeom>
          <a:noFill/>
        </p:spPr>
      </p:pic>
      <p:pic>
        <p:nvPicPr>
          <p:cNvPr id="11266" name="Picture 2" descr="Questionnaire 1"/>
          <p:cNvPicPr>
            <a:picLocks noChangeAspect="1" noChangeArrowheads="1"/>
          </p:cNvPicPr>
          <p:nvPr/>
        </p:nvPicPr>
        <p:blipFill>
          <a:blip r:embed="rId6" cstate="print"/>
          <a:srcRect/>
          <a:stretch>
            <a:fillRect/>
          </a:stretch>
        </p:blipFill>
        <p:spPr bwMode="auto">
          <a:xfrm>
            <a:off x="6948264" y="2492896"/>
            <a:ext cx="2520280" cy="252028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548680"/>
            <a:ext cx="6275040" cy="1399032"/>
          </a:xfrm>
        </p:spPr>
        <p:txBody>
          <a:bodyPr>
            <a:normAutofit fontScale="90000"/>
          </a:bodyPr>
          <a:lstStyle/>
          <a:p>
            <a:r>
              <a:rPr lang="en-IE" dirty="0" smtClean="0"/>
              <a:t>Focus group data analysis findings</a:t>
            </a:r>
            <a:endParaRPr lang="en-IE" dirty="0"/>
          </a:p>
        </p:txBody>
      </p:sp>
      <p:sp>
        <p:nvSpPr>
          <p:cNvPr id="3" name="Content Placeholder 2"/>
          <p:cNvSpPr>
            <a:spLocks noGrp="1"/>
          </p:cNvSpPr>
          <p:nvPr>
            <p:ph idx="1"/>
          </p:nvPr>
        </p:nvSpPr>
        <p:spPr>
          <a:xfrm>
            <a:off x="323528" y="1988840"/>
            <a:ext cx="8229600" cy="4572000"/>
          </a:xfrm>
        </p:spPr>
        <p:txBody>
          <a:bodyPr>
            <a:normAutofit/>
          </a:bodyPr>
          <a:lstStyle/>
          <a:p>
            <a:r>
              <a:rPr lang="en-IE" sz="2800" dirty="0" smtClean="0"/>
              <a:t>Participants identified several ways in which Dundrum staff could support their communication and make interactions easier:</a:t>
            </a:r>
          </a:p>
          <a:p>
            <a:pPr lvl="1"/>
            <a:r>
              <a:rPr lang="en-IE" dirty="0" smtClean="0"/>
              <a:t>Speaking more clearly</a:t>
            </a:r>
          </a:p>
          <a:p>
            <a:pPr lvl="1"/>
            <a:r>
              <a:rPr lang="en-IE" dirty="0" smtClean="0"/>
              <a:t>Using ‘yes or no questions’</a:t>
            </a:r>
          </a:p>
          <a:p>
            <a:pPr lvl="1"/>
            <a:r>
              <a:rPr lang="en-IE" dirty="0" smtClean="0"/>
              <a:t>Using Lámh signs</a:t>
            </a:r>
          </a:p>
          <a:p>
            <a:pPr lvl="1"/>
            <a:r>
              <a:rPr lang="en-IE" dirty="0" smtClean="0"/>
              <a:t>Body Language</a:t>
            </a:r>
          </a:p>
          <a:p>
            <a:pPr lvl="1"/>
            <a:r>
              <a:rPr lang="en-IE" dirty="0" smtClean="0"/>
              <a:t>Giving participants time to ask questions </a:t>
            </a:r>
          </a:p>
          <a:p>
            <a:pPr lvl="1"/>
            <a:endParaRPr lang="en-IE" dirty="0" smtClean="0"/>
          </a:p>
          <a:p>
            <a:pPr lvl="1"/>
            <a:endParaRPr lang="en-IE" dirty="0" smtClean="0"/>
          </a:p>
          <a:p>
            <a:pPr lvl="1"/>
            <a:endParaRPr lang="en-IE" dirty="0" smtClean="0"/>
          </a:p>
        </p:txBody>
      </p:sp>
      <p:pic>
        <p:nvPicPr>
          <p:cNvPr id="4" name="Picture 4"/>
          <p:cNvPicPr>
            <a:picLocks noChangeAspect="1" noChangeArrowheads="1"/>
          </p:cNvPicPr>
          <p:nvPr/>
        </p:nvPicPr>
        <p:blipFill>
          <a:blip r:embed="rId2" cstate="screen"/>
          <a:srcRect/>
          <a:stretch>
            <a:fillRect/>
          </a:stretch>
        </p:blipFill>
        <p:spPr bwMode="auto">
          <a:xfrm>
            <a:off x="971600" y="0"/>
            <a:ext cx="1440160" cy="1423414"/>
          </a:xfrm>
          <a:prstGeom prst="rect">
            <a:avLst/>
          </a:prstGeom>
          <a:noFill/>
          <a:ln w="9525">
            <a:noFill/>
            <a:miter lim="800000"/>
            <a:headEnd/>
            <a:tailEnd/>
          </a:ln>
        </p:spPr>
      </p:pic>
      <p:pic>
        <p:nvPicPr>
          <p:cNvPr id="5" name="Picture 4" descr="SMH Logo2"/>
          <p:cNvPicPr/>
          <p:nvPr/>
        </p:nvPicPr>
        <p:blipFill>
          <a:blip r:embed="rId3" cstate="screen">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0"/>
            <a:ext cx="971600" cy="1844824"/>
          </a:xfrm>
          <a:prstGeom prst="rect">
            <a:avLst/>
          </a:prstGeom>
          <a:noFill/>
        </p:spPr>
      </p:pic>
      <p:pic>
        <p:nvPicPr>
          <p:cNvPr id="6" name="Picture 2" descr="See the source image"/>
          <p:cNvPicPr>
            <a:picLocks noChangeAspect="1" noChangeArrowheads="1"/>
          </p:cNvPicPr>
          <p:nvPr/>
        </p:nvPicPr>
        <p:blipFill>
          <a:blip r:embed="rId4" cstate="screen"/>
          <a:srcRect/>
          <a:stretch>
            <a:fillRect/>
          </a:stretch>
        </p:blipFill>
        <p:spPr bwMode="auto">
          <a:xfrm>
            <a:off x="7308102" y="0"/>
            <a:ext cx="1835898" cy="64807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548680"/>
            <a:ext cx="6048672" cy="1399032"/>
          </a:xfrm>
        </p:spPr>
        <p:txBody>
          <a:bodyPr>
            <a:normAutofit fontScale="90000"/>
          </a:bodyPr>
          <a:lstStyle/>
          <a:p>
            <a:r>
              <a:rPr lang="en-IE" dirty="0" smtClean="0"/>
              <a:t>Data analysis Dundrum environment</a:t>
            </a:r>
            <a:endParaRPr lang="en-IE" dirty="0"/>
          </a:p>
        </p:txBody>
      </p:sp>
      <p:sp>
        <p:nvSpPr>
          <p:cNvPr id="3" name="Content Placeholder 2"/>
          <p:cNvSpPr>
            <a:spLocks noGrp="1"/>
          </p:cNvSpPr>
          <p:nvPr>
            <p:ph idx="1"/>
          </p:nvPr>
        </p:nvSpPr>
        <p:spPr>
          <a:xfrm>
            <a:off x="395536" y="1988840"/>
            <a:ext cx="8229600" cy="4525963"/>
          </a:xfrm>
        </p:spPr>
        <p:txBody>
          <a:bodyPr/>
          <a:lstStyle/>
          <a:p>
            <a:r>
              <a:rPr lang="en-IE" dirty="0" smtClean="0"/>
              <a:t>Noise levels</a:t>
            </a:r>
          </a:p>
          <a:p>
            <a:r>
              <a:rPr lang="en-IE" dirty="0" smtClean="0"/>
              <a:t>Lighting </a:t>
            </a:r>
          </a:p>
          <a:p>
            <a:r>
              <a:rPr lang="en-IE" dirty="0" smtClean="0"/>
              <a:t>Signage</a:t>
            </a:r>
          </a:p>
          <a:p>
            <a:r>
              <a:rPr lang="en-IE" dirty="0" smtClean="0"/>
              <a:t>Maps</a:t>
            </a:r>
            <a:endParaRPr lang="en-IE" dirty="0"/>
          </a:p>
        </p:txBody>
      </p:sp>
      <p:pic>
        <p:nvPicPr>
          <p:cNvPr id="4" name="Picture 4"/>
          <p:cNvPicPr>
            <a:picLocks noChangeAspect="1" noChangeArrowheads="1"/>
          </p:cNvPicPr>
          <p:nvPr/>
        </p:nvPicPr>
        <p:blipFill>
          <a:blip r:embed="rId3" cstate="print"/>
          <a:srcRect/>
          <a:stretch>
            <a:fillRect/>
          </a:stretch>
        </p:blipFill>
        <p:spPr bwMode="auto">
          <a:xfrm>
            <a:off x="5652120" y="2420888"/>
            <a:ext cx="3311724" cy="3471744"/>
          </a:xfrm>
          <a:prstGeom prst="rect">
            <a:avLst/>
          </a:prstGeom>
          <a:noFill/>
          <a:ln w="9525">
            <a:noFill/>
            <a:miter lim="800000"/>
            <a:headEnd/>
            <a:tailEnd/>
          </a:ln>
        </p:spPr>
      </p:pic>
      <p:pic>
        <p:nvPicPr>
          <p:cNvPr id="5" name="Picture 4" descr="S:\DEPT PROJECTS AND WORKING GROUPS\Dundrum Project\Project strands\symbols\Dundrum map.jpg"/>
          <p:cNvPicPr/>
          <p:nvPr/>
        </p:nvPicPr>
        <p:blipFill>
          <a:blip r:embed="rId4" cstate="print"/>
          <a:srcRect/>
          <a:stretch>
            <a:fillRect/>
          </a:stretch>
        </p:blipFill>
        <p:spPr bwMode="auto">
          <a:xfrm>
            <a:off x="3275856" y="2276872"/>
            <a:ext cx="2205672" cy="3587059"/>
          </a:xfrm>
          <a:prstGeom prst="rect">
            <a:avLst/>
          </a:prstGeom>
          <a:noFill/>
          <a:ln w="9525">
            <a:noFill/>
            <a:miter lim="800000"/>
            <a:headEnd/>
            <a:tailEnd/>
          </a:ln>
        </p:spPr>
      </p:pic>
      <p:pic>
        <p:nvPicPr>
          <p:cNvPr id="6" name="Picture 4"/>
          <p:cNvPicPr>
            <a:picLocks noChangeAspect="1" noChangeArrowheads="1"/>
          </p:cNvPicPr>
          <p:nvPr/>
        </p:nvPicPr>
        <p:blipFill>
          <a:blip r:embed="rId5" cstate="screen"/>
          <a:srcRect/>
          <a:stretch>
            <a:fillRect/>
          </a:stretch>
        </p:blipFill>
        <p:spPr bwMode="auto">
          <a:xfrm>
            <a:off x="971600" y="0"/>
            <a:ext cx="1440160" cy="1423414"/>
          </a:xfrm>
          <a:prstGeom prst="rect">
            <a:avLst/>
          </a:prstGeom>
          <a:noFill/>
          <a:ln w="9525">
            <a:noFill/>
            <a:miter lim="800000"/>
            <a:headEnd/>
            <a:tailEnd/>
          </a:ln>
        </p:spPr>
      </p:pic>
      <p:pic>
        <p:nvPicPr>
          <p:cNvPr id="7" name="Picture 6" descr="SMH Logo2"/>
          <p:cNvPicPr/>
          <p:nvPr/>
        </p:nvPicPr>
        <p:blipFill>
          <a:blip r:embed="rId6" cstate="screen">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0"/>
            <a:ext cx="971600" cy="1844824"/>
          </a:xfrm>
          <a:prstGeom prst="rect">
            <a:avLst/>
          </a:prstGeom>
          <a:noFill/>
        </p:spPr>
      </p:pic>
      <p:pic>
        <p:nvPicPr>
          <p:cNvPr id="8" name="Picture 2" descr="See the source image"/>
          <p:cNvPicPr>
            <a:picLocks noChangeAspect="1" noChangeArrowheads="1"/>
          </p:cNvPicPr>
          <p:nvPr/>
        </p:nvPicPr>
        <p:blipFill>
          <a:blip r:embed="rId7" cstate="screen"/>
          <a:srcRect/>
          <a:stretch>
            <a:fillRect/>
          </a:stretch>
        </p:blipFill>
        <p:spPr bwMode="auto">
          <a:xfrm>
            <a:off x="7308102" y="0"/>
            <a:ext cx="1835898" cy="64807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0"/>
            <a:ext cx="8229600" cy="1399032"/>
          </a:xfrm>
        </p:spPr>
        <p:txBody>
          <a:bodyPr/>
          <a:lstStyle/>
          <a:p>
            <a:r>
              <a:rPr lang="en-IE" dirty="0" smtClean="0"/>
              <a:t>Training</a:t>
            </a:r>
            <a:endParaRPr lang="en-IE" dirty="0"/>
          </a:p>
        </p:txBody>
      </p:sp>
      <p:sp>
        <p:nvSpPr>
          <p:cNvPr id="3" name="Content Placeholder 2"/>
          <p:cNvSpPr>
            <a:spLocks noGrp="1"/>
          </p:cNvSpPr>
          <p:nvPr>
            <p:ph idx="1"/>
          </p:nvPr>
        </p:nvSpPr>
        <p:spPr>
          <a:xfrm>
            <a:off x="5508104" y="980728"/>
            <a:ext cx="3635896" cy="5760640"/>
          </a:xfrm>
        </p:spPr>
        <p:txBody>
          <a:bodyPr>
            <a:normAutofit fontScale="70000" lnSpcReduction="20000"/>
          </a:bodyPr>
          <a:lstStyle/>
          <a:p>
            <a:r>
              <a:rPr lang="en-IE" dirty="0" smtClean="0"/>
              <a:t>First Training Date: 28</a:t>
            </a:r>
            <a:r>
              <a:rPr lang="en-IE" baseline="30000" dirty="0" smtClean="0"/>
              <a:t>th</a:t>
            </a:r>
            <a:r>
              <a:rPr lang="en-IE" dirty="0" smtClean="0"/>
              <a:t> June 2022</a:t>
            </a:r>
          </a:p>
          <a:p>
            <a:r>
              <a:rPr lang="en-IE" dirty="0" smtClean="0"/>
              <a:t>Staff from management, security, information desk and a range of retail/hospitality teams attended</a:t>
            </a:r>
          </a:p>
          <a:p>
            <a:pPr>
              <a:buNone/>
            </a:pPr>
            <a:r>
              <a:rPr lang="en-IE" dirty="0" smtClean="0"/>
              <a:t>Training covered:</a:t>
            </a:r>
          </a:p>
          <a:p>
            <a:r>
              <a:rPr lang="en-IE" dirty="0" smtClean="0"/>
              <a:t>What is Communication </a:t>
            </a:r>
          </a:p>
          <a:p>
            <a:r>
              <a:rPr lang="en-IE" dirty="0" smtClean="0"/>
              <a:t>Communication and ID</a:t>
            </a:r>
          </a:p>
          <a:p>
            <a:r>
              <a:rPr lang="en-IE" dirty="0" smtClean="0"/>
              <a:t>The Total Communication Approach</a:t>
            </a:r>
          </a:p>
          <a:p>
            <a:r>
              <a:rPr lang="en-IE" dirty="0" smtClean="0"/>
              <a:t>The Person and different Communication Modes</a:t>
            </a:r>
          </a:p>
          <a:p>
            <a:r>
              <a:rPr lang="en-IE" dirty="0" smtClean="0"/>
              <a:t>The Communication Environment</a:t>
            </a:r>
          </a:p>
          <a:p>
            <a:r>
              <a:rPr lang="en-IE" dirty="0" smtClean="0"/>
              <a:t>Being a Communication Partner</a:t>
            </a:r>
          </a:p>
        </p:txBody>
      </p:sp>
      <p:pic>
        <p:nvPicPr>
          <p:cNvPr id="1026" name="Picture 2" descr="533842a4-067e-4380-b3c4-c4c1b733175b@smh"/>
          <p:cNvPicPr>
            <a:picLocks noChangeAspect="1" noChangeArrowheads="1"/>
          </p:cNvPicPr>
          <p:nvPr/>
        </p:nvPicPr>
        <p:blipFill>
          <a:blip r:embed="rId3" cstate="print"/>
          <a:srcRect/>
          <a:stretch>
            <a:fillRect/>
          </a:stretch>
        </p:blipFill>
        <p:spPr bwMode="auto">
          <a:xfrm>
            <a:off x="395536" y="1844824"/>
            <a:ext cx="4800533" cy="3600400"/>
          </a:xfrm>
          <a:prstGeom prst="rect">
            <a:avLst/>
          </a:prstGeom>
          <a:noFill/>
          <a:ln w="9525">
            <a:noFill/>
            <a:miter lim="800000"/>
            <a:headEnd/>
            <a:tailEnd/>
          </a:ln>
        </p:spPr>
      </p:pic>
      <p:pic>
        <p:nvPicPr>
          <p:cNvPr id="6" name="Picture 4"/>
          <p:cNvPicPr>
            <a:picLocks noChangeAspect="1" noChangeArrowheads="1"/>
          </p:cNvPicPr>
          <p:nvPr/>
        </p:nvPicPr>
        <p:blipFill>
          <a:blip r:embed="rId4" cstate="screen"/>
          <a:srcRect/>
          <a:stretch>
            <a:fillRect/>
          </a:stretch>
        </p:blipFill>
        <p:spPr bwMode="auto">
          <a:xfrm>
            <a:off x="971600" y="0"/>
            <a:ext cx="1440160" cy="1423414"/>
          </a:xfrm>
          <a:prstGeom prst="rect">
            <a:avLst/>
          </a:prstGeom>
          <a:noFill/>
          <a:ln w="9525">
            <a:noFill/>
            <a:miter lim="800000"/>
            <a:headEnd/>
            <a:tailEnd/>
          </a:ln>
        </p:spPr>
      </p:pic>
      <p:pic>
        <p:nvPicPr>
          <p:cNvPr id="7" name="Picture 2" descr="See the source image"/>
          <p:cNvPicPr>
            <a:picLocks noChangeAspect="1" noChangeArrowheads="1"/>
          </p:cNvPicPr>
          <p:nvPr/>
        </p:nvPicPr>
        <p:blipFill>
          <a:blip r:embed="rId5" cstate="screen"/>
          <a:srcRect/>
          <a:stretch>
            <a:fillRect/>
          </a:stretch>
        </p:blipFill>
        <p:spPr bwMode="auto">
          <a:xfrm>
            <a:off x="7308102" y="0"/>
            <a:ext cx="1835898" cy="648072"/>
          </a:xfrm>
          <a:prstGeom prst="rect">
            <a:avLst/>
          </a:prstGeom>
          <a:noFill/>
        </p:spPr>
      </p:pic>
      <p:pic>
        <p:nvPicPr>
          <p:cNvPr id="8" name="Picture 7" descr="SMH Logo2"/>
          <p:cNvPicPr/>
          <p:nvPr/>
        </p:nvPicPr>
        <p:blipFill>
          <a:blip r:embed="rId6" cstate="screen">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cx="http://schemas.microsoft.com/office/drawing/2014/chartex" xmlns:cx1="http://schemas.microsoft.com/office/drawing/2015/9/8/chartex"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0"/>
            <a:ext cx="971600" cy="184482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404664"/>
            <a:ext cx="6804248" cy="1399032"/>
          </a:xfrm>
        </p:spPr>
        <p:txBody>
          <a:bodyPr>
            <a:normAutofit/>
          </a:bodyPr>
          <a:lstStyle/>
          <a:p>
            <a:r>
              <a:rPr lang="en-IE" dirty="0" smtClean="0"/>
              <a:t>Introduction to Project </a:t>
            </a:r>
            <a:endParaRPr lang="en-IE" dirty="0"/>
          </a:p>
        </p:txBody>
      </p:sp>
      <p:sp>
        <p:nvSpPr>
          <p:cNvPr id="3" name="Content Placeholder 2"/>
          <p:cNvSpPr>
            <a:spLocks noGrp="1"/>
          </p:cNvSpPr>
          <p:nvPr>
            <p:ph idx="1"/>
          </p:nvPr>
        </p:nvSpPr>
        <p:spPr>
          <a:xfrm>
            <a:off x="539552" y="1772816"/>
            <a:ext cx="8229600" cy="4525963"/>
          </a:xfrm>
        </p:spPr>
        <p:txBody>
          <a:bodyPr>
            <a:normAutofit fontScale="92500" lnSpcReduction="10000"/>
          </a:bodyPr>
          <a:lstStyle/>
          <a:p>
            <a:r>
              <a:rPr lang="en-GB" dirty="0" smtClean="0"/>
              <a:t>The aim is to create a more </a:t>
            </a:r>
            <a:r>
              <a:rPr lang="en-GB" b="1" dirty="0" smtClean="0"/>
              <a:t>inclusive Total Communication approach</a:t>
            </a:r>
            <a:r>
              <a:rPr lang="en-GB" dirty="0" smtClean="0"/>
              <a:t> for customers in Dundrum Town Centre (DTC) </a:t>
            </a:r>
          </a:p>
          <a:p>
            <a:r>
              <a:rPr lang="en-IE" b="1" dirty="0" smtClean="0"/>
              <a:t>Strand 1: People </a:t>
            </a:r>
          </a:p>
          <a:p>
            <a:r>
              <a:rPr lang="en-IE" b="1" dirty="0" smtClean="0"/>
              <a:t>Strand 2: Place</a:t>
            </a:r>
          </a:p>
          <a:p>
            <a:r>
              <a:rPr lang="en-IE" dirty="0" smtClean="0"/>
              <a:t>First Initiative of its kind in a shopping centre in Ireland</a:t>
            </a:r>
          </a:p>
          <a:p>
            <a:r>
              <a:rPr lang="en-IE" dirty="0" smtClean="0"/>
              <a:t>Led by SMH SLT Dept</a:t>
            </a:r>
          </a:p>
          <a:p>
            <a:r>
              <a:rPr lang="en-IE" dirty="0" smtClean="0"/>
              <a:t>SMH SLT Dept Research Project</a:t>
            </a:r>
            <a:endParaRPr lang="en-IE" dirty="0"/>
          </a:p>
        </p:txBody>
      </p:sp>
      <p:pic>
        <p:nvPicPr>
          <p:cNvPr id="9218" name="Picture 2" descr="See the source image"/>
          <p:cNvPicPr>
            <a:picLocks noChangeAspect="1" noChangeArrowheads="1"/>
          </p:cNvPicPr>
          <p:nvPr/>
        </p:nvPicPr>
        <p:blipFill>
          <a:blip r:embed="rId3" cstate="screen"/>
          <a:srcRect/>
          <a:stretch>
            <a:fillRect/>
          </a:stretch>
        </p:blipFill>
        <p:spPr bwMode="auto">
          <a:xfrm>
            <a:off x="7308102" y="0"/>
            <a:ext cx="1835898" cy="648072"/>
          </a:xfrm>
          <a:prstGeom prst="rect">
            <a:avLst/>
          </a:prstGeom>
          <a:noFill/>
        </p:spPr>
      </p:pic>
      <p:pic>
        <p:nvPicPr>
          <p:cNvPr id="5" name="Picture 4" descr="SMH Logo2"/>
          <p:cNvPicPr/>
          <p:nvPr/>
        </p:nvPicPr>
        <p:blipFill>
          <a:blip r:embed="rId4" cstate="screen">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0"/>
            <a:ext cx="971600" cy="1844824"/>
          </a:xfrm>
          <a:prstGeom prst="rect">
            <a:avLst/>
          </a:prstGeom>
          <a:noFill/>
        </p:spPr>
      </p:pic>
      <p:pic>
        <p:nvPicPr>
          <p:cNvPr id="9220" name="Picture 4"/>
          <p:cNvPicPr>
            <a:picLocks noChangeAspect="1" noChangeArrowheads="1"/>
          </p:cNvPicPr>
          <p:nvPr/>
        </p:nvPicPr>
        <p:blipFill>
          <a:blip r:embed="rId5" cstate="screen"/>
          <a:srcRect/>
          <a:stretch>
            <a:fillRect/>
          </a:stretch>
        </p:blipFill>
        <p:spPr bwMode="auto">
          <a:xfrm>
            <a:off x="971600" y="0"/>
            <a:ext cx="1440160" cy="14234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67494"/>
            <a:ext cx="6131024" cy="1399032"/>
          </a:xfrm>
        </p:spPr>
        <p:txBody>
          <a:bodyPr/>
          <a:lstStyle/>
          <a:p>
            <a:r>
              <a:rPr lang="en-IE" dirty="0" smtClean="0"/>
              <a:t>Training</a:t>
            </a:r>
            <a:endParaRPr lang="en-IE" dirty="0"/>
          </a:p>
        </p:txBody>
      </p:sp>
      <p:sp>
        <p:nvSpPr>
          <p:cNvPr id="3" name="Content Placeholder 2"/>
          <p:cNvSpPr>
            <a:spLocks noGrp="1"/>
          </p:cNvSpPr>
          <p:nvPr>
            <p:ph idx="1"/>
          </p:nvPr>
        </p:nvSpPr>
        <p:spPr>
          <a:xfrm>
            <a:off x="457200" y="1882808"/>
            <a:ext cx="8229600" cy="1690208"/>
          </a:xfrm>
        </p:spPr>
        <p:txBody>
          <a:bodyPr>
            <a:normAutofit/>
          </a:bodyPr>
          <a:lstStyle/>
          <a:p>
            <a:pPr>
              <a:buNone/>
            </a:pPr>
            <a:r>
              <a:rPr lang="en-IE" sz="3200" b="1" dirty="0" smtClean="0"/>
              <a:t>Staff who complete the training are presented with a Badge indicating they are a DTC Total Communication Champion</a:t>
            </a:r>
          </a:p>
          <a:p>
            <a:endParaRPr lang="en-IE" dirty="0"/>
          </a:p>
        </p:txBody>
      </p:sp>
      <p:pic>
        <p:nvPicPr>
          <p:cNvPr id="4" name="Picture 4"/>
          <p:cNvPicPr>
            <a:picLocks noChangeAspect="1" noChangeArrowheads="1"/>
          </p:cNvPicPr>
          <p:nvPr/>
        </p:nvPicPr>
        <p:blipFill>
          <a:blip r:embed="rId3" cstate="screen"/>
          <a:srcRect/>
          <a:stretch>
            <a:fillRect/>
          </a:stretch>
        </p:blipFill>
        <p:spPr bwMode="auto">
          <a:xfrm>
            <a:off x="971600" y="0"/>
            <a:ext cx="1440160" cy="1423414"/>
          </a:xfrm>
          <a:prstGeom prst="rect">
            <a:avLst/>
          </a:prstGeom>
          <a:noFill/>
          <a:ln w="9525">
            <a:noFill/>
            <a:miter lim="800000"/>
            <a:headEnd/>
            <a:tailEnd/>
          </a:ln>
        </p:spPr>
      </p:pic>
      <p:pic>
        <p:nvPicPr>
          <p:cNvPr id="5" name="Picture 2" descr="See the source image"/>
          <p:cNvPicPr>
            <a:picLocks noChangeAspect="1" noChangeArrowheads="1"/>
          </p:cNvPicPr>
          <p:nvPr/>
        </p:nvPicPr>
        <p:blipFill>
          <a:blip r:embed="rId4" cstate="screen"/>
          <a:srcRect/>
          <a:stretch>
            <a:fillRect/>
          </a:stretch>
        </p:blipFill>
        <p:spPr bwMode="auto">
          <a:xfrm>
            <a:off x="7308102" y="0"/>
            <a:ext cx="1835898" cy="648072"/>
          </a:xfrm>
          <a:prstGeom prst="rect">
            <a:avLst/>
          </a:prstGeom>
          <a:noFill/>
        </p:spPr>
      </p:pic>
      <p:pic>
        <p:nvPicPr>
          <p:cNvPr id="6" name="Picture 5" descr="SMH Logo2"/>
          <p:cNvPicPr/>
          <p:nvPr/>
        </p:nvPicPr>
        <p:blipFill>
          <a:blip r:embed="rId5" cstate="screen">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cx="http://schemas.microsoft.com/office/drawing/2014/chartex" xmlns:cx1="http://schemas.microsoft.com/office/drawing/2015/9/8/chartex"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0"/>
            <a:ext cx="971600" cy="1844824"/>
          </a:xfrm>
          <a:prstGeom prst="rect">
            <a:avLst/>
          </a:prstGeom>
          <a:noFill/>
        </p:spPr>
      </p:pic>
      <p:pic>
        <p:nvPicPr>
          <p:cNvPr id="2050" name="Picture 2" descr="3c193d6a-613e-475d-8226-9ab846925f13@smh"/>
          <p:cNvPicPr>
            <a:picLocks noChangeAspect="1" noChangeArrowheads="1"/>
          </p:cNvPicPr>
          <p:nvPr/>
        </p:nvPicPr>
        <p:blipFill>
          <a:blip r:embed="rId6" cstate="print"/>
          <a:srcRect/>
          <a:stretch>
            <a:fillRect/>
          </a:stretch>
        </p:blipFill>
        <p:spPr bwMode="auto">
          <a:xfrm>
            <a:off x="2411760" y="3490912"/>
            <a:ext cx="4556125" cy="336708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67494"/>
            <a:ext cx="6131024" cy="1399032"/>
          </a:xfrm>
        </p:spPr>
        <p:txBody>
          <a:bodyPr/>
          <a:lstStyle/>
          <a:p>
            <a:r>
              <a:rPr lang="en-IE" dirty="0" smtClean="0"/>
              <a:t>What Next??</a:t>
            </a:r>
            <a:endParaRPr lang="en-IE" dirty="0"/>
          </a:p>
        </p:txBody>
      </p:sp>
      <p:sp>
        <p:nvSpPr>
          <p:cNvPr id="3" name="Content Placeholder 2"/>
          <p:cNvSpPr>
            <a:spLocks noGrp="1"/>
          </p:cNvSpPr>
          <p:nvPr>
            <p:ph idx="1"/>
          </p:nvPr>
        </p:nvSpPr>
        <p:spPr>
          <a:xfrm>
            <a:off x="611560" y="1628800"/>
            <a:ext cx="8229600" cy="4525963"/>
          </a:xfrm>
        </p:spPr>
        <p:txBody>
          <a:bodyPr>
            <a:noAutofit/>
          </a:bodyPr>
          <a:lstStyle/>
          <a:p>
            <a:r>
              <a:rPr lang="en-IE" sz="2400" dirty="0" smtClean="0"/>
              <a:t>Total Communication training for staff in DTC completed</a:t>
            </a:r>
          </a:p>
          <a:p>
            <a:r>
              <a:rPr lang="en-IE" sz="2400" dirty="0" smtClean="0"/>
              <a:t>Second training schedule in 2023.</a:t>
            </a:r>
          </a:p>
          <a:p>
            <a:r>
              <a:rPr lang="en-IE" sz="2400" dirty="0" smtClean="0"/>
              <a:t>Total Communication Champions badge in development(consultation with service users).</a:t>
            </a:r>
          </a:p>
          <a:p>
            <a:r>
              <a:rPr lang="en-IE" sz="2400" dirty="0" smtClean="0"/>
              <a:t>Environmental supports have been explored with service user consultation and recommendations are being made</a:t>
            </a:r>
          </a:p>
          <a:p>
            <a:r>
              <a:rPr lang="en-IE" sz="2400" dirty="0" smtClean="0"/>
              <a:t>Research write up</a:t>
            </a:r>
          </a:p>
          <a:p>
            <a:r>
              <a:rPr lang="en-IE" sz="2400" dirty="0" smtClean="0"/>
              <a:t>Ongoing links with DTC as charity partner</a:t>
            </a:r>
          </a:p>
          <a:p>
            <a:r>
              <a:rPr lang="en-IE" sz="2400" dirty="0" smtClean="0"/>
              <a:t>SMH to continue to lead in future projects to further the develop natural supports for adults with ID in their locality </a:t>
            </a:r>
          </a:p>
          <a:p>
            <a:endParaRPr lang="en-IE" sz="2400" dirty="0"/>
          </a:p>
        </p:txBody>
      </p:sp>
      <p:pic>
        <p:nvPicPr>
          <p:cNvPr id="4" name="Picture 4"/>
          <p:cNvPicPr>
            <a:picLocks noChangeAspect="1" noChangeArrowheads="1"/>
          </p:cNvPicPr>
          <p:nvPr/>
        </p:nvPicPr>
        <p:blipFill>
          <a:blip r:embed="rId3" cstate="screen"/>
          <a:srcRect/>
          <a:stretch>
            <a:fillRect/>
          </a:stretch>
        </p:blipFill>
        <p:spPr bwMode="auto">
          <a:xfrm>
            <a:off x="971600" y="0"/>
            <a:ext cx="1440160" cy="1423414"/>
          </a:xfrm>
          <a:prstGeom prst="rect">
            <a:avLst/>
          </a:prstGeom>
          <a:noFill/>
          <a:ln w="9525">
            <a:noFill/>
            <a:miter lim="800000"/>
            <a:headEnd/>
            <a:tailEnd/>
          </a:ln>
        </p:spPr>
      </p:pic>
      <p:pic>
        <p:nvPicPr>
          <p:cNvPr id="5" name="Picture 2" descr="See the source image"/>
          <p:cNvPicPr>
            <a:picLocks noChangeAspect="1" noChangeArrowheads="1"/>
          </p:cNvPicPr>
          <p:nvPr/>
        </p:nvPicPr>
        <p:blipFill>
          <a:blip r:embed="rId4" cstate="screen"/>
          <a:srcRect/>
          <a:stretch>
            <a:fillRect/>
          </a:stretch>
        </p:blipFill>
        <p:spPr bwMode="auto">
          <a:xfrm>
            <a:off x="7308102" y="0"/>
            <a:ext cx="1835898" cy="648072"/>
          </a:xfrm>
          <a:prstGeom prst="rect">
            <a:avLst/>
          </a:prstGeom>
          <a:noFill/>
        </p:spPr>
      </p:pic>
      <p:pic>
        <p:nvPicPr>
          <p:cNvPr id="6" name="Picture 5" descr="SMH Logo2"/>
          <p:cNvPicPr/>
          <p:nvPr/>
        </p:nvPicPr>
        <p:blipFill>
          <a:blip r:embed="rId5" cstate="screen">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0"/>
            <a:ext cx="971600" cy="184482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88640"/>
            <a:ext cx="8229600" cy="1399032"/>
          </a:xfrm>
        </p:spPr>
        <p:txBody>
          <a:bodyPr/>
          <a:lstStyle/>
          <a:p>
            <a:r>
              <a:rPr lang="en-IE" dirty="0" smtClean="0"/>
              <a:t>Questions???</a:t>
            </a:r>
            <a:endParaRPr lang="en-IE" dirty="0"/>
          </a:p>
        </p:txBody>
      </p:sp>
      <p:sp>
        <p:nvSpPr>
          <p:cNvPr id="3" name="Content Placeholder 2"/>
          <p:cNvSpPr>
            <a:spLocks noGrp="1"/>
          </p:cNvSpPr>
          <p:nvPr>
            <p:ph idx="1"/>
          </p:nvPr>
        </p:nvSpPr>
        <p:spPr/>
        <p:txBody>
          <a:bodyPr/>
          <a:lstStyle/>
          <a:p>
            <a:endParaRPr lang="en-IE" dirty="0"/>
          </a:p>
        </p:txBody>
      </p:sp>
      <p:pic>
        <p:nvPicPr>
          <p:cNvPr id="5" name="Picture 4"/>
          <p:cNvPicPr>
            <a:picLocks noChangeAspect="1" noChangeArrowheads="1"/>
          </p:cNvPicPr>
          <p:nvPr/>
        </p:nvPicPr>
        <p:blipFill>
          <a:blip r:embed="rId2" cstate="screen"/>
          <a:srcRect/>
          <a:stretch>
            <a:fillRect/>
          </a:stretch>
        </p:blipFill>
        <p:spPr bwMode="auto">
          <a:xfrm>
            <a:off x="971600" y="0"/>
            <a:ext cx="1440160" cy="1423414"/>
          </a:xfrm>
          <a:prstGeom prst="rect">
            <a:avLst/>
          </a:prstGeom>
          <a:noFill/>
          <a:ln w="9525">
            <a:noFill/>
            <a:miter lim="800000"/>
            <a:headEnd/>
            <a:tailEnd/>
          </a:ln>
        </p:spPr>
      </p:pic>
      <p:pic>
        <p:nvPicPr>
          <p:cNvPr id="6" name="Picture 2" descr="See the source image"/>
          <p:cNvPicPr>
            <a:picLocks noChangeAspect="1" noChangeArrowheads="1"/>
          </p:cNvPicPr>
          <p:nvPr/>
        </p:nvPicPr>
        <p:blipFill>
          <a:blip r:embed="rId3" cstate="screen"/>
          <a:srcRect/>
          <a:stretch>
            <a:fillRect/>
          </a:stretch>
        </p:blipFill>
        <p:spPr bwMode="auto">
          <a:xfrm>
            <a:off x="7308102" y="0"/>
            <a:ext cx="1835898" cy="648072"/>
          </a:xfrm>
          <a:prstGeom prst="rect">
            <a:avLst/>
          </a:prstGeom>
          <a:noFill/>
        </p:spPr>
      </p:pic>
      <p:pic>
        <p:nvPicPr>
          <p:cNvPr id="7" name="Picture 6" descr="SMH Logo2"/>
          <p:cNvPicPr/>
          <p:nvPr/>
        </p:nvPicPr>
        <p:blipFill>
          <a:blip r:embed="rId4" cstate="screen">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0"/>
            <a:ext cx="971600" cy="1844824"/>
          </a:xfrm>
          <a:prstGeom prst="rect">
            <a:avLst/>
          </a:prstGeom>
          <a:noFill/>
        </p:spPr>
      </p:pic>
      <p:pic>
        <p:nvPicPr>
          <p:cNvPr id="1028" name="Picture 4" descr="Question 5"/>
          <p:cNvPicPr>
            <a:picLocks noChangeAspect="1" noChangeArrowheads="1"/>
          </p:cNvPicPr>
          <p:nvPr/>
        </p:nvPicPr>
        <p:blipFill>
          <a:blip r:embed="rId5" cstate="print"/>
          <a:srcRect/>
          <a:stretch>
            <a:fillRect/>
          </a:stretch>
        </p:blipFill>
        <p:spPr bwMode="auto">
          <a:xfrm>
            <a:off x="1331640" y="1143000"/>
            <a:ext cx="5715000" cy="5715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404664"/>
            <a:ext cx="6804248" cy="1399032"/>
          </a:xfrm>
        </p:spPr>
        <p:txBody>
          <a:bodyPr>
            <a:normAutofit/>
          </a:bodyPr>
          <a:lstStyle/>
          <a:p>
            <a:r>
              <a:rPr lang="en-IE" dirty="0" smtClean="0"/>
              <a:t>Introduction to Project </a:t>
            </a:r>
            <a:endParaRPr lang="en-IE" dirty="0"/>
          </a:p>
        </p:txBody>
      </p:sp>
      <p:sp>
        <p:nvSpPr>
          <p:cNvPr id="3" name="Content Placeholder 2"/>
          <p:cNvSpPr>
            <a:spLocks noGrp="1"/>
          </p:cNvSpPr>
          <p:nvPr>
            <p:ph idx="1"/>
          </p:nvPr>
        </p:nvSpPr>
        <p:spPr/>
        <p:txBody>
          <a:bodyPr>
            <a:normAutofit lnSpcReduction="10000"/>
          </a:bodyPr>
          <a:lstStyle/>
          <a:p>
            <a:r>
              <a:rPr lang="en-IE" dirty="0" smtClean="0"/>
              <a:t>DTC and SMH established Charity Partnership</a:t>
            </a:r>
            <a:endParaRPr lang="en-IE" dirty="0" smtClean="0">
              <a:solidFill>
                <a:srgbClr val="FF0000"/>
              </a:solidFill>
            </a:endParaRPr>
          </a:p>
          <a:p>
            <a:r>
              <a:rPr lang="en-IE" dirty="0" smtClean="0"/>
              <a:t>In development with DTC, SMH Communications and SLT dept over 2 years</a:t>
            </a:r>
          </a:p>
          <a:p>
            <a:r>
              <a:rPr lang="en-IE" dirty="0" smtClean="0"/>
              <a:t>DTC want to develop staff skills &amp; knowledge to support customers with additional needs including ID</a:t>
            </a:r>
          </a:p>
          <a:p>
            <a:r>
              <a:rPr lang="en-IE" dirty="0" smtClean="0"/>
              <a:t>SLT dept have developed as a research project focusing on providing Total Communication training to support social inclusion</a:t>
            </a:r>
            <a:endParaRPr lang="en-IE" dirty="0"/>
          </a:p>
        </p:txBody>
      </p:sp>
      <p:pic>
        <p:nvPicPr>
          <p:cNvPr id="9218" name="Picture 2" descr="See the source image"/>
          <p:cNvPicPr>
            <a:picLocks noChangeAspect="1" noChangeArrowheads="1"/>
          </p:cNvPicPr>
          <p:nvPr/>
        </p:nvPicPr>
        <p:blipFill>
          <a:blip r:embed="rId3" cstate="screen"/>
          <a:srcRect/>
          <a:stretch>
            <a:fillRect/>
          </a:stretch>
        </p:blipFill>
        <p:spPr bwMode="auto">
          <a:xfrm>
            <a:off x="7308102" y="0"/>
            <a:ext cx="1835898" cy="648072"/>
          </a:xfrm>
          <a:prstGeom prst="rect">
            <a:avLst/>
          </a:prstGeom>
          <a:noFill/>
        </p:spPr>
      </p:pic>
      <p:pic>
        <p:nvPicPr>
          <p:cNvPr id="5" name="Picture 4" descr="SMH Logo2"/>
          <p:cNvPicPr/>
          <p:nvPr/>
        </p:nvPicPr>
        <p:blipFill>
          <a:blip r:embed="rId4" cstate="screen">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0"/>
            <a:ext cx="971600" cy="1628800"/>
          </a:xfrm>
          <a:prstGeom prst="rect">
            <a:avLst/>
          </a:prstGeom>
          <a:noFill/>
        </p:spPr>
      </p:pic>
      <p:pic>
        <p:nvPicPr>
          <p:cNvPr id="9220" name="Picture 4"/>
          <p:cNvPicPr>
            <a:picLocks noChangeAspect="1" noChangeArrowheads="1"/>
          </p:cNvPicPr>
          <p:nvPr/>
        </p:nvPicPr>
        <p:blipFill>
          <a:blip r:embed="rId5" cstate="screen"/>
          <a:srcRect/>
          <a:stretch>
            <a:fillRect/>
          </a:stretch>
        </p:blipFill>
        <p:spPr bwMode="auto">
          <a:xfrm>
            <a:off x="971600" y="0"/>
            <a:ext cx="1440160" cy="14234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476672"/>
            <a:ext cx="6275040" cy="1399032"/>
          </a:xfrm>
        </p:spPr>
        <p:txBody>
          <a:bodyPr>
            <a:normAutofit/>
          </a:bodyPr>
          <a:lstStyle/>
          <a:p>
            <a:r>
              <a:rPr lang="en-IE" dirty="0" smtClean="0"/>
              <a:t>Social Inclusion</a:t>
            </a:r>
            <a:endParaRPr lang="en-IE" dirty="0"/>
          </a:p>
        </p:txBody>
      </p:sp>
      <p:sp>
        <p:nvSpPr>
          <p:cNvPr id="3" name="Content Placeholder 2"/>
          <p:cNvSpPr>
            <a:spLocks noGrp="1"/>
          </p:cNvSpPr>
          <p:nvPr>
            <p:ph idx="1"/>
          </p:nvPr>
        </p:nvSpPr>
        <p:spPr>
          <a:xfrm>
            <a:off x="457200" y="1882808"/>
            <a:ext cx="7067128" cy="3778440"/>
          </a:xfrm>
        </p:spPr>
        <p:txBody>
          <a:bodyPr>
            <a:normAutofit fontScale="77500" lnSpcReduction="20000"/>
          </a:bodyPr>
          <a:lstStyle/>
          <a:p>
            <a:r>
              <a:rPr lang="en-IE" dirty="0" smtClean="0"/>
              <a:t>the importance for services supporting people with disabilities to promote the development of natural supports within neighbourhoods/localities</a:t>
            </a:r>
          </a:p>
          <a:p>
            <a:r>
              <a:rPr lang="en-IE" dirty="0" smtClean="0"/>
              <a:t>Barriers to social inclusion </a:t>
            </a:r>
          </a:p>
          <a:p>
            <a:pPr lvl="1"/>
            <a:r>
              <a:rPr lang="en-IE" dirty="0" smtClean="0"/>
              <a:t>Pre-existing attitudes</a:t>
            </a:r>
          </a:p>
          <a:p>
            <a:pPr lvl="1"/>
            <a:r>
              <a:rPr lang="en-IE" dirty="0" smtClean="0"/>
              <a:t>Fear of the new</a:t>
            </a:r>
          </a:p>
          <a:p>
            <a:r>
              <a:rPr lang="en-IE" dirty="0" smtClean="0"/>
              <a:t>Need for services to link with mainstream organisations to provide knowledge and skills to promote universal access in their settings.</a:t>
            </a:r>
          </a:p>
          <a:p>
            <a:r>
              <a:rPr lang="en-IE" dirty="0" smtClean="0"/>
              <a:t>Total Communication</a:t>
            </a:r>
            <a:endParaRPr lang="en-IE" dirty="0"/>
          </a:p>
        </p:txBody>
      </p:sp>
      <p:pic>
        <p:nvPicPr>
          <p:cNvPr id="4" name="Picture 4"/>
          <p:cNvPicPr>
            <a:picLocks noChangeAspect="1" noChangeArrowheads="1"/>
          </p:cNvPicPr>
          <p:nvPr/>
        </p:nvPicPr>
        <p:blipFill>
          <a:blip r:embed="rId3" cstate="screen"/>
          <a:srcRect/>
          <a:stretch>
            <a:fillRect/>
          </a:stretch>
        </p:blipFill>
        <p:spPr bwMode="auto">
          <a:xfrm>
            <a:off x="971600" y="0"/>
            <a:ext cx="1440160" cy="1423414"/>
          </a:xfrm>
          <a:prstGeom prst="rect">
            <a:avLst/>
          </a:prstGeom>
          <a:noFill/>
          <a:ln w="9525">
            <a:noFill/>
            <a:miter lim="800000"/>
            <a:headEnd/>
            <a:tailEnd/>
          </a:ln>
        </p:spPr>
      </p:pic>
      <p:pic>
        <p:nvPicPr>
          <p:cNvPr id="5" name="Picture 2" descr="See the source image"/>
          <p:cNvPicPr>
            <a:picLocks noChangeAspect="1" noChangeArrowheads="1"/>
          </p:cNvPicPr>
          <p:nvPr/>
        </p:nvPicPr>
        <p:blipFill>
          <a:blip r:embed="rId4" cstate="screen"/>
          <a:srcRect/>
          <a:stretch>
            <a:fillRect/>
          </a:stretch>
        </p:blipFill>
        <p:spPr bwMode="auto">
          <a:xfrm>
            <a:off x="7308102" y="0"/>
            <a:ext cx="1835898" cy="648072"/>
          </a:xfrm>
          <a:prstGeom prst="rect">
            <a:avLst/>
          </a:prstGeom>
          <a:noFill/>
        </p:spPr>
      </p:pic>
      <p:pic>
        <p:nvPicPr>
          <p:cNvPr id="6" name="Picture 5" descr="SMH Logo2"/>
          <p:cNvPicPr/>
          <p:nvPr/>
        </p:nvPicPr>
        <p:blipFill>
          <a:blip r:embed="rId5" cstate="screen">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0"/>
            <a:ext cx="971600" cy="1844824"/>
          </a:xfrm>
          <a:prstGeom prst="rect">
            <a:avLst/>
          </a:prstGeom>
          <a:noFill/>
        </p:spPr>
      </p:pic>
      <p:pic>
        <p:nvPicPr>
          <p:cNvPr id="19458" name="Picture 2" descr="See the source image"/>
          <p:cNvPicPr>
            <a:picLocks noChangeAspect="1" noChangeArrowheads="1"/>
          </p:cNvPicPr>
          <p:nvPr/>
        </p:nvPicPr>
        <p:blipFill>
          <a:blip r:embed="rId6" cstate="screen"/>
          <a:srcRect/>
          <a:stretch>
            <a:fillRect/>
          </a:stretch>
        </p:blipFill>
        <p:spPr bwMode="auto">
          <a:xfrm>
            <a:off x="4910270" y="4913784"/>
            <a:ext cx="4233730" cy="194421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8" name="Title 1"/>
          <p:cNvSpPr>
            <a:spLocks noGrp="1"/>
          </p:cNvSpPr>
          <p:nvPr>
            <p:ph type="title"/>
          </p:nvPr>
        </p:nvSpPr>
        <p:spPr>
          <a:xfrm>
            <a:off x="1979712" y="188640"/>
            <a:ext cx="4896544" cy="1279525"/>
          </a:xfrm>
        </p:spPr>
        <p:txBody>
          <a:bodyPr>
            <a:normAutofit fontScale="90000"/>
          </a:bodyPr>
          <a:lstStyle/>
          <a:p>
            <a:r>
              <a:rPr lang="en-IE" altLang="en-US" dirty="0" smtClean="0"/>
              <a:t>Communication Bill of Rights</a:t>
            </a:r>
          </a:p>
        </p:txBody>
      </p:sp>
      <p:pic>
        <p:nvPicPr>
          <p:cNvPr id="10" name="Content Placeholder 9" descr="communication bill of rights.jpg"/>
          <p:cNvPicPr>
            <a:picLocks noGrp="1" noChangeAspect="1"/>
          </p:cNvPicPr>
          <p:nvPr>
            <p:ph idx="1"/>
          </p:nvPr>
        </p:nvPicPr>
        <p:blipFill>
          <a:blip r:embed="rId3" cstate="print"/>
          <a:stretch>
            <a:fillRect/>
          </a:stretch>
        </p:blipFill>
        <p:spPr>
          <a:xfrm>
            <a:off x="1763688" y="1882775"/>
            <a:ext cx="5400600" cy="4572000"/>
          </a:xfrm>
        </p:spPr>
      </p:pic>
      <p:pic>
        <p:nvPicPr>
          <p:cNvPr id="19481" name="Picture 2" descr="See the source image"/>
          <p:cNvPicPr>
            <a:picLocks noChangeAspect="1" noChangeArrowheads="1"/>
          </p:cNvPicPr>
          <p:nvPr/>
        </p:nvPicPr>
        <p:blipFill>
          <a:blip r:embed="rId4" cstate="print"/>
          <a:srcRect/>
          <a:stretch>
            <a:fillRect/>
          </a:stretch>
        </p:blipFill>
        <p:spPr bwMode="auto">
          <a:xfrm>
            <a:off x="6948488" y="0"/>
            <a:ext cx="2195512" cy="774700"/>
          </a:xfrm>
          <a:prstGeom prst="rect">
            <a:avLst/>
          </a:prstGeom>
          <a:noFill/>
          <a:ln w="9525">
            <a:noFill/>
            <a:miter lim="800000"/>
            <a:headEnd/>
            <a:tailEnd/>
          </a:ln>
        </p:spPr>
      </p:pic>
      <p:pic>
        <p:nvPicPr>
          <p:cNvPr id="19482" name="Picture 4" descr="SMH Logo2"/>
          <p:cNvPicPr>
            <a:picLocks noChangeAspect="1" noChangeArrowheads="1"/>
          </p:cNvPicPr>
          <p:nvPr/>
        </p:nvPicPr>
        <p:blipFill>
          <a:blip r:embed="rId5" cstate="print"/>
          <a:srcRect/>
          <a:stretch>
            <a:fillRect/>
          </a:stretch>
        </p:blipFill>
        <p:spPr bwMode="auto">
          <a:xfrm>
            <a:off x="0" y="0"/>
            <a:ext cx="899592" cy="1772816"/>
          </a:xfrm>
          <a:prstGeom prst="rect">
            <a:avLst/>
          </a:prstGeom>
          <a:noFill/>
          <a:ln w="9525">
            <a:noFill/>
            <a:miter lim="800000"/>
            <a:headEnd/>
            <a:tailEnd/>
          </a:ln>
        </p:spPr>
      </p:pic>
      <p:pic>
        <p:nvPicPr>
          <p:cNvPr id="12" name="Picture 4"/>
          <p:cNvPicPr>
            <a:picLocks noChangeAspect="1" noChangeArrowheads="1"/>
          </p:cNvPicPr>
          <p:nvPr/>
        </p:nvPicPr>
        <p:blipFill>
          <a:blip r:embed="rId6" cstate="screen"/>
          <a:srcRect/>
          <a:stretch>
            <a:fillRect/>
          </a:stretch>
        </p:blipFill>
        <p:spPr bwMode="auto">
          <a:xfrm>
            <a:off x="899592" y="0"/>
            <a:ext cx="1224136" cy="14234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267494"/>
            <a:ext cx="6203032" cy="1399032"/>
          </a:xfrm>
        </p:spPr>
        <p:txBody>
          <a:bodyPr/>
          <a:lstStyle/>
          <a:p>
            <a:r>
              <a:rPr lang="en-IE" dirty="0" smtClean="0"/>
              <a:t>Aims of our Project</a:t>
            </a:r>
            <a:endParaRPr lang="en-IE" dirty="0"/>
          </a:p>
        </p:txBody>
      </p:sp>
      <p:sp>
        <p:nvSpPr>
          <p:cNvPr id="3" name="Content Placeholder 2"/>
          <p:cNvSpPr>
            <a:spLocks noGrp="1"/>
          </p:cNvSpPr>
          <p:nvPr>
            <p:ph idx="1"/>
          </p:nvPr>
        </p:nvSpPr>
        <p:spPr>
          <a:xfrm>
            <a:off x="611560" y="1772816"/>
            <a:ext cx="8229600" cy="4525963"/>
          </a:xfrm>
        </p:spPr>
        <p:txBody>
          <a:bodyPr>
            <a:normAutofit/>
          </a:bodyPr>
          <a:lstStyle/>
          <a:p>
            <a:r>
              <a:rPr lang="en-GB" dirty="0" smtClean="0"/>
              <a:t>The aim of this project is to create a more inclusive Total Communication Approach in DTC</a:t>
            </a:r>
          </a:p>
          <a:p>
            <a:r>
              <a:rPr lang="en-GB" dirty="0" smtClean="0"/>
              <a:t>Aim to achieve this by determining the following re: communication supports</a:t>
            </a:r>
          </a:p>
          <a:p>
            <a:pPr lvl="1"/>
            <a:r>
              <a:rPr lang="en-GB" dirty="0" smtClean="0"/>
              <a:t>The Need</a:t>
            </a:r>
          </a:p>
          <a:p>
            <a:pPr lvl="1"/>
            <a:r>
              <a:rPr lang="en-GB" dirty="0" smtClean="0"/>
              <a:t>The Type</a:t>
            </a:r>
          </a:p>
          <a:p>
            <a:pPr lvl="1"/>
            <a:r>
              <a:rPr lang="en-GB" dirty="0" smtClean="0"/>
              <a:t>How to provide to DTC</a:t>
            </a:r>
          </a:p>
          <a:p>
            <a:pPr lvl="1"/>
            <a:endParaRPr lang="en-IE" dirty="0" smtClean="0"/>
          </a:p>
        </p:txBody>
      </p:sp>
      <p:pic>
        <p:nvPicPr>
          <p:cNvPr id="4" name="Picture 4"/>
          <p:cNvPicPr>
            <a:picLocks noChangeAspect="1" noChangeArrowheads="1"/>
          </p:cNvPicPr>
          <p:nvPr/>
        </p:nvPicPr>
        <p:blipFill>
          <a:blip r:embed="rId3" cstate="screen"/>
          <a:srcRect/>
          <a:stretch>
            <a:fillRect/>
          </a:stretch>
        </p:blipFill>
        <p:spPr bwMode="auto">
          <a:xfrm>
            <a:off x="971600" y="0"/>
            <a:ext cx="1440160" cy="1423414"/>
          </a:xfrm>
          <a:prstGeom prst="rect">
            <a:avLst/>
          </a:prstGeom>
          <a:noFill/>
          <a:ln w="9525">
            <a:noFill/>
            <a:miter lim="800000"/>
            <a:headEnd/>
            <a:tailEnd/>
          </a:ln>
        </p:spPr>
      </p:pic>
      <p:pic>
        <p:nvPicPr>
          <p:cNvPr id="5" name="Picture 2" descr="See the source image"/>
          <p:cNvPicPr>
            <a:picLocks noChangeAspect="1" noChangeArrowheads="1"/>
          </p:cNvPicPr>
          <p:nvPr/>
        </p:nvPicPr>
        <p:blipFill>
          <a:blip r:embed="rId4" cstate="screen"/>
          <a:srcRect/>
          <a:stretch>
            <a:fillRect/>
          </a:stretch>
        </p:blipFill>
        <p:spPr bwMode="auto">
          <a:xfrm>
            <a:off x="7308102" y="0"/>
            <a:ext cx="1835898" cy="648072"/>
          </a:xfrm>
          <a:prstGeom prst="rect">
            <a:avLst/>
          </a:prstGeom>
          <a:noFill/>
        </p:spPr>
      </p:pic>
      <p:pic>
        <p:nvPicPr>
          <p:cNvPr id="6" name="Picture 5" descr="SMH Logo2"/>
          <p:cNvPicPr/>
          <p:nvPr/>
        </p:nvPicPr>
        <p:blipFill>
          <a:blip r:embed="rId5" cstate="screen">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0"/>
            <a:ext cx="971600" cy="184482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476672"/>
            <a:ext cx="6275040" cy="1399032"/>
          </a:xfrm>
        </p:spPr>
        <p:txBody>
          <a:bodyPr/>
          <a:lstStyle/>
          <a:p>
            <a:r>
              <a:rPr lang="en-IE" dirty="0" smtClean="0"/>
              <a:t>How we are doing this</a:t>
            </a:r>
            <a:endParaRPr lang="en-IE" dirty="0"/>
          </a:p>
        </p:txBody>
      </p:sp>
      <p:sp>
        <p:nvSpPr>
          <p:cNvPr id="3" name="Content Placeholder 2"/>
          <p:cNvSpPr>
            <a:spLocks noGrp="1"/>
          </p:cNvSpPr>
          <p:nvPr>
            <p:ph idx="1"/>
          </p:nvPr>
        </p:nvSpPr>
        <p:spPr/>
        <p:txBody>
          <a:bodyPr>
            <a:normAutofit/>
          </a:bodyPr>
          <a:lstStyle/>
          <a:p>
            <a:r>
              <a:rPr lang="en-IE" dirty="0" smtClean="0"/>
              <a:t>SMH Ethics Approval and Research bursary</a:t>
            </a:r>
          </a:p>
          <a:p>
            <a:r>
              <a:rPr lang="en-IE" dirty="0" smtClean="0"/>
              <a:t>Survey &amp; Focus Group research design</a:t>
            </a:r>
          </a:p>
          <a:p>
            <a:r>
              <a:rPr lang="en-IE" dirty="0" smtClean="0"/>
              <a:t>Participants:</a:t>
            </a:r>
          </a:p>
          <a:p>
            <a:pPr lvl="1"/>
            <a:r>
              <a:rPr lang="en-IE" dirty="0" smtClean="0"/>
              <a:t>Adult SMH Service Users </a:t>
            </a:r>
          </a:p>
          <a:p>
            <a:pPr lvl="1"/>
            <a:r>
              <a:rPr lang="en-IE" dirty="0" smtClean="0"/>
              <a:t>Family of CYP SMH Service Users</a:t>
            </a:r>
          </a:p>
          <a:p>
            <a:pPr lvl="1"/>
            <a:r>
              <a:rPr lang="en-IE" dirty="0" smtClean="0"/>
              <a:t>DTC Staff</a:t>
            </a:r>
          </a:p>
        </p:txBody>
      </p:sp>
      <p:pic>
        <p:nvPicPr>
          <p:cNvPr id="4" name="Picture 4"/>
          <p:cNvPicPr>
            <a:picLocks noChangeAspect="1" noChangeArrowheads="1"/>
          </p:cNvPicPr>
          <p:nvPr/>
        </p:nvPicPr>
        <p:blipFill>
          <a:blip r:embed="rId3" cstate="screen"/>
          <a:srcRect/>
          <a:stretch>
            <a:fillRect/>
          </a:stretch>
        </p:blipFill>
        <p:spPr bwMode="auto">
          <a:xfrm>
            <a:off x="971600" y="0"/>
            <a:ext cx="1440160" cy="1423414"/>
          </a:xfrm>
          <a:prstGeom prst="rect">
            <a:avLst/>
          </a:prstGeom>
          <a:noFill/>
          <a:ln w="9525">
            <a:noFill/>
            <a:miter lim="800000"/>
            <a:headEnd/>
            <a:tailEnd/>
          </a:ln>
        </p:spPr>
      </p:pic>
      <p:pic>
        <p:nvPicPr>
          <p:cNvPr id="5" name="Picture 2" descr="See the source image"/>
          <p:cNvPicPr>
            <a:picLocks noChangeAspect="1" noChangeArrowheads="1"/>
          </p:cNvPicPr>
          <p:nvPr/>
        </p:nvPicPr>
        <p:blipFill>
          <a:blip r:embed="rId4" cstate="screen"/>
          <a:srcRect/>
          <a:stretch>
            <a:fillRect/>
          </a:stretch>
        </p:blipFill>
        <p:spPr bwMode="auto">
          <a:xfrm>
            <a:off x="7308102" y="0"/>
            <a:ext cx="1835898" cy="648072"/>
          </a:xfrm>
          <a:prstGeom prst="rect">
            <a:avLst/>
          </a:prstGeom>
          <a:noFill/>
        </p:spPr>
      </p:pic>
      <p:pic>
        <p:nvPicPr>
          <p:cNvPr id="6" name="Picture 5" descr="SMH Logo2"/>
          <p:cNvPicPr/>
          <p:nvPr/>
        </p:nvPicPr>
        <p:blipFill>
          <a:blip r:embed="rId5" cstate="screen">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44624"/>
            <a:ext cx="971600" cy="1628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67494"/>
            <a:ext cx="6131024" cy="1399032"/>
          </a:xfrm>
        </p:spPr>
        <p:txBody>
          <a:bodyPr/>
          <a:lstStyle/>
          <a:p>
            <a:r>
              <a:rPr lang="en-IE" dirty="0" smtClean="0"/>
              <a:t>Outcomes</a:t>
            </a:r>
            <a:endParaRPr lang="en-IE" dirty="0"/>
          </a:p>
        </p:txBody>
      </p:sp>
      <p:sp>
        <p:nvSpPr>
          <p:cNvPr id="3" name="Content Placeholder 2"/>
          <p:cNvSpPr>
            <a:spLocks noGrp="1"/>
          </p:cNvSpPr>
          <p:nvPr>
            <p:ph idx="1"/>
          </p:nvPr>
        </p:nvSpPr>
        <p:spPr/>
        <p:txBody>
          <a:bodyPr/>
          <a:lstStyle/>
          <a:p>
            <a:r>
              <a:rPr lang="en-IE" dirty="0" smtClean="0"/>
              <a:t>Hope to support an inclusive and accessible shopping experience for all</a:t>
            </a:r>
          </a:p>
          <a:p>
            <a:r>
              <a:rPr lang="en-IE" dirty="0" smtClean="0"/>
              <a:t>DTC committed to support</a:t>
            </a:r>
          </a:p>
          <a:p>
            <a:r>
              <a:rPr lang="en-IE" dirty="0" smtClean="0"/>
              <a:t>Want to target</a:t>
            </a:r>
          </a:p>
          <a:p>
            <a:pPr lvl="1"/>
            <a:r>
              <a:rPr lang="en-IE" b="1" dirty="0" smtClean="0"/>
              <a:t>Strand 1 People </a:t>
            </a:r>
            <a:r>
              <a:rPr lang="en-IE" dirty="0" smtClean="0"/>
              <a:t>– Total Communication DTC Staff Training</a:t>
            </a:r>
          </a:p>
          <a:p>
            <a:pPr lvl="1"/>
            <a:r>
              <a:rPr lang="en-IE" b="1" dirty="0" smtClean="0"/>
              <a:t>Strand 2 Place </a:t>
            </a:r>
            <a:r>
              <a:rPr lang="en-IE" dirty="0" smtClean="0"/>
              <a:t>–  Total Communication Environment Supports</a:t>
            </a:r>
          </a:p>
          <a:p>
            <a:endParaRPr lang="en-IE" dirty="0"/>
          </a:p>
        </p:txBody>
      </p:sp>
      <p:pic>
        <p:nvPicPr>
          <p:cNvPr id="4" name="Picture 4"/>
          <p:cNvPicPr>
            <a:picLocks noChangeAspect="1" noChangeArrowheads="1"/>
          </p:cNvPicPr>
          <p:nvPr/>
        </p:nvPicPr>
        <p:blipFill>
          <a:blip r:embed="rId3" cstate="screen"/>
          <a:srcRect/>
          <a:stretch>
            <a:fillRect/>
          </a:stretch>
        </p:blipFill>
        <p:spPr bwMode="auto">
          <a:xfrm>
            <a:off x="971600" y="0"/>
            <a:ext cx="1440160" cy="1423414"/>
          </a:xfrm>
          <a:prstGeom prst="rect">
            <a:avLst/>
          </a:prstGeom>
          <a:noFill/>
          <a:ln w="9525">
            <a:noFill/>
            <a:miter lim="800000"/>
            <a:headEnd/>
            <a:tailEnd/>
          </a:ln>
        </p:spPr>
      </p:pic>
      <p:pic>
        <p:nvPicPr>
          <p:cNvPr id="5" name="Picture 2" descr="See the source image"/>
          <p:cNvPicPr>
            <a:picLocks noChangeAspect="1" noChangeArrowheads="1"/>
          </p:cNvPicPr>
          <p:nvPr/>
        </p:nvPicPr>
        <p:blipFill>
          <a:blip r:embed="rId4" cstate="screen"/>
          <a:srcRect/>
          <a:stretch>
            <a:fillRect/>
          </a:stretch>
        </p:blipFill>
        <p:spPr bwMode="auto">
          <a:xfrm>
            <a:off x="7308102" y="0"/>
            <a:ext cx="1835898" cy="648072"/>
          </a:xfrm>
          <a:prstGeom prst="rect">
            <a:avLst/>
          </a:prstGeom>
          <a:noFill/>
        </p:spPr>
      </p:pic>
      <p:pic>
        <p:nvPicPr>
          <p:cNvPr id="6" name="Picture 5" descr="SMH Logo2"/>
          <p:cNvPicPr/>
          <p:nvPr/>
        </p:nvPicPr>
        <p:blipFill>
          <a:blip r:embed="rId5" cstate="screen">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387424"/>
            <a:ext cx="971600" cy="184482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0"/>
            <a:ext cx="6275040" cy="1399032"/>
          </a:xfrm>
        </p:spPr>
        <p:txBody>
          <a:bodyPr/>
          <a:lstStyle/>
          <a:p>
            <a:r>
              <a:rPr lang="en-IE" dirty="0" smtClean="0"/>
              <a:t>DTC Staff Survey</a:t>
            </a:r>
            <a:endParaRPr lang="en-IE" dirty="0"/>
          </a:p>
        </p:txBody>
      </p:sp>
      <p:pic>
        <p:nvPicPr>
          <p:cNvPr id="4" name="Picture 4"/>
          <p:cNvPicPr>
            <a:picLocks noChangeAspect="1" noChangeArrowheads="1"/>
          </p:cNvPicPr>
          <p:nvPr/>
        </p:nvPicPr>
        <p:blipFill>
          <a:blip r:embed="rId3" cstate="screen"/>
          <a:srcRect/>
          <a:stretch>
            <a:fillRect/>
          </a:stretch>
        </p:blipFill>
        <p:spPr bwMode="auto">
          <a:xfrm>
            <a:off x="971600" y="0"/>
            <a:ext cx="1440160" cy="1423414"/>
          </a:xfrm>
          <a:prstGeom prst="rect">
            <a:avLst/>
          </a:prstGeom>
          <a:noFill/>
          <a:ln w="9525">
            <a:noFill/>
            <a:miter lim="800000"/>
            <a:headEnd/>
            <a:tailEnd/>
          </a:ln>
        </p:spPr>
      </p:pic>
      <p:pic>
        <p:nvPicPr>
          <p:cNvPr id="5" name="Picture 2" descr="See the source image"/>
          <p:cNvPicPr>
            <a:picLocks noChangeAspect="1" noChangeArrowheads="1"/>
          </p:cNvPicPr>
          <p:nvPr/>
        </p:nvPicPr>
        <p:blipFill>
          <a:blip r:embed="rId4" cstate="screen"/>
          <a:srcRect/>
          <a:stretch>
            <a:fillRect/>
          </a:stretch>
        </p:blipFill>
        <p:spPr bwMode="auto">
          <a:xfrm>
            <a:off x="7308102" y="0"/>
            <a:ext cx="1835898" cy="648072"/>
          </a:xfrm>
          <a:prstGeom prst="rect">
            <a:avLst/>
          </a:prstGeom>
          <a:noFill/>
        </p:spPr>
      </p:pic>
      <p:sp>
        <p:nvSpPr>
          <p:cNvPr id="8" name="Content Placeholder 2"/>
          <p:cNvSpPr txBox="1">
            <a:spLocks/>
          </p:cNvSpPr>
          <p:nvPr/>
        </p:nvSpPr>
        <p:spPr>
          <a:xfrm>
            <a:off x="539552" y="1772816"/>
            <a:ext cx="8352928" cy="4572000"/>
          </a:xfrm>
          <a:prstGeom prst="rect">
            <a:avLst/>
          </a:prstGeom>
        </p:spPr>
        <p:txBody>
          <a:bodyPr vert="horz" anchor="t">
            <a:normAutofit/>
          </a:bodyPr>
          <a:lstStyle/>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IE" sz="3000" b="0" i="0" u="none" strike="noStrike" kern="1200" cap="none" spc="0" normalizeH="0" baseline="0" noProof="0" dirty="0" smtClean="0">
                <a:ln>
                  <a:noFill/>
                </a:ln>
                <a:solidFill>
                  <a:schemeClr val="tx1"/>
                </a:solidFill>
                <a:effectLst/>
                <a:uLnTx/>
                <a:uFillTx/>
                <a:latin typeface="+mn-lt"/>
                <a:ea typeface="+mn-ea"/>
                <a:cs typeface="+mn-cs"/>
              </a:rPr>
              <a:t>78%</a:t>
            </a:r>
            <a:r>
              <a:rPr kumimoji="0" lang="en-IE" sz="3000" b="0" i="0" u="none" strike="noStrike" kern="1200" cap="none" spc="0" normalizeH="0" noProof="0" dirty="0" smtClean="0">
                <a:ln>
                  <a:noFill/>
                </a:ln>
                <a:solidFill>
                  <a:schemeClr val="tx1"/>
                </a:solidFill>
                <a:effectLst/>
                <a:uLnTx/>
                <a:uFillTx/>
                <a:latin typeface="+mn-lt"/>
                <a:ea typeface="+mn-ea"/>
                <a:cs typeface="+mn-cs"/>
              </a:rPr>
              <a:t> staff have communicated with a person with ID</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n-IE" sz="3000" baseline="0" dirty="0" smtClean="0"/>
              <a:t>50%</a:t>
            </a:r>
            <a:r>
              <a:rPr lang="en-IE" sz="3000" dirty="0" smtClean="0"/>
              <a:t> staff unsure how to help someone understand a message</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IE" sz="3000" b="0" i="0" u="none" strike="noStrike" kern="1200" cap="none" spc="0" normalizeH="0" baseline="0" noProof="0" dirty="0" smtClean="0">
                <a:ln>
                  <a:noFill/>
                </a:ln>
                <a:solidFill>
                  <a:schemeClr val="tx1"/>
                </a:solidFill>
                <a:effectLst/>
                <a:uLnTx/>
                <a:uFillTx/>
                <a:latin typeface="+mn-lt"/>
                <a:ea typeface="+mn-ea"/>
                <a:cs typeface="+mn-cs"/>
              </a:rPr>
              <a:t>81%</a:t>
            </a:r>
            <a:r>
              <a:rPr kumimoji="0" lang="en-IE" sz="3000" b="0" i="0" u="none" strike="noStrike" kern="1200" cap="none" spc="0" normalizeH="0" noProof="0" dirty="0" smtClean="0">
                <a:ln>
                  <a:noFill/>
                </a:ln>
                <a:solidFill>
                  <a:schemeClr val="tx1"/>
                </a:solidFill>
                <a:effectLst/>
                <a:uLnTx/>
                <a:uFillTx/>
                <a:latin typeface="+mn-lt"/>
                <a:ea typeface="+mn-ea"/>
                <a:cs typeface="+mn-cs"/>
              </a:rPr>
              <a:t> no basic use of Lámh</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n-IE" sz="3000" baseline="0" dirty="0" smtClean="0"/>
              <a:t>Lám</a:t>
            </a:r>
            <a:r>
              <a:rPr lang="en-IE" sz="3000" dirty="0" smtClean="0"/>
              <a:t>h and Supports in the Environment were top training choices</a:t>
            </a:r>
            <a:endParaRPr kumimoji="0" lang="en-IE" sz="3000" b="0" i="0" u="none" strike="noStrike" kern="1200" cap="none" spc="0" normalizeH="0" baseline="0" noProof="0" dirty="0">
              <a:ln>
                <a:noFill/>
              </a:ln>
              <a:solidFill>
                <a:schemeClr val="tx1"/>
              </a:solidFill>
              <a:effectLst/>
              <a:uLnTx/>
              <a:uFillTx/>
              <a:latin typeface="+mn-lt"/>
              <a:ea typeface="+mn-ea"/>
              <a:cs typeface="+mn-cs"/>
            </a:endParaRPr>
          </a:p>
        </p:txBody>
      </p:sp>
      <p:pic>
        <p:nvPicPr>
          <p:cNvPr id="16386" name="Picture 2" descr="See the source image"/>
          <p:cNvPicPr>
            <a:picLocks noChangeAspect="1" noChangeArrowheads="1"/>
          </p:cNvPicPr>
          <p:nvPr/>
        </p:nvPicPr>
        <p:blipFill>
          <a:blip r:embed="rId5" cstate="screen"/>
          <a:srcRect/>
          <a:stretch>
            <a:fillRect/>
          </a:stretch>
        </p:blipFill>
        <p:spPr bwMode="auto">
          <a:xfrm>
            <a:off x="6876256" y="5157192"/>
            <a:ext cx="2013778" cy="1448893"/>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924</TotalTime>
  <Words>1574</Words>
  <Application>Microsoft Office PowerPoint</Application>
  <PresentationFormat>On-screen Show (4:3)</PresentationFormat>
  <Paragraphs>180</Paragraphs>
  <Slides>22</Slides>
  <Notes>16</Notes>
  <HiddenSlides>0</HiddenSlides>
  <MMClips>2</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Total Communication Project  with Dundrum Town Centre </vt:lpstr>
      <vt:lpstr>Introduction to Project </vt:lpstr>
      <vt:lpstr>Introduction to Project </vt:lpstr>
      <vt:lpstr>Social Inclusion</vt:lpstr>
      <vt:lpstr>Communication Bill of Rights</vt:lpstr>
      <vt:lpstr>Aims of our Project</vt:lpstr>
      <vt:lpstr>How we are doing this</vt:lpstr>
      <vt:lpstr>Outcomes</vt:lpstr>
      <vt:lpstr>DTC Staff Survey</vt:lpstr>
      <vt:lpstr>SMH Family Survey </vt:lpstr>
      <vt:lpstr>Participant Recruitment Supports</vt:lpstr>
      <vt:lpstr>Slide 12</vt:lpstr>
      <vt:lpstr>Slide 13</vt:lpstr>
      <vt:lpstr>SMH Service User Walkround</vt:lpstr>
      <vt:lpstr>Service User Focus Group </vt:lpstr>
      <vt:lpstr>Focus group data analysis findings</vt:lpstr>
      <vt:lpstr>Focus group data analysis findings</vt:lpstr>
      <vt:lpstr>Data analysis Dundrum environment</vt:lpstr>
      <vt:lpstr>Training</vt:lpstr>
      <vt:lpstr>Training</vt:lpstr>
      <vt:lpstr>What Next??</vt:lpstr>
      <vt:lpstr>Questions???</vt:lpstr>
    </vt:vector>
  </TitlesOfParts>
  <Company>smh.ie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Dundrum Infoshare</dc:title>
  <dc:creator>jennyob</dc:creator>
  <cp:lastModifiedBy>sashamc</cp:lastModifiedBy>
  <cp:revision>48</cp:revision>
  <dcterms:created xsi:type="dcterms:W3CDTF">2022-04-28T14:12:55Z</dcterms:created>
  <dcterms:modified xsi:type="dcterms:W3CDTF">2023-02-24T12:25:17Z</dcterms:modified>
</cp:coreProperties>
</file>