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93" r:id="rId5"/>
    <p:sldId id="295" r:id="rId6"/>
    <p:sldId id="273" r:id="rId7"/>
    <p:sldId id="297" r:id="rId8"/>
    <p:sldId id="274" r:id="rId9"/>
    <p:sldId id="259" r:id="rId10"/>
    <p:sldId id="261" r:id="rId11"/>
    <p:sldId id="262" r:id="rId12"/>
    <p:sldId id="260" r:id="rId13"/>
    <p:sldId id="299" r:id="rId14"/>
    <p:sldId id="265" r:id="rId15"/>
    <p:sldId id="281" r:id="rId16"/>
    <p:sldId id="267" r:id="rId17"/>
    <p:sldId id="268" r:id="rId18"/>
    <p:sldId id="272" r:id="rId19"/>
    <p:sldId id="282" r:id="rId20"/>
    <p:sldId id="287" r:id="rId21"/>
    <p:sldId id="288" r:id="rId22"/>
    <p:sldId id="291" r:id="rId23"/>
    <p:sldId id="289" r:id="rId24"/>
    <p:sldId id="292" r:id="rId25"/>
    <p:sldId id="294" r:id="rId26"/>
    <p:sldId id="30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35" autoAdjust="0"/>
    <p:restoredTop sz="94672"/>
  </p:normalViewPr>
  <p:slideViewPr>
    <p:cSldViewPr snapToGrid="0" snapToObjects="1">
      <p:cViewPr>
        <p:scale>
          <a:sx n="66" d="100"/>
          <a:sy n="66" d="100"/>
        </p:scale>
        <p:origin x="-376" y="-4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374FCC-4CB7-4A04-94FA-618F4CFE31B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 xmlns:a16="http://schemas.microsoft.com/office/drawing/2014/main" id="{30897EDB-43D5-628A-49EF-7A5847EB97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 xmlns:a16="http://schemas.microsoft.com/office/drawing/2014/main" id="{B6CC3243-AE42-1D0A-C94C-58B4FF466B6E}"/>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5" name="Footer Placeholder 4">
            <a:extLst>
              <a:ext uri="{FF2B5EF4-FFF2-40B4-BE49-F238E27FC236}">
                <a16:creationId xmlns="" xmlns:a16="http://schemas.microsoft.com/office/drawing/2014/main" id="{1390BCDF-A4A1-BE8D-0923-F0D5D73344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971C370-F359-6094-CCD3-0A50773D56F6}"/>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1731597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72CE2E-586B-A0F4-E70B-260BB305EE0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E8F23281-663E-F8C5-3EA8-164D30E4A7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A73245A1-94A1-D405-1BF5-0A9C3D07C885}"/>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5" name="Footer Placeholder 4">
            <a:extLst>
              <a:ext uri="{FF2B5EF4-FFF2-40B4-BE49-F238E27FC236}">
                <a16:creationId xmlns="" xmlns:a16="http://schemas.microsoft.com/office/drawing/2014/main" id="{717E2413-C86C-8CCB-9900-2B18DDF0B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33CB7D7-3047-189A-9C9E-D83D81026FC9}"/>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2127965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9770870-7BDC-C6FC-35EA-CEEBB4455C7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688F98BA-F495-932C-0CCA-26154DA51C2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6C0AE3C9-0DCD-28E8-08C3-D72B798BF142}"/>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5" name="Footer Placeholder 4">
            <a:extLst>
              <a:ext uri="{FF2B5EF4-FFF2-40B4-BE49-F238E27FC236}">
                <a16:creationId xmlns="" xmlns:a16="http://schemas.microsoft.com/office/drawing/2014/main" id="{1F044C49-A66B-98FD-A6EA-F6B15AEF8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805C0B9-A25C-9F6C-2CEC-1FFC8F87D5B0}"/>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2600574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9B2A7D-63BE-0340-7B0A-D7421D93EFE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F9752AF0-8BC8-C656-5054-BD470F057BA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FCDDFF92-BB4A-3CEF-D2E8-16D93ED78023}"/>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5" name="Footer Placeholder 4">
            <a:extLst>
              <a:ext uri="{FF2B5EF4-FFF2-40B4-BE49-F238E27FC236}">
                <a16:creationId xmlns="" xmlns:a16="http://schemas.microsoft.com/office/drawing/2014/main" id="{59453A45-1A8C-8F22-9CA9-232F868EC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2F26CF7-331B-32DC-33AC-A4C6CAA71AA0}"/>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39880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A82BAC9-8F78-D0B9-DFAC-2FA194899D1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 xmlns:a16="http://schemas.microsoft.com/office/drawing/2014/main" id="{577B7F60-04AF-16A8-EC1F-7C2F96E67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 xmlns:a16="http://schemas.microsoft.com/office/drawing/2014/main" id="{9E9CC28B-2FE2-3B64-7146-7C2863BEDE7B}"/>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5" name="Footer Placeholder 4">
            <a:extLst>
              <a:ext uri="{FF2B5EF4-FFF2-40B4-BE49-F238E27FC236}">
                <a16:creationId xmlns="" xmlns:a16="http://schemas.microsoft.com/office/drawing/2014/main" id="{5A51B31F-B610-878E-D573-982B84F84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0761966-0280-29DF-482D-9D3C95F37497}"/>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1224198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9EE928-7AD7-8B53-4B45-CE6FE4D1279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385D5C7F-4FA5-3C9B-CC82-96B20551E30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 xmlns:a16="http://schemas.microsoft.com/office/drawing/2014/main" id="{A52875DE-0F34-E931-8765-D6998AED92B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 xmlns:a16="http://schemas.microsoft.com/office/drawing/2014/main" id="{0643C2E3-33CC-B8BF-FC1D-FB4344271971}"/>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6" name="Footer Placeholder 5">
            <a:extLst>
              <a:ext uri="{FF2B5EF4-FFF2-40B4-BE49-F238E27FC236}">
                <a16:creationId xmlns="" xmlns:a16="http://schemas.microsoft.com/office/drawing/2014/main" id="{66E41685-26E6-153D-BC8A-0C0E212551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1399D98-7155-1EC7-3140-C312609002B0}"/>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270666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8B5260-ED20-2274-87DB-B679E0CE4E8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66D06AFA-8A2C-47B3-A7B6-FD7CA93DE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 xmlns:a16="http://schemas.microsoft.com/office/drawing/2014/main" id="{468D5B8D-9C11-E333-59F3-2C8BC5D16A8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 xmlns:a16="http://schemas.microsoft.com/office/drawing/2014/main" id="{5CA50713-47C5-CD90-6C6D-C255717DC8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 xmlns:a16="http://schemas.microsoft.com/office/drawing/2014/main" id="{F59DA788-C3F8-21F7-3360-2E3E0716AD1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 xmlns:a16="http://schemas.microsoft.com/office/drawing/2014/main" id="{61C89835-7A2F-F68E-29E1-487507B53505}"/>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8" name="Footer Placeholder 7">
            <a:extLst>
              <a:ext uri="{FF2B5EF4-FFF2-40B4-BE49-F238E27FC236}">
                <a16:creationId xmlns="" xmlns:a16="http://schemas.microsoft.com/office/drawing/2014/main" id="{B08E9CC2-D5BC-9D49-6E30-3423FA2445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13F0518C-260B-05E0-E0DE-A5CE44203F32}"/>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290230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845613-2F8B-509F-B539-D5E9A08AF0A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 xmlns:a16="http://schemas.microsoft.com/office/drawing/2014/main" id="{D69752E8-298A-E001-5BD6-AB38AA91DF85}"/>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4" name="Footer Placeholder 3">
            <a:extLst>
              <a:ext uri="{FF2B5EF4-FFF2-40B4-BE49-F238E27FC236}">
                <a16:creationId xmlns="" xmlns:a16="http://schemas.microsoft.com/office/drawing/2014/main" id="{FDFEB0BD-6E50-DC84-AE7C-52B1D133A5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813E5804-628F-3356-6468-264DFEB30A7B}"/>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180253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92F992B-B229-1CBB-E8D3-4A54851154D9}"/>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3" name="Footer Placeholder 2">
            <a:extLst>
              <a:ext uri="{FF2B5EF4-FFF2-40B4-BE49-F238E27FC236}">
                <a16:creationId xmlns="" xmlns:a16="http://schemas.microsoft.com/office/drawing/2014/main" id="{6D956A56-CA42-9BBE-0E11-200115FA9C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571FED11-FB15-B698-C9C4-7FC3D9C0F050}"/>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527643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51C4C3-11CD-C534-E056-CD57D67E278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D2E72A09-4F38-77C9-6C0A-57C79F97C8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 xmlns:a16="http://schemas.microsoft.com/office/drawing/2014/main" id="{D6D90088-2326-7FBC-608A-7090101B46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BA6806A3-1DDA-C251-2C51-D94406416623}"/>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6" name="Footer Placeholder 5">
            <a:extLst>
              <a:ext uri="{FF2B5EF4-FFF2-40B4-BE49-F238E27FC236}">
                <a16:creationId xmlns="" xmlns:a16="http://schemas.microsoft.com/office/drawing/2014/main" id="{E9831B49-A45D-F31B-EE11-B557BC279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CDD3931-A060-A834-B110-586E4E851CA5}"/>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426700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A08627-01BD-C539-27E6-8A2CEA6478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 xmlns:a16="http://schemas.microsoft.com/office/drawing/2014/main" id="{7324365A-C169-A021-577B-DFECCAE2F0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DC731DE7-9C48-D8B8-01FD-A34035F53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057D2166-4CC1-F1D7-7721-124A0BDCE513}"/>
              </a:ext>
            </a:extLst>
          </p:cNvPr>
          <p:cNvSpPr>
            <a:spLocks noGrp="1"/>
          </p:cNvSpPr>
          <p:nvPr>
            <p:ph type="dt" sz="half" idx="10"/>
          </p:nvPr>
        </p:nvSpPr>
        <p:spPr/>
        <p:txBody>
          <a:bodyPr/>
          <a:lstStyle/>
          <a:p>
            <a:fld id="{9AA918B6-9261-A742-A2F7-A4A95B03EA65}" type="datetimeFigureOut">
              <a:rPr lang="en-US" smtClean="0"/>
              <a:pPr/>
              <a:t>2/27/2023</a:t>
            </a:fld>
            <a:endParaRPr lang="en-US"/>
          </a:p>
        </p:txBody>
      </p:sp>
      <p:sp>
        <p:nvSpPr>
          <p:cNvPr id="6" name="Footer Placeholder 5">
            <a:extLst>
              <a:ext uri="{FF2B5EF4-FFF2-40B4-BE49-F238E27FC236}">
                <a16:creationId xmlns="" xmlns:a16="http://schemas.microsoft.com/office/drawing/2014/main" id="{7BC5F8EE-2E1E-922E-1F76-12CC9299A0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C399BA-6D34-D155-DB60-78351962B433}"/>
              </a:ext>
            </a:extLst>
          </p:cNvPr>
          <p:cNvSpPr>
            <a:spLocks noGrp="1"/>
          </p:cNvSpPr>
          <p:nvPr>
            <p:ph type="sldNum" sz="quarter" idx="12"/>
          </p:nvPr>
        </p:nvSpPr>
        <p:spPr/>
        <p:txBody>
          <a:body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79877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E28D4B4-318F-D66D-F79B-78B983E842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C4A93D81-48F7-980A-9398-9D15FB08FD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C569D73A-6D59-F81A-E752-64B72FAC17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918B6-9261-A742-A2F7-A4A95B03EA65}" type="datetimeFigureOut">
              <a:rPr lang="en-US" smtClean="0"/>
              <a:pPr/>
              <a:t>2/27/2023</a:t>
            </a:fld>
            <a:endParaRPr lang="en-US"/>
          </a:p>
        </p:txBody>
      </p:sp>
      <p:sp>
        <p:nvSpPr>
          <p:cNvPr id="5" name="Footer Placeholder 4">
            <a:extLst>
              <a:ext uri="{FF2B5EF4-FFF2-40B4-BE49-F238E27FC236}">
                <a16:creationId xmlns="" xmlns:a16="http://schemas.microsoft.com/office/drawing/2014/main" id="{927276E5-66F1-D5BF-EDD9-41E7CD57EF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231D8447-4961-DB3E-F7C8-9AEEDCE639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197DF-E7B8-5D47-BC75-729438E008DC}" type="slidenum">
              <a:rPr lang="en-US" smtClean="0"/>
              <a:pPr/>
              <a:t>‹#›</a:t>
            </a:fld>
            <a:endParaRPr lang="en-US"/>
          </a:p>
        </p:txBody>
      </p:sp>
    </p:spTree>
    <p:extLst>
      <p:ext uri="{BB962C8B-B14F-4D97-AF65-F5344CB8AC3E}">
        <p14:creationId xmlns="" xmlns:p14="http://schemas.microsoft.com/office/powerpoint/2010/main" val="4171276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FFD48BC7-DC40-47DE-87EE-9F4B6ECB9A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E502BBC7-2C76-46F3-BC24-5985BC13DB8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C7F28D52-2A5F-4D23-81AE-7CB8B591C7A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04102EC5-28B2-4608-C28C-C1E7225CC368}"/>
              </a:ext>
            </a:extLst>
          </p:cNvPr>
          <p:cNvSpPr>
            <a:spLocks noGrp="1"/>
          </p:cNvSpPr>
          <p:nvPr>
            <p:ph type="ctrTitle"/>
          </p:nvPr>
        </p:nvSpPr>
        <p:spPr>
          <a:xfrm>
            <a:off x="1524003" y="1999615"/>
            <a:ext cx="9144000" cy="2764028"/>
          </a:xfrm>
        </p:spPr>
        <p:txBody>
          <a:bodyPr anchor="ctr">
            <a:normAutofit/>
          </a:bodyPr>
          <a:lstStyle/>
          <a:p>
            <a:r>
              <a:rPr lang="en-US" sz="4500" dirty="0" smtClean="0"/>
              <a:t>Reflections on restraint: the perspectives of staff on the use of restrictive practices within services for children and young people</a:t>
            </a:r>
            <a:endParaRPr lang="en-US" sz="4500" dirty="0"/>
          </a:p>
        </p:txBody>
      </p:sp>
      <p:sp>
        <p:nvSpPr>
          <p:cNvPr id="3" name="Subtitle 2">
            <a:extLst>
              <a:ext uri="{FF2B5EF4-FFF2-40B4-BE49-F238E27FC236}">
                <a16:creationId xmlns="" xmlns:a16="http://schemas.microsoft.com/office/drawing/2014/main" id="{06165CDB-E3EB-3268-FB12-3F629EF7DA89}"/>
              </a:ext>
            </a:extLst>
          </p:cNvPr>
          <p:cNvSpPr>
            <a:spLocks noGrp="1"/>
          </p:cNvSpPr>
          <p:nvPr>
            <p:ph type="subTitle" idx="1"/>
          </p:nvPr>
        </p:nvSpPr>
        <p:spPr>
          <a:xfrm>
            <a:off x="1966912" y="5645150"/>
            <a:ext cx="8258176" cy="631825"/>
          </a:xfrm>
        </p:spPr>
        <p:txBody>
          <a:bodyPr anchor="ctr">
            <a:normAutofit fontScale="55000" lnSpcReduction="20000"/>
          </a:bodyPr>
          <a:lstStyle/>
          <a:p>
            <a:endParaRPr lang="en-US" sz="700" dirty="0"/>
          </a:p>
          <a:p>
            <a:endParaRPr lang="en-US" sz="700" dirty="0"/>
          </a:p>
          <a:p>
            <a:r>
              <a:rPr lang="en-US" sz="2200" dirty="0" err="1"/>
              <a:t>Conall</a:t>
            </a:r>
            <a:r>
              <a:rPr lang="en-US" sz="2200" dirty="0"/>
              <a:t> </a:t>
            </a:r>
            <a:r>
              <a:rPr lang="en-US" sz="2200" dirty="0" smtClean="0"/>
              <a:t>Monaghan, </a:t>
            </a:r>
            <a:r>
              <a:rPr lang="en-US" sz="2200" dirty="0"/>
              <a:t>Suzanne </a:t>
            </a:r>
            <a:r>
              <a:rPr lang="en-US" sz="2200" dirty="0" smtClean="0"/>
              <a:t>Guerin &amp; members of the Children’s Positive Monitoring and Approval </a:t>
            </a:r>
            <a:r>
              <a:rPr lang="en-US" sz="2200" dirty="0" smtClean="0"/>
              <a:t>Group of Saint Michael’s House</a:t>
            </a:r>
            <a:endParaRPr lang="en-US" sz="2200" dirty="0"/>
          </a:p>
        </p:txBody>
      </p:sp>
      <p:sp>
        <p:nvSpPr>
          <p:cNvPr id="14" name="Rectangle 13">
            <a:extLst>
              <a:ext uri="{FF2B5EF4-FFF2-40B4-BE49-F238E27FC236}">
                <a16:creationId xmlns="" xmlns:a16="http://schemas.microsoft.com/office/drawing/2014/main" id="{3629484E-3792-4B3D-89AD-7C8A1ED0E0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Logo&#10;&#10;Description automatically generated"/>
          <p:cNvPicPr/>
          <p:nvPr/>
        </p:nvPicPr>
        <p:blipFill>
          <a:blip r:embed="rId2"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4969933" y="817033"/>
            <a:ext cx="717244" cy="1028699"/>
          </a:xfrm>
          <a:prstGeom prst="rect">
            <a:avLst/>
          </a:prstGeom>
        </p:spPr>
      </p:pic>
      <p:pic>
        <p:nvPicPr>
          <p:cNvPr id="11" name="Picture 10" descr="Icon&#10;&#10;Description automatically generated"/>
          <p:cNvPicPr/>
          <p:nvPr/>
        </p:nvPicPr>
        <p:blipFill>
          <a:blip r:embed="rId3" cstate="print">
            <a:extLst>
              <a:ext uri="{28A0092B-C50C-407E-A947-70E740481C1C}">
                <a14:useLocalDpi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tretch>
            <a:fillRect/>
          </a:stretch>
        </p:blipFill>
        <p:spPr>
          <a:xfrm>
            <a:off x="6197598" y="817033"/>
            <a:ext cx="872067" cy="1028699"/>
          </a:xfrm>
          <a:prstGeom prst="rect">
            <a:avLst/>
          </a:prstGeom>
        </p:spPr>
      </p:pic>
    </p:spTree>
    <p:extLst>
      <p:ext uri="{BB962C8B-B14F-4D97-AF65-F5344CB8AC3E}">
        <p14:creationId xmlns="" xmlns:p14="http://schemas.microsoft.com/office/powerpoint/2010/main" val="31469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1">
            <a:extLst>
              <a:ext uri="{FF2B5EF4-FFF2-40B4-BE49-F238E27FC236}">
                <a16:creationId xmlns="" xmlns:a16="http://schemas.microsoft.com/office/drawing/2014/main" id="{8FFEC447-55E3-9C5D-4E9F-3CAF9345776A}"/>
              </a:ext>
            </a:extLst>
          </p:cNvPr>
          <p:cNvSpPr>
            <a:spLocks noGrp="1"/>
          </p:cNvSpPr>
          <p:nvPr>
            <p:ph type="title"/>
          </p:nvPr>
        </p:nvSpPr>
        <p:spPr>
          <a:xfrm>
            <a:off x="1115568" y="548640"/>
            <a:ext cx="10168128" cy="1179576"/>
          </a:xfrm>
        </p:spPr>
        <p:txBody>
          <a:bodyPr>
            <a:noAutofit/>
          </a:bodyPr>
          <a:lstStyle/>
          <a:p>
            <a:pPr algn="ctr"/>
            <a:r>
              <a:rPr lang="en-US" sz="3000" b="1" dirty="0" smtClean="0"/>
              <a:t>A children and young person’s context brought additional perceived risks and responsibilities for staff that made </a:t>
            </a:r>
            <a:r>
              <a:rPr lang="en-US" sz="3000" b="1" i="1" dirty="0" smtClean="0"/>
              <a:t>RPs </a:t>
            </a:r>
            <a:r>
              <a:rPr lang="en-US" sz="3000" b="1" dirty="0" smtClean="0"/>
              <a:t>more </a:t>
            </a:r>
            <a:r>
              <a:rPr lang="en-US" sz="3000" b="1" dirty="0" smtClean="0"/>
              <a:t>routine </a:t>
            </a:r>
            <a:endParaRPr lang="en-US" sz="3000" b="1" dirty="0"/>
          </a:p>
        </p:txBody>
      </p:sp>
      <p:sp>
        <p:nvSpPr>
          <p:cNvPr id="16" name="Rectangle 15">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9B6C3024-80E8-F622-E1EA-744156FEBE6B}"/>
              </a:ext>
            </a:extLst>
          </p:cNvPr>
          <p:cNvSpPr>
            <a:spLocks noGrp="1"/>
          </p:cNvSpPr>
          <p:nvPr>
            <p:ph idx="1"/>
          </p:nvPr>
        </p:nvSpPr>
        <p:spPr>
          <a:xfrm>
            <a:off x="1115568" y="2481943"/>
            <a:ext cx="10168128" cy="3695020"/>
          </a:xfrm>
        </p:spPr>
        <p:txBody>
          <a:bodyPr>
            <a:normAutofit/>
          </a:bodyPr>
          <a:lstStyle/>
          <a:p>
            <a:pPr marL="0" indent="0">
              <a:buNone/>
            </a:pPr>
            <a:r>
              <a:rPr lang="en-US" sz="1700" dirty="0" smtClean="0"/>
              <a:t>Young children were described as having a lot of energy and as less psychologically mature. Their </a:t>
            </a:r>
            <a:r>
              <a:rPr lang="en-US" sz="1700" dirty="0" err="1" smtClean="0"/>
              <a:t>behaviour</a:t>
            </a:r>
            <a:r>
              <a:rPr lang="en-US" sz="1700" dirty="0" smtClean="0"/>
              <a:t> was considered unsettled and more risky as a result, which led participants to suggest they would be restrained more than adults.</a:t>
            </a:r>
          </a:p>
          <a:p>
            <a:pPr marL="0" indent="0">
              <a:buNone/>
            </a:pPr>
            <a:r>
              <a:rPr lang="en-US" sz="1700" dirty="0" smtClean="0"/>
              <a:t>Staff also felt there was less risk in intervening with a restraint the younger the service user was, due to their smaller physical stature and </a:t>
            </a:r>
            <a:r>
              <a:rPr lang="en-US" sz="1700" dirty="0" smtClean="0"/>
              <a:t>reduced</a:t>
            </a:r>
            <a:r>
              <a:rPr lang="en-US" sz="1700" dirty="0" smtClean="0"/>
              <a:t> </a:t>
            </a:r>
            <a:r>
              <a:rPr lang="en-US" sz="1700" dirty="0" smtClean="0"/>
              <a:t>strength. Staff suggested they were more likely to take a hands-off approach to </a:t>
            </a:r>
            <a:r>
              <a:rPr lang="en-US" sz="1700" dirty="0" err="1" smtClean="0"/>
              <a:t>behaviours</a:t>
            </a:r>
            <a:r>
              <a:rPr lang="en-US" sz="1700" dirty="0" smtClean="0"/>
              <a:t> that challenge </a:t>
            </a:r>
            <a:r>
              <a:rPr lang="en-US" sz="1700" dirty="0" smtClean="0"/>
              <a:t>when they occurred in</a:t>
            </a:r>
            <a:r>
              <a:rPr lang="en-US" sz="1700" dirty="0" smtClean="0"/>
              <a:t> </a:t>
            </a:r>
            <a:r>
              <a:rPr lang="en-US" sz="1700" dirty="0" smtClean="0"/>
              <a:t>older populations due to the risk of </a:t>
            </a:r>
            <a:r>
              <a:rPr lang="en-US" sz="1700" dirty="0" smtClean="0"/>
              <a:t>injury.</a:t>
            </a:r>
            <a:endParaRPr lang="en-US" sz="1700" dirty="0" smtClean="0"/>
          </a:p>
          <a:p>
            <a:pPr marL="0" indent="0">
              <a:buNone/>
            </a:pPr>
            <a:r>
              <a:rPr lang="en-US" sz="1700" dirty="0" smtClean="0"/>
              <a:t>In line with paternalist norms, staff felt they had a duty to protect children, which provided a greater leniency when it came to restricting their </a:t>
            </a:r>
            <a:r>
              <a:rPr lang="en-US" sz="1700" dirty="0" err="1" smtClean="0"/>
              <a:t>behaviour</a:t>
            </a:r>
            <a:r>
              <a:rPr lang="en-US" sz="1700" dirty="0" smtClean="0"/>
              <a:t>. </a:t>
            </a:r>
            <a:endParaRPr lang="en-US" sz="1700" dirty="0"/>
          </a:p>
        </p:txBody>
      </p:sp>
    </p:spTree>
    <p:extLst>
      <p:ext uri="{BB962C8B-B14F-4D97-AF65-F5344CB8AC3E}">
        <p14:creationId xmlns="" xmlns:p14="http://schemas.microsoft.com/office/powerpoint/2010/main" val="259607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t>“you might be more likely to block a door if you have a small child running at you than if you have a six foot adult running at you”. </a:t>
            </a:r>
            <a:endParaRPr lang="en-US" dirty="0"/>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22669EFE-F6D6-07D7-E3E6-D04C104D3411}"/>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39A24617-49C9-6713-3D04-ED3EC7B3E9F8}"/>
              </a:ext>
            </a:extLst>
          </p:cNvPr>
          <p:cNvSpPr>
            <a:spLocks noGrp="1"/>
          </p:cNvSpPr>
          <p:nvPr>
            <p:ph idx="1"/>
          </p:nvPr>
        </p:nvSpPr>
        <p:spPr>
          <a:xfrm>
            <a:off x="5434149" y="932688"/>
            <a:ext cx="5916603" cy="4992624"/>
          </a:xfrm>
        </p:spPr>
        <p:txBody>
          <a:bodyPr anchor="ctr">
            <a:normAutofit/>
          </a:bodyPr>
          <a:lstStyle/>
          <a:p>
            <a:pPr marL="0" indent="0">
              <a:buNone/>
            </a:pPr>
            <a:r>
              <a:rPr lang="en-IE" sz="2000" dirty="0" smtClean="0"/>
              <a:t> “you might be more likely to block a door if you have a small child running at you than if you have a six foot adult running at you”. </a:t>
            </a:r>
          </a:p>
          <a:p>
            <a:pPr marL="0" indent="0">
              <a:buNone/>
            </a:pPr>
            <a:endParaRPr lang="en-IE" sz="2000" dirty="0" smtClean="0"/>
          </a:p>
          <a:p>
            <a:pPr marL="0" indent="0">
              <a:buNone/>
            </a:pPr>
            <a:r>
              <a:rPr lang="en-IE" sz="2000" dirty="0" smtClean="0"/>
              <a:t>“You know when children are very young it’s quite natural that they are restricted anyway, and that’s seen as part of normal… they’re starting to move around, we kind of restrict the environments they can move in and we hold them and we lift them.” </a:t>
            </a:r>
            <a:endParaRPr lang="en-GB" sz="2000" dirty="0" smtClean="0"/>
          </a:p>
          <a:p>
            <a:pPr marL="0" indent="0">
              <a:buNone/>
            </a:pPr>
            <a:endParaRPr lang="en-IE" sz="2000" dirty="0"/>
          </a:p>
          <a:p>
            <a:endParaRPr lang="en-US" sz="2000" dirty="0"/>
          </a:p>
        </p:txBody>
      </p:sp>
    </p:spTree>
    <p:extLst>
      <p:ext uri="{BB962C8B-B14F-4D97-AF65-F5344CB8AC3E}">
        <p14:creationId xmlns="" xmlns:p14="http://schemas.microsoft.com/office/powerpoint/2010/main" val="1179131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920581E6-69A5-736D-8EDF-8EE9489C483C}"/>
              </a:ext>
            </a:extLst>
          </p:cNvPr>
          <p:cNvSpPr>
            <a:spLocks noGrp="1"/>
          </p:cNvSpPr>
          <p:nvPr>
            <p:ph type="title"/>
          </p:nvPr>
        </p:nvSpPr>
        <p:spPr>
          <a:xfrm>
            <a:off x="1115568" y="548640"/>
            <a:ext cx="10168128" cy="1179576"/>
          </a:xfrm>
        </p:spPr>
        <p:txBody>
          <a:bodyPr>
            <a:normAutofit fontScale="90000"/>
          </a:bodyPr>
          <a:lstStyle/>
          <a:p>
            <a:pPr lvl="0" algn="ctr"/>
            <a:r>
              <a:rPr lang="en-IE" sz="3300" b="1" dirty="0" smtClean="0"/>
              <a:t>The </a:t>
            </a:r>
            <a:r>
              <a:rPr lang="en-IE" sz="3300" b="1" dirty="0" smtClean="0"/>
              <a:t>extent of </a:t>
            </a:r>
            <a:r>
              <a:rPr lang="en-IE" sz="3300" b="1" i="1" dirty="0" smtClean="0"/>
              <a:t>RP</a:t>
            </a:r>
            <a:r>
              <a:rPr lang="en-IE" sz="3300" b="1" dirty="0" smtClean="0"/>
              <a:t>s</a:t>
            </a:r>
            <a:r>
              <a:rPr lang="en-IE" sz="3300" b="1" dirty="0" smtClean="0"/>
              <a:t> was </a:t>
            </a:r>
            <a:r>
              <a:rPr lang="en-IE" sz="3300" b="1" dirty="0" smtClean="0"/>
              <a:t>said to vary depending on the demands and attitudes of a service</a:t>
            </a:r>
            <a:r>
              <a:rPr lang="en-GB" sz="4000" dirty="0" smtClean="0"/>
              <a:t/>
            </a:r>
            <a:br>
              <a:rPr lang="en-GB" sz="4000" dirty="0" smtClean="0"/>
            </a:br>
            <a:endParaRPr lang="en-US" sz="4000" dirty="0"/>
          </a:p>
        </p:txBody>
      </p:sp>
      <p:sp>
        <p:nvSpPr>
          <p:cNvPr id="14" name="Rectangle 13">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DE356F27-3B34-2E65-BC95-0A58880BE5D8}"/>
              </a:ext>
            </a:extLst>
          </p:cNvPr>
          <p:cNvSpPr>
            <a:spLocks noGrp="1"/>
          </p:cNvSpPr>
          <p:nvPr>
            <p:ph idx="1"/>
          </p:nvPr>
        </p:nvSpPr>
        <p:spPr>
          <a:xfrm>
            <a:off x="1115568" y="2481943"/>
            <a:ext cx="10168128" cy="3695020"/>
          </a:xfrm>
        </p:spPr>
        <p:txBody>
          <a:bodyPr>
            <a:normAutofit/>
          </a:bodyPr>
          <a:lstStyle/>
          <a:p>
            <a:r>
              <a:rPr lang="en-US" sz="1900" dirty="0" smtClean="0"/>
              <a:t>Restraint was suggested as more likely to occur in certain services when compared with others, with transport and school suggested to be the most likely places to find restraint. </a:t>
            </a:r>
          </a:p>
          <a:p>
            <a:r>
              <a:rPr lang="en-US" sz="1900" dirty="0" smtClean="0"/>
              <a:t>In the case of transport, it was suggest that this was due to </a:t>
            </a:r>
            <a:r>
              <a:rPr lang="en-US" sz="1900" dirty="0" smtClean="0"/>
              <a:t>high</a:t>
            </a:r>
            <a:r>
              <a:rPr lang="en-US" sz="1900" dirty="0" smtClean="0"/>
              <a:t> risk situations, suc</a:t>
            </a:r>
            <a:r>
              <a:rPr lang="en-US" sz="1900" dirty="0" smtClean="0"/>
              <a:t>h as</a:t>
            </a:r>
            <a:r>
              <a:rPr lang="en-US" sz="1900" dirty="0" smtClean="0"/>
              <a:t> </a:t>
            </a:r>
            <a:r>
              <a:rPr lang="en-US" sz="1900" dirty="0" err="1" smtClean="0"/>
              <a:t>behaviours</a:t>
            </a:r>
            <a:r>
              <a:rPr lang="en-US" sz="1900" dirty="0" smtClean="0"/>
              <a:t> </a:t>
            </a:r>
            <a:r>
              <a:rPr lang="en-US" sz="1900" dirty="0" smtClean="0"/>
              <a:t>that challenge occurring while on the road.</a:t>
            </a:r>
          </a:p>
          <a:p>
            <a:r>
              <a:rPr lang="en-US" sz="1900" dirty="0" smtClean="0"/>
              <a:t> For school, it was suggested that the demanding environment provided less time for 1-to-1 attention which reduced opportunities for de-escalation. Students may also have to perform tasks </a:t>
            </a:r>
            <a:r>
              <a:rPr lang="en-US" sz="1900" dirty="0" smtClean="0"/>
              <a:t>that do not interest </a:t>
            </a:r>
            <a:r>
              <a:rPr lang="en-US" sz="1900" dirty="0" smtClean="0"/>
              <a:t>them which could trigger </a:t>
            </a:r>
            <a:r>
              <a:rPr lang="en-US" sz="1900" dirty="0" smtClean="0"/>
              <a:t>aggressive </a:t>
            </a:r>
            <a:r>
              <a:rPr lang="en-US" sz="1900" dirty="0" err="1" smtClean="0"/>
              <a:t>behaviour</a:t>
            </a:r>
            <a:r>
              <a:rPr lang="en-US" sz="1900" dirty="0" smtClean="0"/>
              <a:t>.</a:t>
            </a:r>
            <a:endParaRPr lang="en-US" sz="1900" dirty="0" smtClean="0"/>
          </a:p>
          <a:p>
            <a:r>
              <a:rPr lang="en-US" sz="1900" dirty="0" smtClean="0"/>
              <a:t>Across different services, there were said to be different attitudes in how authoritarian or risk adverse a facility should be. These different informal cultures were suggested to affect how willing staff were to use restraint as well as the likelihood of </a:t>
            </a:r>
            <a:r>
              <a:rPr lang="en-US" sz="1900" dirty="0" err="1" smtClean="0"/>
              <a:t>behaviours</a:t>
            </a:r>
            <a:r>
              <a:rPr lang="en-US" sz="1900" dirty="0" smtClean="0"/>
              <a:t> that challenge arising.</a:t>
            </a:r>
            <a:endParaRPr lang="en-US" sz="1900" dirty="0"/>
          </a:p>
        </p:txBody>
      </p:sp>
    </p:spTree>
    <p:extLst>
      <p:ext uri="{BB962C8B-B14F-4D97-AF65-F5344CB8AC3E}">
        <p14:creationId xmlns="" xmlns:p14="http://schemas.microsoft.com/office/powerpoint/2010/main" val="322553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1B4C809B-E0A2-86CE-5D64-ECAF6AD80ED7}"/>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A9FD8E6F-D4F1-484C-FD24-A6666A31FC89}"/>
              </a:ext>
            </a:extLst>
          </p:cNvPr>
          <p:cNvSpPr>
            <a:spLocks noGrp="1"/>
          </p:cNvSpPr>
          <p:nvPr>
            <p:ph idx="1"/>
          </p:nvPr>
        </p:nvSpPr>
        <p:spPr>
          <a:xfrm>
            <a:off x="5434149" y="932688"/>
            <a:ext cx="5916603" cy="4992624"/>
          </a:xfrm>
        </p:spPr>
        <p:txBody>
          <a:bodyPr anchor="ctr">
            <a:normAutofit/>
          </a:bodyPr>
          <a:lstStyle/>
          <a:p>
            <a:r>
              <a:rPr lang="en-IE" sz="2000" dirty="0" smtClean="0"/>
              <a:t>“If you're ever in a car with a child who won't wear a seat-belt it's terrifying, because they will try climb over seats, have hands out of windows and, like, and they tend to do it on, like, motorways and really fast moving roads.”</a:t>
            </a:r>
            <a:endParaRPr lang="en-GB" sz="2000" dirty="0" smtClean="0"/>
          </a:p>
          <a:p>
            <a:r>
              <a:rPr lang="en-IE" sz="2000" dirty="0" smtClean="0"/>
              <a:t>“Like some houses, you'd get up every day. The kids will be getting out doing stuff, like, you get to do activities. They’d be really into that. Whereas some would be like they need their downtime, it's naptime.”</a:t>
            </a:r>
          </a:p>
          <a:p>
            <a:pPr>
              <a:buNone/>
            </a:pPr>
            <a:endParaRPr lang="en-GB" sz="2000" dirty="0" smtClean="0"/>
          </a:p>
          <a:p>
            <a:endParaRPr lang="en-US" sz="2000" dirty="0"/>
          </a:p>
        </p:txBody>
      </p:sp>
    </p:spTree>
    <p:extLst>
      <p:ext uri="{BB962C8B-B14F-4D97-AF65-F5344CB8AC3E}">
        <p14:creationId xmlns="" xmlns:p14="http://schemas.microsoft.com/office/powerpoint/2010/main" val="3939188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F18DBE05-0447-590E-EF3C-30006501B17D}"/>
              </a:ext>
            </a:extLst>
          </p:cNvPr>
          <p:cNvSpPr>
            <a:spLocks noGrp="1"/>
          </p:cNvSpPr>
          <p:nvPr>
            <p:ph type="title"/>
          </p:nvPr>
        </p:nvSpPr>
        <p:spPr>
          <a:xfrm>
            <a:off x="1115568" y="548640"/>
            <a:ext cx="10168128" cy="1179576"/>
          </a:xfrm>
        </p:spPr>
        <p:txBody>
          <a:bodyPr>
            <a:normAutofit fontScale="90000"/>
          </a:bodyPr>
          <a:lstStyle/>
          <a:p>
            <a:pPr lvl="0" algn="ctr"/>
            <a:r>
              <a:rPr lang="en-IE" sz="4000" b="1" dirty="0" smtClean="0"/>
              <a:t>Participants felt discomfort in witnessing the distress of </a:t>
            </a:r>
            <a:r>
              <a:rPr lang="en-IE" sz="4000" b="1" i="1" dirty="0" smtClean="0"/>
              <a:t>RPs </a:t>
            </a:r>
            <a:r>
              <a:rPr lang="en-IE" sz="4000" b="1" dirty="0" smtClean="0"/>
              <a:t>for </a:t>
            </a:r>
            <a:r>
              <a:rPr lang="en-IE" sz="4000" b="1" dirty="0" smtClean="0"/>
              <a:t>service users </a:t>
            </a:r>
            <a:r>
              <a:rPr lang="en-US" sz="3700" dirty="0"/>
              <a:t/>
            </a:r>
            <a:br>
              <a:rPr lang="en-US" sz="3700" dirty="0"/>
            </a:br>
            <a:endParaRPr lang="en-US" sz="3700" dirty="0"/>
          </a:p>
        </p:txBody>
      </p:sp>
      <p:sp>
        <p:nvSpPr>
          <p:cNvPr id="14" name="Rectangle 13">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F57C76A2-15C6-60E9-E758-27BD50278A2C}"/>
              </a:ext>
            </a:extLst>
          </p:cNvPr>
          <p:cNvSpPr>
            <a:spLocks noGrp="1"/>
          </p:cNvSpPr>
          <p:nvPr>
            <p:ph idx="1"/>
          </p:nvPr>
        </p:nvSpPr>
        <p:spPr>
          <a:xfrm>
            <a:off x="1115568" y="2481943"/>
            <a:ext cx="10168128" cy="3695020"/>
          </a:xfrm>
        </p:spPr>
        <p:txBody>
          <a:bodyPr>
            <a:normAutofit/>
          </a:bodyPr>
          <a:lstStyle/>
          <a:p>
            <a:pPr marL="0" indent="0">
              <a:buNone/>
            </a:pPr>
            <a:endParaRPr lang="en-US" sz="1700" dirty="0"/>
          </a:p>
          <a:p>
            <a:r>
              <a:rPr lang="en-US" sz="1700" dirty="0" smtClean="0"/>
              <a:t>Participants found implementing these practices to be uncomfortable due to how distressing they could be for service users.</a:t>
            </a:r>
          </a:p>
          <a:p>
            <a:r>
              <a:rPr lang="en-US" sz="1700" dirty="0" smtClean="0"/>
              <a:t>Experiencing the distress of service users affected staff members’ self-image, who claimed that their actions in these moments could feel inconsistent with their duty of </a:t>
            </a:r>
            <a:r>
              <a:rPr lang="en-US" sz="1700" dirty="0" smtClean="0"/>
              <a:t>care.</a:t>
            </a:r>
            <a:endParaRPr lang="en-US" sz="1700" dirty="0" smtClean="0"/>
          </a:p>
          <a:p>
            <a:r>
              <a:rPr lang="en-US" sz="1700" dirty="0" smtClean="0"/>
              <a:t>Understanding the rationale behind a restraint was said to alleviate some of the negative associations these practices had for </a:t>
            </a:r>
            <a:r>
              <a:rPr lang="en-US" sz="1700" dirty="0" smtClean="0"/>
              <a:t>staff.</a:t>
            </a:r>
            <a:endParaRPr lang="en-US" sz="1700" dirty="0" smtClean="0"/>
          </a:p>
          <a:p>
            <a:r>
              <a:rPr lang="en-US" sz="1700" dirty="0" smtClean="0"/>
              <a:t>Some staff suggested that with experience and understanding there were no lasting emotional effects for staff in implementing </a:t>
            </a:r>
            <a:r>
              <a:rPr lang="en-US" sz="1700" i="1" dirty="0" smtClean="0"/>
              <a:t>RPs</a:t>
            </a:r>
            <a:r>
              <a:rPr lang="en-US" sz="1700" dirty="0" smtClean="0"/>
              <a:t>, </a:t>
            </a:r>
            <a:r>
              <a:rPr lang="en-US" sz="1700" dirty="0" smtClean="0"/>
              <a:t>while others described these practices as a key contributor to burn out. </a:t>
            </a:r>
            <a:endParaRPr lang="en-US" sz="1700" dirty="0"/>
          </a:p>
        </p:txBody>
      </p:sp>
    </p:spTree>
    <p:extLst>
      <p:ext uri="{BB962C8B-B14F-4D97-AF65-F5344CB8AC3E}">
        <p14:creationId xmlns="" xmlns:p14="http://schemas.microsoft.com/office/powerpoint/2010/main" val="478690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1B4C809B-E0A2-86CE-5D64-ECAF6AD80ED7}"/>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A9FD8E6F-D4F1-484C-FD24-A6666A31FC89}"/>
              </a:ext>
            </a:extLst>
          </p:cNvPr>
          <p:cNvSpPr>
            <a:spLocks noGrp="1"/>
          </p:cNvSpPr>
          <p:nvPr>
            <p:ph idx="1"/>
          </p:nvPr>
        </p:nvSpPr>
        <p:spPr>
          <a:xfrm>
            <a:off x="5434149" y="932688"/>
            <a:ext cx="5916603" cy="4992624"/>
          </a:xfrm>
        </p:spPr>
        <p:txBody>
          <a:bodyPr anchor="ctr">
            <a:normAutofit/>
          </a:bodyPr>
          <a:lstStyle/>
          <a:p>
            <a:r>
              <a:rPr lang="en-IE" sz="2000" dirty="0" smtClean="0"/>
              <a:t>“I suppose a lock on the door, I think people put those in place without even really thinking about them but you know you’ve held the child and restrained them from doing something. I think [..] Yeah, you’ve done that to a child who is much smaller, more vulnerable than you, I think it has a huge impact on people.”</a:t>
            </a:r>
            <a:endParaRPr lang="en-GB" sz="2000" dirty="0" smtClean="0"/>
          </a:p>
          <a:p>
            <a:pPr>
              <a:buNone/>
            </a:pPr>
            <a:endParaRPr lang="en-IE" sz="2000" dirty="0" smtClean="0"/>
          </a:p>
          <a:p>
            <a:pPr>
              <a:buNone/>
            </a:pPr>
            <a:endParaRPr lang="en-GB" sz="2000" dirty="0" smtClean="0"/>
          </a:p>
          <a:p>
            <a:endParaRPr lang="en-US" sz="2000" dirty="0"/>
          </a:p>
        </p:txBody>
      </p:sp>
    </p:spTree>
    <p:extLst>
      <p:ext uri="{BB962C8B-B14F-4D97-AF65-F5344CB8AC3E}">
        <p14:creationId xmlns="" xmlns:p14="http://schemas.microsoft.com/office/powerpoint/2010/main" val="3939188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94E45CC6-61D2-8ADB-BC12-4DB9EF5CF628}"/>
              </a:ext>
            </a:extLst>
          </p:cNvPr>
          <p:cNvSpPr>
            <a:spLocks noGrp="1"/>
          </p:cNvSpPr>
          <p:nvPr>
            <p:ph type="title"/>
          </p:nvPr>
        </p:nvSpPr>
        <p:spPr>
          <a:xfrm>
            <a:off x="1115568" y="548640"/>
            <a:ext cx="10168128" cy="1179576"/>
          </a:xfrm>
        </p:spPr>
        <p:txBody>
          <a:bodyPr>
            <a:normAutofit fontScale="90000"/>
          </a:bodyPr>
          <a:lstStyle/>
          <a:p>
            <a:pPr lvl="0" algn="ctr"/>
            <a:r>
              <a:rPr lang="en-IE" sz="4000" b="1" dirty="0" smtClean="0"/>
              <a:t>Participants described diverging perspectives on restraint across staff</a:t>
            </a:r>
            <a:r>
              <a:rPr lang="en-GB" sz="4000" dirty="0" smtClean="0"/>
              <a:t/>
            </a:r>
            <a:br>
              <a:rPr lang="en-GB" sz="4000" dirty="0" smtClean="0"/>
            </a:br>
            <a:endParaRPr lang="en-US" sz="4000" dirty="0"/>
          </a:p>
        </p:txBody>
      </p:sp>
      <p:sp>
        <p:nvSpPr>
          <p:cNvPr id="14" name="Rectangle 13">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FEEB5956-F0FF-87CF-6C45-E16505E5ED27}"/>
              </a:ext>
            </a:extLst>
          </p:cNvPr>
          <p:cNvSpPr>
            <a:spLocks noGrp="1"/>
          </p:cNvSpPr>
          <p:nvPr>
            <p:ph idx="1"/>
          </p:nvPr>
        </p:nvSpPr>
        <p:spPr>
          <a:xfrm>
            <a:off x="1115568" y="2481943"/>
            <a:ext cx="10168128" cy="3695020"/>
          </a:xfrm>
        </p:spPr>
        <p:txBody>
          <a:bodyPr>
            <a:normAutofit/>
          </a:bodyPr>
          <a:lstStyle/>
          <a:p>
            <a:r>
              <a:rPr lang="en-US" sz="1700" dirty="0" smtClean="0"/>
              <a:t>All participants who took part considered decision-making around </a:t>
            </a:r>
            <a:r>
              <a:rPr lang="en-US" sz="1700" i="1" dirty="0" smtClean="0"/>
              <a:t>RPs </a:t>
            </a:r>
            <a:r>
              <a:rPr lang="en-US" sz="1700" dirty="0" smtClean="0"/>
              <a:t>to </a:t>
            </a:r>
            <a:r>
              <a:rPr lang="en-US" sz="1700" dirty="0" smtClean="0"/>
              <a:t>require “really careful analysis.”</a:t>
            </a:r>
          </a:p>
          <a:p>
            <a:r>
              <a:rPr lang="en-US" sz="1700" dirty="0" smtClean="0"/>
              <a:t>However participants attributed a different perspective to other staff who</a:t>
            </a:r>
            <a:r>
              <a:rPr lang="en-IE" sz="1700" dirty="0" smtClean="0"/>
              <a:t>“don’t realise the complications of, like, restricting someone’s rights.” This second group of staff were said to have a “black and white” mindset when it came to restraint, one in which </a:t>
            </a:r>
            <a:r>
              <a:rPr lang="en-IE" sz="1700" i="1" dirty="0" smtClean="0"/>
              <a:t>RP </a:t>
            </a:r>
            <a:r>
              <a:rPr lang="en-IE" sz="1700" dirty="0" smtClean="0"/>
              <a:t>was justified in any circumstance in which there were risks. </a:t>
            </a:r>
          </a:p>
          <a:p>
            <a:r>
              <a:rPr lang="en-IE" sz="1700" dirty="0" smtClean="0"/>
              <a:t>The difference between these perspectives could lead to conflict during processes of decision-making around restraint.</a:t>
            </a:r>
          </a:p>
          <a:p>
            <a:r>
              <a:rPr lang="en-IE" sz="1700" dirty="0" smtClean="0"/>
              <a:t>Education at both the individual and service level was suggested to be pivotal if black and white attitudes are to be challenged. </a:t>
            </a:r>
            <a:endParaRPr lang="en-US" sz="1700" dirty="0"/>
          </a:p>
        </p:txBody>
      </p:sp>
    </p:spTree>
    <p:extLst>
      <p:ext uri="{BB962C8B-B14F-4D97-AF65-F5344CB8AC3E}">
        <p14:creationId xmlns="" xmlns:p14="http://schemas.microsoft.com/office/powerpoint/2010/main" val="2551475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6EB9D220-FF7A-1087-A7D9-13562B9C94CA}"/>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429BAA9A-FF55-77AB-A09F-2A4AAAC71C75}"/>
              </a:ext>
            </a:extLst>
          </p:cNvPr>
          <p:cNvSpPr>
            <a:spLocks noGrp="1"/>
          </p:cNvSpPr>
          <p:nvPr>
            <p:ph idx="1"/>
          </p:nvPr>
        </p:nvSpPr>
        <p:spPr>
          <a:xfrm>
            <a:off x="5434149" y="932688"/>
            <a:ext cx="5916603" cy="4992624"/>
          </a:xfrm>
        </p:spPr>
        <p:txBody>
          <a:bodyPr anchor="ctr">
            <a:normAutofit/>
          </a:bodyPr>
          <a:lstStyle/>
          <a:p>
            <a:r>
              <a:rPr lang="en-IE" sz="2000" dirty="0" smtClean="0"/>
              <a:t>“Some staff just can’t get their heads around it, they’re just like, well, no, because there’s going to be harm caused, we have to just eliminate that all together.”</a:t>
            </a:r>
          </a:p>
          <a:p>
            <a:r>
              <a:rPr lang="en-IE" sz="2000" dirty="0" smtClean="0"/>
              <a:t>“They can feel like they’re being fobbed off, like they’re not being heard in terms of the urgency of the situation. And that you don’t care, you don’t understand what’s happening, so that can be hard.”</a:t>
            </a:r>
            <a:endParaRPr lang="en-GB" sz="2000" dirty="0" smtClean="0"/>
          </a:p>
          <a:p>
            <a:pPr>
              <a:buNone/>
            </a:pPr>
            <a:endParaRPr lang="en-IE" sz="2000" dirty="0" smtClean="0"/>
          </a:p>
          <a:p>
            <a:endParaRPr lang="en-IE" sz="2000" dirty="0"/>
          </a:p>
        </p:txBody>
      </p:sp>
    </p:spTree>
    <p:extLst>
      <p:ext uri="{BB962C8B-B14F-4D97-AF65-F5344CB8AC3E}">
        <p14:creationId xmlns="" xmlns:p14="http://schemas.microsoft.com/office/powerpoint/2010/main" val="747241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500A280-FC0F-3891-F794-300F4EF1F8CF}"/>
              </a:ext>
            </a:extLst>
          </p:cNvPr>
          <p:cNvSpPr>
            <a:spLocks noGrp="1"/>
          </p:cNvSpPr>
          <p:nvPr>
            <p:ph type="title"/>
          </p:nvPr>
        </p:nvSpPr>
        <p:spPr>
          <a:xfrm>
            <a:off x="838200" y="365125"/>
            <a:ext cx="10515600" cy="1325563"/>
          </a:xfrm>
        </p:spPr>
        <p:txBody>
          <a:bodyPr>
            <a:normAutofit/>
          </a:bodyPr>
          <a:lstStyle/>
          <a:p>
            <a:pPr lvl="0" algn="ctr"/>
            <a:r>
              <a:rPr lang="en-GB" sz="1400" dirty="0" smtClean="0"/>
              <a:t/>
            </a:r>
            <a:br>
              <a:rPr lang="en-GB" sz="1400" dirty="0" smtClean="0"/>
            </a:br>
            <a:r>
              <a:rPr lang="en-IE" sz="3000" b="1" dirty="0" smtClean="0"/>
              <a:t>Informed decision-making brought uncertainty and unease</a:t>
            </a:r>
            <a:endParaRPr lang="en-US" sz="3000" b="1" dirty="0"/>
          </a:p>
        </p:txBody>
      </p:sp>
      <p:sp>
        <p:nvSpPr>
          <p:cNvPr id="10" name="sketch line">
            <a:extLst>
              <a:ext uri="{FF2B5EF4-FFF2-40B4-BE49-F238E27FC236}">
                <a16:creationId xmlns=""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 xmlns:a16="http://schemas.microsoft.com/office/drawing/2014/main" id="{45E0F7AF-C8F3-2413-6A9D-F4B494DD4855}"/>
              </a:ext>
            </a:extLst>
          </p:cNvPr>
          <p:cNvSpPr>
            <a:spLocks noGrp="1"/>
          </p:cNvSpPr>
          <p:nvPr>
            <p:ph idx="1"/>
          </p:nvPr>
        </p:nvSpPr>
        <p:spPr>
          <a:xfrm>
            <a:off x="838200" y="2639832"/>
            <a:ext cx="10515600" cy="3541511"/>
          </a:xfrm>
        </p:spPr>
        <p:txBody>
          <a:bodyPr>
            <a:normAutofit/>
          </a:bodyPr>
          <a:lstStyle/>
          <a:p>
            <a:r>
              <a:rPr lang="en-US" sz="1500" dirty="0" smtClean="0"/>
              <a:t>Weighing the pros and cons of a </a:t>
            </a:r>
            <a:r>
              <a:rPr lang="en-US" sz="1500" i="1" dirty="0" smtClean="0"/>
              <a:t>RP </a:t>
            </a:r>
            <a:r>
              <a:rPr lang="en-US" sz="1500" dirty="0" smtClean="0"/>
              <a:t>when making a decision to restrain a service user was described as a complex process. The challenge was compounded by the perceived unpredictability of children. A consequence of these factors was the perspective that you can never “fully know” what the right course of action for any particular moment was.</a:t>
            </a:r>
          </a:p>
          <a:p>
            <a:r>
              <a:rPr lang="en-US" sz="1500" dirty="0" smtClean="0"/>
              <a:t>Participants described feeling unease when making decisions regarding restraint, which could lead to rumination over </a:t>
            </a:r>
            <a:r>
              <a:rPr lang="en-IE" sz="1500" dirty="0" smtClean="0"/>
              <a:t>“what could I have done different, or what can I do different in the future?”</a:t>
            </a:r>
          </a:p>
          <a:p>
            <a:r>
              <a:rPr lang="en-IE" sz="1600" dirty="0" smtClean="0"/>
              <a:t>Relationship </a:t>
            </a:r>
            <a:r>
              <a:rPr lang="en-IE" sz="1600" dirty="0" smtClean="0"/>
              <a:t>building with colleagues in the form of debriefing, as well as with service users through frequent interaction, was said to alleviate some of the uncertainty faced by </a:t>
            </a:r>
            <a:r>
              <a:rPr lang="en-IE" sz="1600" dirty="0" smtClean="0"/>
              <a:t>staff by making behavioural management more predictable.</a:t>
            </a:r>
            <a:endParaRPr lang="en-IE" sz="1600" dirty="0" smtClean="0"/>
          </a:p>
          <a:p>
            <a:r>
              <a:rPr lang="en-IE" sz="1600" dirty="0" smtClean="0"/>
              <a:t>In contrast, distance between staff at different levels within SMH contributed to indecision. Clinicians were concerned over whether their recommendations would be followed once they concluded their visit to a service due to the lack of communication with staff within services. Staff within services felt that the absence of regular contact with clinical specialists made them less informed and increased concerns over whether they were making the right choice.</a:t>
            </a:r>
            <a:endParaRPr lang="en-US" sz="1500" dirty="0"/>
          </a:p>
        </p:txBody>
      </p:sp>
    </p:spTree>
    <p:extLst>
      <p:ext uri="{BB962C8B-B14F-4D97-AF65-F5344CB8AC3E}">
        <p14:creationId xmlns="" xmlns:p14="http://schemas.microsoft.com/office/powerpoint/2010/main" val="11171828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6EB9D220-FF7A-1087-A7D9-13562B9C94CA}"/>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429BAA9A-FF55-77AB-A09F-2A4AAAC71C75}"/>
              </a:ext>
            </a:extLst>
          </p:cNvPr>
          <p:cNvSpPr>
            <a:spLocks noGrp="1"/>
          </p:cNvSpPr>
          <p:nvPr>
            <p:ph idx="1"/>
          </p:nvPr>
        </p:nvSpPr>
        <p:spPr>
          <a:xfrm>
            <a:off x="5434149" y="932688"/>
            <a:ext cx="5916603" cy="4992624"/>
          </a:xfrm>
        </p:spPr>
        <p:txBody>
          <a:bodyPr anchor="ctr">
            <a:normAutofit/>
          </a:bodyPr>
          <a:lstStyle/>
          <a:p>
            <a:r>
              <a:rPr lang="en-IE" sz="2000" dirty="0" smtClean="0"/>
              <a:t>“If you’ve spent a bit of time with [a young person] over the years, you will spend hours and hours and days and days, and you will get to be able to see the signs of maybe challenging behaviour, you know what their precursor behaviours are.” </a:t>
            </a:r>
            <a:endParaRPr lang="en-GB" sz="2000" dirty="0" smtClean="0"/>
          </a:p>
          <a:p>
            <a:r>
              <a:rPr lang="en-IE" sz="2000" dirty="0" smtClean="0"/>
              <a:t>“We definitely have our limitations and you know if an expert in the field could come in and give us more ideas that would definitely be beneficial”.</a:t>
            </a:r>
          </a:p>
          <a:p>
            <a:endParaRPr lang="en-IE" sz="2000" dirty="0"/>
          </a:p>
        </p:txBody>
      </p:sp>
    </p:spTree>
    <p:extLst>
      <p:ext uri="{BB962C8B-B14F-4D97-AF65-F5344CB8AC3E}">
        <p14:creationId xmlns="" xmlns:p14="http://schemas.microsoft.com/office/powerpoint/2010/main" val="747241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7FDBB920-E1F5-FCD6-E691-DA6D4C23DAEC}"/>
              </a:ext>
            </a:extLst>
          </p:cNvPr>
          <p:cNvSpPr>
            <a:spLocks noGrp="1"/>
          </p:cNvSpPr>
          <p:nvPr>
            <p:ph type="title"/>
          </p:nvPr>
        </p:nvSpPr>
        <p:spPr>
          <a:xfrm>
            <a:off x="1115568" y="548640"/>
            <a:ext cx="10168128" cy="1179576"/>
          </a:xfrm>
        </p:spPr>
        <p:txBody>
          <a:bodyPr>
            <a:normAutofit/>
          </a:bodyPr>
          <a:lstStyle/>
          <a:p>
            <a:pPr algn="ctr"/>
            <a:r>
              <a:rPr lang="en-GB" sz="4000" dirty="0" smtClean="0"/>
              <a:t>Types of restraint</a:t>
            </a:r>
            <a:endParaRPr lang="en-US" sz="4000" dirty="0"/>
          </a:p>
        </p:txBody>
      </p:sp>
      <p:sp>
        <p:nvSpPr>
          <p:cNvPr id="14" name="Rectangle 13">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A11FCC09-6706-E711-E7EB-C3258B94DBF8}"/>
              </a:ext>
            </a:extLst>
          </p:cNvPr>
          <p:cNvSpPr>
            <a:spLocks noGrp="1"/>
          </p:cNvSpPr>
          <p:nvPr>
            <p:ph idx="1"/>
          </p:nvPr>
        </p:nvSpPr>
        <p:spPr>
          <a:xfrm>
            <a:off x="1115568" y="2481943"/>
            <a:ext cx="10168128" cy="3695020"/>
          </a:xfrm>
        </p:spPr>
        <p:txBody>
          <a:bodyPr>
            <a:normAutofit/>
          </a:bodyPr>
          <a:lstStyle/>
          <a:p>
            <a:r>
              <a:rPr lang="en-GB" sz="1600" dirty="0" smtClean="0"/>
              <a:t>Restrictive practices </a:t>
            </a:r>
            <a:r>
              <a:rPr lang="en-GB" sz="1600" dirty="0" smtClean="0"/>
              <a:t>involve </a:t>
            </a:r>
            <a:r>
              <a:rPr lang="en-GB" sz="1600" dirty="0" smtClean="0"/>
              <a:t>restrictions to the movement and freedoms of a </a:t>
            </a:r>
            <a:r>
              <a:rPr lang="en-GB" sz="1600" dirty="0" smtClean="0"/>
              <a:t>person (</a:t>
            </a:r>
            <a:r>
              <a:rPr lang="en-GB" sz="1600" dirty="0" err="1" smtClean="0"/>
              <a:t>Negroni</a:t>
            </a:r>
            <a:r>
              <a:rPr lang="en-GB" sz="1600" dirty="0" smtClean="0"/>
              <a:t>, 2017). </a:t>
            </a:r>
            <a:r>
              <a:rPr lang="en-GB" sz="1600" dirty="0" smtClean="0"/>
              <a:t>Highly controversial (</a:t>
            </a:r>
            <a:r>
              <a:rPr lang="en-GB" sz="1600" dirty="0" err="1" smtClean="0"/>
              <a:t>Sequeira</a:t>
            </a:r>
            <a:r>
              <a:rPr lang="en-GB" sz="1600" dirty="0" smtClean="0"/>
              <a:t> &amp; Halstead, 2001), but suggested to be justified when there is a risk to a </a:t>
            </a:r>
            <a:r>
              <a:rPr lang="en-GB" sz="1600" dirty="0" smtClean="0"/>
              <a:t>person’s </a:t>
            </a:r>
            <a:r>
              <a:rPr lang="en-GB" sz="1600" dirty="0" smtClean="0"/>
              <a:t>safety (</a:t>
            </a:r>
            <a:r>
              <a:rPr lang="en-GB" sz="1600" dirty="0" err="1" smtClean="0"/>
              <a:t>Menon</a:t>
            </a:r>
            <a:r>
              <a:rPr lang="en-GB" sz="1600" dirty="0" smtClean="0"/>
              <a:t> et al., 2012).</a:t>
            </a:r>
          </a:p>
          <a:p>
            <a:endParaRPr lang="en-GB" sz="1600" dirty="0" smtClean="0"/>
          </a:p>
          <a:p>
            <a:pPr marL="457200" indent="-457200">
              <a:buFont typeface="+mj-lt"/>
              <a:buAutoNum type="arabicPeriod"/>
            </a:pPr>
            <a:r>
              <a:rPr lang="en-GB" sz="1600" dirty="0" smtClean="0"/>
              <a:t>Mechanical – Restricting movement through apparatuses such as straps, </a:t>
            </a:r>
            <a:r>
              <a:rPr lang="en-GB" sz="1600" dirty="0" smtClean="0"/>
              <a:t>harnesses and </a:t>
            </a:r>
            <a:r>
              <a:rPr lang="en-GB" sz="1600" dirty="0" smtClean="0"/>
              <a:t>belts. </a:t>
            </a:r>
          </a:p>
          <a:p>
            <a:pPr marL="457200" indent="-457200">
              <a:buFont typeface="+mj-lt"/>
              <a:buAutoNum type="arabicPeriod"/>
            </a:pPr>
            <a:r>
              <a:rPr lang="en-GB" sz="1600" dirty="0" smtClean="0"/>
              <a:t>Environmental – Restricting movement through the limitations placed on environments. </a:t>
            </a:r>
          </a:p>
          <a:p>
            <a:pPr marL="457200" indent="-457200">
              <a:buFont typeface="+mj-lt"/>
              <a:buAutoNum type="arabicPeriod"/>
            </a:pPr>
            <a:r>
              <a:rPr lang="en-GB" sz="1600" dirty="0" smtClean="0"/>
              <a:t>Physical – Using the physical exertion of staff to limit a persons’ movement. </a:t>
            </a:r>
          </a:p>
          <a:p>
            <a:pPr marL="457200" indent="-457200">
              <a:buFont typeface="+mj-lt"/>
              <a:buAutoNum type="arabicPeriod"/>
            </a:pPr>
            <a:r>
              <a:rPr lang="en-GB" sz="1600" dirty="0" smtClean="0"/>
              <a:t>Chemical – </a:t>
            </a:r>
            <a:r>
              <a:rPr lang="en-GB" sz="1600" dirty="0" smtClean="0"/>
              <a:t>The use of chemical </a:t>
            </a:r>
            <a:r>
              <a:rPr lang="en-GB" sz="1600" dirty="0" smtClean="0"/>
              <a:t>substances to sedate behaviour.</a:t>
            </a:r>
          </a:p>
          <a:p>
            <a:endParaRPr lang="en-US" sz="1500" dirty="0"/>
          </a:p>
        </p:txBody>
      </p:sp>
    </p:spTree>
    <p:extLst>
      <p:ext uri="{BB962C8B-B14F-4D97-AF65-F5344CB8AC3E}">
        <p14:creationId xmlns="" xmlns:p14="http://schemas.microsoft.com/office/powerpoint/2010/main" val="2410033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CPAMG was evaluated on its ability to promote awareness and ensure the appropriate use of </a:t>
            </a:r>
            <a:r>
              <a:rPr lang="en-GB" i="1" dirty="0" smtClean="0"/>
              <a:t>RP</a:t>
            </a:r>
            <a:endParaRPr lang="en-US" dirty="0"/>
          </a:p>
        </p:txBody>
      </p:sp>
      <p:sp>
        <p:nvSpPr>
          <p:cNvPr id="2" name="Title 1">
            <a:extLst>
              <a:ext uri="{FF2B5EF4-FFF2-40B4-BE49-F238E27FC236}">
                <a16:creationId xmlns="" xmlns:a16="http://schemas.microsoft.com/office/drawing/2014/main" id="{3500A280-FC0F-3891-F794-300F4EF1F8CF}"/>
              </a:ext>
            </a:extLst>
          </p:cNvPr>
          <p:cNvSpPr>
            <a:spLocks noGrp="1"/>
          </p:cNvSpPr>
          <p:nvPr>
            <p:ph type="title"/>
          </p:nvPr>
        </p:nvSpPr>
        <p:spPr>
          <a:xfrm>
            <a:off x="838200" y="365125"/>
            <a:ext cx="10515600" cy="1325563"/>
          </a:xfrm>
        </p:spPr>
        <p:txBody>
          <a:bodyPr>
            <a:noAutofit/>
          </a:bodyPr>
          <a:lstStyle/>
          <a:p>
            <a:pPr lvl="0"/>
            <a:r>
              <a:rPr lang="en-GB" sz="3000" b="1" dirty="0" smtClean="0"/>
              <a:t>CPAMG was evaluated on its ability to promote awareness and ensure the appropriate use of </a:t>
            </a:r>
            <a:r>
              <a:rPr lang="en-GB" sz="3000" b="1" i="1" dirty="0" smtClean="0"/>
              <a:t>RP</a:t>
            </a:r>
            <a:endParaRPr lang="en-US" sz="3000" b="1" dirty="0"/>
          </a:p>
        </p:txBody>
      </p:sp>
      <p:sp>
        <p:nvSpPr>
          <p:cNvPr id="10" name="sketch line">
            <a:extLst>
              <a:ext uri="{FF2B5EF4-FFF2-40B4-BE49-F238E27FC236}">
                <a16:creationId xmlns=""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 xmlns:a16="http://schemas.microsoft.com/office/drawing/2014/main" id="{45E0F7AF-C8F3-2413-6A9D-F4B494DD4855}"/>
              </a:ext>
            </a:extLst>
          </p:cNvPr>
          <p:cNvSpPr>
            <a:spLocks noGrp="1"/>
          </p:cNvSpPr>
          <p:nvPr>
            <p:ph idx="1"/>
          </p:nvPr>
        </p:nvSpPr>
        <p:spPr>
          <a:xfrm>
            <a:off x="838200" y="2639832"/>
            <a:ext cx="10515600" cy="3541511"/>
          </a:xfrm>
        </p:spPr>
        <p:txBody>
          <a:bodyPr>
            <a:normAutofit/>
          </a:bodyPr>
          <a:lstStyle/>
          <a:p>
            <a:r>
              <a:rPr lang="en-US" sz="1500" dirty="0" smtClean="0"/>
              <a:t>For those participants who spoke positively of </a:t>
            </a:r>
            <a:r>
              <a:rPr lang="en-US" sz="1500" dirty="0" err="1" smtClean="0"/>
              <a:t>cPAMG</a:t>
            </a:r>
            <a:r>
              <a:rPr lang="en-US" sz="1500" dirty="0" smtClean="0"/>
              <a:t> they suggested it promoted awareness of </a:t>
            </a:r>
            <a:r>
              <a:rPr lang="en-US" sz="1500" i="1" dirty="0" smtClean="0"/>
              <a:t>RPs </a:t>
            </a:r>
            <a:r>
              <a:rPr lang="en-US" sz="1500" dirty="0" smtClean="0"/>
              <a:t>and that the committees </a:t>
            </a:r>
            <a:r>
              <a:rPr lang="en-US" sz="1500" dirty="0" smtClean="0"/>
              <a:t>oversight reassured staff when faced with uncertainty around decision-making.</a:t>
            </a:r>
            <a:endParaRPr lang="en-US" sz="1500" i="1" dirty="0" smtClean="0"/>
          </a:p>
          <a:p>
            <a:r>
              <a:rPr lang="en-US" sz="1500" dirty="0" smtClean="0"/>
              <a:t>Other participants suggested that in some staff there was a lack of understanding about the significance of restraint or even an awareness of the committee’s existence. It was believed that the </a:t>
            </a:r>
            <a:r>
              <a:rPr lang="en-US" sz="1500" dirty="0" err="1" smtClean="0"/>
              <a:t>cPAMG</a:t>
            </a:r>
            <a:r>
              <a:rPr lang="en-US" sz="1500" dirty="0" smtClean="0"/>
              <a:t> was partly responsible for not being more proactive in making its presence </a:t>
            </a:r>
            <a:r>
              <a:rPr lang="en-US" sz="1500" dirty="0" smtClean="0"/>
              <a:t>and the significance of its role </a:t>
            </a:r>
            <a:r>
              <a:rPr lang="en-US" sz="1500" dirty="0" smtClean="0"/>
              <a:t>known to staff</a:t>
            </a:r>
            <a:r>
              <a:rPr lang="en-US" sz="1500" dirty="0" smtClean="0"/>
              <a:t>. </a:t>
            </a:r>
            <a:endParaRPr lang="en-US" sz="1500" dirty="0" smtClean="0"/>
          </a:p>
          <a:p>
            <a:r>
              <a:rPr lang="en-US" sz="1500" dirty="0" smtClean="0"/>
              <a:t>The perceived distance between clinical specialists within </a:t>
            </a:r>
            <a:r>
              <a:rPr lang="en-US" sz="1500" dirty="0" err="1" smtClean="0"/>
              <a:t>cPAMG</a:t>
            </a:r>
            <a:r>
              <a:rPr lang="en-US" sz="1500" dirty="0" smtClean="0"/>
              <a:t> and staff within services led certain participants to question the legitimacy of the committee’s decision making, as they had only seen the child “on paper.” It was suggested that those staff with regular experience of the service-user were often unlikely to be involved in decision making around restraint and that this adversely affected the appropriateness of the decisions reached. </a:t>
            </a:r>
            <a:endParaRPr lang="en-US" sz="1500" dirty="0"/>
          </a:p>
        </p:txBody>
      </p:sp>
    </p:spTree>
    <p:extLst>
      <p:ext uri="{BB962C8B-B14F-4D97-AF65-F5344CB8AC3E}">
        <p14:creationId xmlns="" xmlns:p14="http://schemas.microsoft.com/office/powerpoint/2010/main" val="11171828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6EB9D220-FF7A-1087-A7D9-13562B9C94CA}"/>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429BAA9A-FF55-77AB-A09F-2A4AAAC71C75}"/>
              </a:ext>
            </a:extLst>
          </p:cNvPr>
          <p:cNvSpPr>
            <a:spLocks noGrp="1"/>
          </p:cNvSpPr>
          <p:nvPr>
            <p:ph idx="1"/>
          </p:nvPr>
        </p:nvSpPr>
        <p:spPr>
          <a:xfrm>
            <a:off x="5434149" y="932688"/>
            <a:ext cx="5916603" cy="4992624"/>
          </a:xfrm>
        </p:spPr>
        <p:txBody>
          <a:bodyPr anchor="ctr">
            <a:normAutofit/>
          </a:bodyPr>
          <a:lstStyle/>
          <a:p>
            <a:r>
              <a:rPr lang="en-IE" sz="2000" i="1" dirty="0" smtClean="0"/>
              <a:t>“[CPAMG] </a:t>
            </a:r>
            <a:r>
              <a:rPr lang="en-IE" sz="2000" dirty="0" smtClean="0"/>
              <a:t>forces you to look at [a restraint] every three months, and think, right, hang on a second you know [sic], can we fade?”</a:t>
            </a:r>
          </a:p>
          <a:p>
            <a:r>
              <a:rPr lang="en-IE" sz="2000" dirty="0" smtClean="0"/>
              <a:t>“people feel oh it’s another paper exercise, you know what, meaning, it’s like [sic], ‘why do we need to document this?”</a:t>
            </a:r>
          </a:p>
          <a:p>
            <a:r>
              <a:rPr lang="en-IE" sz="2000" dirty="0" smtClean="0"/>
              <a:t>“we have a lot of new people since September, I don’t know if they’re fully aware of what </a:t>
            </a:r>
            <a:r>
              <a:rPr lang="en-IE" sz="2000" i="1" dirty="0" smtClean="0"/>
              <a:t>RP</a:t>
            </a:r>
            <a:r>
              <a:rPr lang="en-IE" sz="2000" dirty="0" smtClean="0"/>
              <a:t> might mean … or what the processes are.” </a:t>
            </a:r>
            <a:endParaRPr lang="en-IE" sz="2000" dirty="0"/>
          </a:p>
        </p:txBody>
      </p:sp>
    </p:spTree>
    <p:extLst>
      <p:ext uri="{BB962C8B-B14F-4D97-AF65-F5344CB8AC3E}">
        <p14:creationId xmlns="" xmlns:p14="http://schemas.microsoft.com/office/powerpoint/2010/main" val="747241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00EDD19-6802-4EC3-95CE-CFFAB042CF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CPAMG was evaluated on its ability to promote awareness and ensure the appropriate use of </a:t>
            </a:r>
            <a:r>
              <a:rPr lang="en-GB" i="1" dirty="0" smtClean="0"/>
              <a:t>RP</a:t>
            </a:r>
            <a:endParaRPr lang="en-US" dirty="0"/>
          </a:p>
        </p:txBody>
      </p:sp>
      <p:sp>
        <p:nvSpPr>
          <p:cNvPr id="2" name="Title 1">
            <a:extLst>
              <a:ext uri="{FF2B5EF4-FFF2-40B4-BE49-F238E27FC236}">
                <a16:creationId xmlns="" xmlns:a16="http://schemas.microsoft.com/office/drawing/2014/main" id="{3500A280-FC0F-3891-F794-300F4EF1F8CF}"/>
              </a:ext>
            </a:extLst>
          </p:cNvPr>
          <p:cNvSpPr>
            <a:spLocks noGrp="1"/>
          </p:cNvSpPr>
          <p:nvPr>
            <p:ph type="title"/>
          </p:nvPr>
        </p:nvSpPr>
        <p:spPr>
          <a:xfrm>
            <a:off x="838200" y="365125"/>
            <a:ext cx="10515600" cy="1325563"/>
          </a:xfrm>
        </p:spPr>
        <p:txBody>
          <a:bodyPr>
            <a:noAutofit/>
          </a:bodyPr>
          <a:lstStyle/>
          <a:p>
            <a:pPr lvl="0"/>
            <a:r>
              <a:rPr lang="en-IE" sz="3600" b="1" dirty="0" smtClean="0"/>
              <a:t>Recording or approval processes for restraint were not always followed</a:t>
            </a:r>
            <a:endParaRPr lang="en-US" sz="3600" b="1" dirty="0"/>
          </a:p>
        </p:txBody>
      </p:sp>
      <p:sp>
        <p:nvSpPr>
          <p:cNvPr id="10" name="sketch line">
            <a:extLst>
              <a:ext uri="{FF2B5EF4-FFF2-40B4-BE49-F238E27FC236}">
                <a16:creationId xmlns="" xmlns:a16="http://schemas.microsoft.com/office/drawing/2014/main" id="{DB17E863-922E-4C26-BD64-E8FD41D286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 xmlns:a16="http://schemas.microsoft.com/office/drawing/2014/main" id="{45E0F7AF-C8F3-2413-6A9D-F4B494DD4855}"/>
              </a:ext>
            </a:extLst>
          </p:cNvPr>
          <p:cNvSpPr>
            <a:spLocks noGrp="1"/>
          </p:cNvSpPr>
          <p:nvPr>
            <p:ph idx="1"/>
          </p:nvPr>
        </p:nvSpPr>
        <p:spPr>
          <a:xfrm>
            <a:off x="838200" y="2639832"/>
            <a:ext cx="10515600" cy="3541511"/>
          </a:xfrm>
        </p:spPr>
        <p:txBody>
          <a:bodyPr>
            <a:normAutofit/>
          </a:bodyPr>
          <a:lstStyle/>
          <a:p>
            <a:r>
              <a:rPr lang="en-US" sz="1500" dirty="0" smtClean="0"/>
              <a:t>Multiple participants referenced incidents were correct procedures around </a:t>
            </a:r>
            <a:r>
              <a:rPr lang="en-US" sz="1500" i="1" dirty="0" smtClean="0"/>
              <a:t>RPs </a:t>
            </a:r>
            <a:r>
              <a:rPr lang="en-US" sz="1500" dirty="0" smtClean="0"/>
              <a:t>were </a:t>
            </a:r>
            <a:r>
              <a:rPr lang="en-US" sz="1500" dirty="0" smtClean="0"/>
              <a:t>not followed. </a:t>
            </a:r>
          </a:p>
          <a:p>
            <a:r>
              <a:rPr lang="en-US" sz="1500" dirty="0" smtClean="0"/>
              <a:t>Sometimes this was the result of staff becoming so accustomed to a practice that they rarely recognize its restrictive qualities. These incidents tended to occur with less invasive forms of </a:t>
            </a:r>
            <a:r>
              <a:rPr lang="en-US" sz="1500" dirty="0" smtClean="0"/>
              <a:t>restraint, such as handholding</a:t>
            </a:r>
            <a:r>
              <a:rPr lang="en-US" sz="1500" dirty="0" smtClean="0"/>
              <a:t>.</a:t>
            </a:r>
          </a:p>
          <a:p>
            <a:r>
              <a:rPr lang="en-US" sz="1500" dirty="0" smtClean="0"/>
              <a:t>In other </a:t>
            </a:r>
            <a:r>
              <a:rPr lang="en-US" sz="1500" dirty="0" smtClean="0"/>
              <a:t>circumstances, </a:t>
            </a:r>
            <a:r>
              <a:rPr lang="en-US" sz="1500" dirty="0" smtClean="0"/>
              <a:t>it was due to the “different rules” within different services that facilitated less pressure around documenting </a:t>
            </a:r>
            <a:r>
              <a:rPr lang="en-US" sz="1500" i="1" dirty="0" smtClean="0"/>
              <a:t>RP.</a:t>
            </a:r>
            <a:endParaRPr lang="en-US" sz="1500" dirty="0" smtClean="0"/>
          </a:p>
          <a:p>
            <a:r>
              <a:rPr lang="en-US" sz="1500" dirty="0" smtClean="0"/>
              <a:t>A lack of awareness on the importance of restrictive practices coupled with how time consuming </a:t>
            </a:r>
            <a:r>
              <a:rPr lang="en-US" sz="1500" dirty="0" smtClean="0"/>
              <a:t>many found </a:t>
            </a:r>
            <a:r>
              <a:rPr lang="en-US" sz="1500" dirty="0" err="1" smtClean="0"/>
              <a:t>cPAMG’s</a:t>
            </a:r>
            <a:r>
              <a:rPr lang="en-US" sz="1500" dirty="0" smtClean="0"/>
              <a:t> </a:t>
            </a:r>
            <a:r>
              <a:rPr lang="en-US" sz="1500" dirty="0" smtClean="0"/>
              <a:t>paperwork </a:t>
            </a:r>
            <a:r>
              <a:rPr lang="en-US" sz="1500" dirty="0" smtClean="0"/>
              <a:t>to be, were </a:t>
            </a:r>
            <a:r>
              <a:rPr lang="en-US" sz="1500" dirty="0" smtClean="0"/>
              <a:t>considered </a:t>
            </a:r>
            <a:r>
              <a:rPr lang="en-US" sz="1500" dirty="0" smtClean="0"/>
              <a:t>contributing factors to restraint going unreported. </a:t>
            </a:r>
            <a:endParaRPr lang="en-US" sz="1500" dirty="0"/>
          </a:p>
        </p:txBody>
      </p:sp>
    </p:spTree>
    <p:extLst>
      <p:ext uri="{BB962C8B-B14F-4D97-AF65-F5344CB8AC3E}">
        <p14:creationId xmlns="" xmlns:p14="http://schemas.microsoft.com/office/powerpoint/2010/main" val="11171828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6EB9D220-FF7A-1087-A7D9-13562B9C94CA}"/>
              </a:ext>
            </a:extLst>
          </p:cNvPr>
          <p:cNvSpPr>
            <a:spLocks noGrp="1"/>
          </p:cNvSpPr>
          <p:nvPr>
            <p:ph type="title"/>
          </p:nvPr>
        </p:nvSpPr>
        <p:spPr>
          <a:xfrm>
            <a:off x="621792" y="1161288"/>
            <a:ext cx="3602736" cy="4526280"/>
          </a:xfrm>
        </p:spPr>
        <p:txBody>
          <a:bodyPr>
            <a:normAutofit/>
          </a:bodyPr>
          <a:lstStyle/>
          <a:p>
            <a:r>
              <a:rPr lang="en-US" sz="4000"/>
              <a:t>Quotes</a:t>
            </a:r>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429BAA9A-FF55-77AB-A09F-2A4AAAC71C75}"/>
              </a:ext>
            </a:extLst>
          </p:cNvPr>
          <p:cNvSpPr>
            <a:spLocks noGrp="1"/>
          </p:cNvSpPr>
          <p:nvPr>
            <p:ph idx="1"/>
          </p:nvPr>
        </p:nvSpPr>
        <p:spPr>
          <a:xfrm>
            <a:off x="5434149" y="932688"/>
            <a:ext cx="5916603" cy="4992624"/>
          </a:xfrm>
        </p:spPr>
        <p:txBody>
          <a:bodyPr anchor="ctr">
            <a:normAutofit/>
          </a:bodyPr>
          <a:lstStyle/>
          <a:p>
            <a:r>
              <a:rPr lang="en-IE" sz="2000" dirty="0" smtClean="0"/>
              <a:t> “I still do think there's a lot of probably </a:t>
            </a:r>
            <a:r>
              <a:rPr lang="en-IE" sz="2000" i="1" dirty="0" smtClean="0"/>
              <a:t>RP </a:t>
            </a:r>
            <a:r>
              <a:rPr lang="en-IE" sz="2000" dirty="0" smtClean="0"/>
              <a:t>out there that haven't even reached the agreement, you know?” </a:t>
            </a:r>
            <a:endParaRPr lang="en-GB" sz="2000" dirty="0" smtClean="0"/>
          </a:p>
          <a:p>
            <a:r>
              <a:rPr lang="en-IE" sz="2000" dirty="0" smtClean="0"/>
              <a:t>“Questions were coming up and I’d say well that’s an issue we need to go to PAMG about this and I was getting </a:t>
            </a:r>
            <a:r>
              <a:rPr lang="en-IE" sz="2000" dirty="0" smtClean="0"/>
              <a:t>kind </a:t>
            </a:r>
            <a:r>
              <a:rPr lang="en-IE" sz="2000" dirty="0" smtClean="0"/>
              <a:t>of blank looks, you know, from the people who I needed to support me in this process”</a:t>
            </a:r>
          </a:p>
          <a:p>
            <a:r>
              <a:rPr lang="en-IE" sz="2000" dirty="0" smtClean="0"/>
              <a:t>“There is a bit of like and I know it happens everywhere, but there is a bit of oh, I'm not writing down on the daily reports that I locked the bathroom door for five minutes. Sure, no one needs to know about it.”</a:t>
            </a:r>
            <a:endParaRPr lang="en-GB" sz="2000" dirty="0" smtClean="0"/>
          </a:p>
          <a:p>
            <a:pPr>
              <a:buNone/>
            </a:pPr>
            <a:endParaRPr lang="en-GB" sz="2000" dirty="0" smtClean="0"/>
          </a:p>
          <a:p>
            <a:pPr>
              <a:buNone/>
            </a:pPr>
            <a:endParaRPr lang="en-IE" sz="2000" dirty="0" smtClean="0"/>
          </a:p>
          <a:p>
            <a:endParaRPr lang="en-IE" sz="2000" dirty="0"/>
          </a:p>
        </p:txBody>
      </p:sp>
    </p:spTree>
    <p:extLst>
      <p:ext uri="{BB962C8B-B14F-4D97-AF65-F5344CB8AC3E}">
        <p14:creationId xmlns="" xmlns:p14="http://schemas.microsoft.com/office/powerpoint/2010/main" val="747241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6EB9D220-FF7A-1087-A7D9-13562B9C94CA}"/>
              </a:ext>
            </a:extLst>
          </p:cNvPr>
          <p:cNvSpPr>
            <a:spLocks noGrp="1"/>
          </p:cNvSpPr>
          <p:nvPr>
            <p:ph type="title"/>
          </p:nvPr>
        </p:nvSpPr>
        <p:spPr>
          <a:xfrm>
            <a:off x="621792" y="1161288"/>
            <a:ext cx="3602736" cy="4526280"/>
          </a:xfrm>
        </p:spPr>
        <p:txBody>
          <a:bodyPr>
            <a:normAutofit/>
          </a:bodyPr>
          <a:lstStyle/>
          <a:p>
            <a:r>
              <a:rPr lang="en-US" sz="4000" dirty="0" smtClean="0"/>
              <a:t>Limitations </a:t>
            </a:r>
            <a:endParaRPr lang="en-US" sz="4000" dirty="0"/>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429BAA9A-FF55-77AB-A09F-2A4AAAC71C75}"/>
              </a:ext>
            </a:extLst>
          </p:cNvPr>
          <p:cNvSpPr>
            <a:spLocks noGrp="1"/>
          </p:cNvSpPr>
          <p:nvPr>
            <p:ph idx="1"/>
          </p:nvPr>
        </p:nvSpPr>
        <p:spPr>
          <a:xfrm>
            <a:off x="5434149" y="932688"/>
            <a:ext cx="5916603" cy="4992624"/>
          </a:xfrm>
        </p:spPr>
        <p:txBody>
          <a:bodyPr anchor="ctr">
            <a:normAutofit/>
          </a:bodyPr>
          <a:lstStyle/>
          <a:p>
            <a:r>
              <a:rPr lang="en-IE" sz="2000" dirty="0" smtClean="0"/>
              <a:t>Small sample </a:t>
            </a:r>
            <a:r>
              <a:rPr lang="en-IE" sz="2000" dirty="0" smtClean="0"/>
              <a:t>size (N = 17). </a:t>
            </a:r>
            <a:endParaRPr lang="en-IE" sz="2000" dirty="0" smtClean="0"/>
          </a:p>
          <a:p>
            <a:r>
              <a:rPr lang="en-IE" sz="2000" dirty="0" smtClean="0"/>
              <a:t>Although participants spoke of staff with more “black and white” perspectives around restraint, none of these attitudes were personally expressed in the study, only attributed to others, which may suggest some degree of sample bias. Additionally, it may be explained by attribution bias, with staff more likely to attribute poor practice to others than to themselves. </a:t>
            </a:r>
          </a:p>
          <a:p>
            <a:r>
              <a:rPr lang="en-IE" sz="2000" dirty="0" smtClean="0"/>
              <a:t>Participants did not have equal experience of all forms of restrictive practices. The findings </a:t>
            </a:r>
            <a:r>
              <a:rPr lang="en-GB" sz="2000" dirty="0" smtClean="0"/>
              <a:t>are likely more relevant to mechanical restraint than chemical restraint, for example.</a:t>
            </a:r>
            <a:endParaRPr lang="en-IE" sz="2000" dirty="0" smtClean="0"/>
          </a:p>
          <a:p>
            <a:endParaRPr lang="en-IE" sz="2000" dirty="0"/>
          </a:p>
        </p:txBody>
      </p:sp>
    </p:spTree>
    <p:extLst>
      <p:ext uri="{BB962C8B-B14F-4D97-AF65-F5344CB8AC3E}">
        <p14:creationId xmlns="" xmlns:p14="http://schemas.microsoft.com/office/powerpoint/2010/main" val="7472411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800" b="1" dirty="0" smtClean="0"/>
              <a:t>Project outcomes: recommendations for SMH and academic </a:t>
            </a:r>
            <a:r>
              <a:rPr lang="en-GB" sz="2800" b="1" dirty="0" smtClean="0"/>
              <a:t>a</a:t>
            </a:r>
            <a:r>
              <a:rPr lang="en-GB" sz="2800" b="1" dirty="0" smtClean="0"/>
              <a:t>rticle</a:t>
            </a:r>
            <a:endParaRPr lang="en-GB" sz="2800" b="1" dirty="0"/>
          </a:p>
        </p:txBody>
      </p:sp>
      <p:sp>
        <p:nvSpPr>
          <p:cNvPr id="3" name="Content Placeholder 2"/>
          <p:cNvSpPr>
            <a:spLocks noGrp="1"/>
          </p:cNvSpPr>
          <p:nvPr>
            <p:ph idx="1"/>
          </p:nvPr>
        </p:nvSpPr>
        <p:spPr/>
        <p:txBody>
          <a:bodyPr>
            <a:normAutofit/>
          </a:bodyPr>
          <a:lstStyle/>
          <a:p>
            <a:r>
              <a:rPr lang="en-GB" sz="2200" dirty="0" smtClean="0">
                <a:solidFill>
                  <a:schemeClr val="tx1">
                    <a:lumMod val="75000"/>
                    <a:lumOff val="25000"/>
                  </a:schemeClr>
                </a:solidFill>
              </a:rPr>
              <a:t>Recommendations based on the findings presented here have not been finalised. They will be distributed across Saint Michael’s House through a service report set to be released in the coming months. </a:t>
            </a:r>
          </a:p>
          <a:p>
            <a:r>
              <a:rPr lang="en-GB" sz="2200" dirty="0" smtClean="0">
                <a:solidFill>
                  <a:schemeClr val="tx1">
                    <a:lumMod val="75000"/>
                    <a:lumOff val="25000"/>
                  </a:schemeClr>
                </a:solidFill>
              </a:rPr>
              <a:t>For the academic component of this project, the authors are intending to submit it for academic publication. Once this process has been completed, the article will be distributed across Saint Michael’s House. </a:t>
            </a:r>
            <a:endParaRPr lang="en-GB" sz="22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7955"/>
            <a:ext cx="10515600" cy="3299008"/>
          </a:xfrm>
        </p:spPr>
        <p:txBody>
          <a:bodyPr>
            <a:normAutofit/>
          </a:bodyPr>
          <a:lstStyle/>
          <a:p>
            <a:pPr algn="ctr">
              <a:buNone/>
            </a:pPr>
            <a:r>
              <a:rPr lang="en-GB" sz="5000" b="1" dirty="0" smtClean="0">
                <a:solidFill>
                  <a:schemeClr val="accent2"/>
                </a:solidFill>
              </a:rPr>
              <a:t>T</a:t>
            </a:r>
            <a:r>
              <a:rPr lang="en-GB" sz="5000" b="1" dirty="0" smtClean="0">
                <a:solidFill>
                  <a:schemeClr val="accent2"/>
                </a:solidFill>
              </a:rPr>
              <a:t>HANK YOU! </a:t>
            </a:r>
            <a:endParaRPr lang="en-GB" sz="5000" b="1" dirty="0">
              <a:solidFill>
                <a:schemeClr val="accent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1C799903-48D5-4A31-A1A2-541072D97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 xmlns:a16="http://schemas.microsoft.com/office/drawing/2014/main" id="{8EFFF109-FC58-4FD3-BE05-9775A1310F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 xmlns:a16="http://schemas.microsoft.com/office/drawing/2014/main" id="{E1B96AD6-92A9-4273-A62B-96A1C3E0BA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1B4C809B-E0A2-86CE-5D64-ECAF6AD80ED7}"/>
              </a:ext>
            </a:extLst>
          </p:cNvPr>
          <p:cNvSpPr>
            <a:spLocks noGrp="1"/>
          </p:cNvSpPr>
          <p:nvPr>
            <p:ph type="title"/>
          </p:nvPr>
        </p:nvSpPr>
        <p:spPr>
          <a:xfrm>
            <a:off x="621792" y="1161288"/>
            <a:ext cx="3602736" cy="4526280"/>
          </a:xfrm>
        </p:spPr>
        <p:txBody>
          <a:bodyPr>
            <a:normAutofit/>
          </a:bodyPr>
          <a:lstStyle/>
          <a:p>
            <a:r>
              <a:rPr lang="en-US" sz="4000" dirty="0" smtClean="0"/>
              <a:t>Continuum of Restraint</a:t>
            </a:r>
            <a:endParaRPr lang="en-US" sz="4000" dirty="0"/>
          </a:p>
        </p:txBody>
      </p:sp>
      <p:sp>
        <p:nvSpPr>
          <p:cNvPr id="14" name="Rectangle 13">
            <a:extLst>
              <a:ext uri="{FF2B5EF4-FFF2-40B4-BE49-F238E27FC236}">
                <a16:creationId xmlns="" xmlns:a16="http://schemas.microsoft.com/office/drawing/2014/main" id="{463EEC44-1BA3-44ED-81FC-A644B04B2A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A9FD8E6F-D4F1-484C-FD24-A6666A31FC89}"/>
              </a:ext>
            </a:extLst>
          </p:cNvPr>
          <p:cNvSpPr>
            <a:spLocks noGrp="1"/>
          </p:cNvSpPr>
          <p:nvPr>
            <p:ph idx="1"/>
          </p:nvPr>
        </p:nvSpPr>
        <p:spPr>
          <a:xfrm>
            <a:off x="5434149" y="932688"/>
            <a:ext cx="5916603" cy="4992624"/>
          </a:xfrm>
        </p:spPr>
        <p:txBody>
          <a:bodyPr anchor="ctr">
            <a:normAutofit/>
          </a:bodyPr>
          <a:lstStyle/>
          <a:p>
            <a:r>
              <a:rPr lang="en-GB" sz="2000" i="1" dirty="0" smtClean="0"/>
              <a:t>RPs </a:t>
            </a:r>
            <a:r>
              <a:rPr lang="en-GB" sz="2000" dirty="0" smtClean="0"/>
              <a:t>exist on a continuum of invasiveness (Muir-Cochrane, 2018), with certain practices (e.g. handholding) perceived as less restrictive than other practices (e.g. harnesses). </a:t>
            </a:r>
            <a:endParaRPr lang="en-GB" sz="2000" dirty="0" smtClean="0"/>
          </a:p>
          <a:p>
            <a:r>
              <a:rPr lang="en-GB" sz="2000" dirty="0" smtClean="0"/>
              <a:t>“Any intervention which compromises a person’s liberty should be the safest and least restrictive option necessar</a:t>
            </a:r>
            <a:r>
              <a:rPr lang="en-GB" sz="2000" dirty="0" smtClean="0"/>
              <a:t>y to manage the immediate situation” (Mental Health Commission, 2020). </a:t>
            </a:r>
            <a:endParaRPr lang="en-GB" sz="2000" dirty="0" smtClean="0"/>
          </a:p>
          <a:p>
            <a:endParaRPr lang="en-US" sz="2000" dirty="0"/>
          </a:p>
        </p:txBody>
      </p:sp>
    </p:spTree>
    <p:extLst>
      <p:ext uri="{BB962C8B-B14F-4D97-AF65-F5344CB8AC3E}">
        <p14:creationId xmlns="" xmlns:p14="http://schemas.microsoft.com/office/powerpoint/2010/main" val="3939188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Background – Academic Context </a:t>
            </a:r>
            <a:endParaRPr lang="en-GB" b="1" dirty="0"/>
          </a:p>
        </p:txBody>
      </p:sp>
      <p:sp>
        <p:nvSpPr>
          <p:cNvPr id="3" name="Content Placeholder 2"/>
          <p:cNvSpPr>
            <a:spLocks noGrp="1"/>
          </p:cNvSpPr>
          <p:nvPr>
            <p:ph idx="1"/>
          </p:nvPr>
        </p:nvSpPr>
        <p:spPr/>
        <p:txBody>
          <a:bodyPr/>
          <a:lstStyle/>
          <a:p>
            <a:pPr indent="0" algn="just">
              <a:buNone/>
            </a:pPr>
            <a:r>
              <a:rPr lang="en-GB" sz="1800" dirty="0" smtClean="0"/>
              <a:t>In recent decades there have been multiple studies examining the experiences of those involved in </a:t>
            </a:r>
            <a:r>
              <a:rPr lang="en-GB" sz="1800" i="1" dirty="0" smtClean="0"/>
              <a:t>RPs </a:t>
            </a:r>
            <a:r>
              <a:rPr lang="en-GB" sz="1800" dirty="0" smtClean="0"/>
              <a:t>within intellectual disability research, with the majority of research prioritising the emotions elicited during and post restraint and personal justifications for the use of these practices (</a:t>
            </a:r>
            <a:r>
              <a:rPr lang="en-GB" sz="1800" dirty="0" err="1" smtClean="0"/>
              <a:t>Heyveart</a:t>
            </a:r>
            <a:r>
              <a:rPr lang="en-GB" sz="1800" dirty="0" smtClean="0"/>
              <a:t> </a:t>
            </a:r>
            <a:r>
              <a:rPr lang="en-GB" sz="1800" dirty="0" smtClean="0"/>
              <a:t>et al., 2014). </a:t>
            </a:r>
          </a:p>
          <a:p>
            <a:pPr indent="0" algn="just">
              <a:buNone/>
            </a:pPr>
            <a:r>
              <a:rPr lang="en-GB" sz="1800" dirty="0" smtClean="0"/>
              <a:t>Of the studies examining the experiences of staff involved in restraint, the research has primarily focused on </a:t>
            </a:r>
            <a:r>
              <a:rPr lang="en-GB" sz="1800" i="1" dirty="0" smtClean="0"/>
              <a:t>RPs </a:t>
            </a:r>
            <a:r>
              <a:rPr lang="en-GB" sz="1800" dirty="0" smtClean="0"/>
              <a:t>within adult intellectual disability services. Little is therefore known about how staff experience restraint when working within services for young people (</a:t>
            </a:r>
            <a:r>
              <a:rPr lang="en-GB" sz="1800" dirty="0" err="1" smtClean="0"/>
              <a:t>Dorenberg</a:t>
            </a:r>
            <a:r>
              <a:rPr lang="en-GB" sz="1800" dirty="0" smtClean="0"/>
              <a:t> et al., 2018), notwithstanding the differences suggested to exist across how these two populations are supported (</a:t>
            </a:r>
            <a:r>
              <a:rPr lang="en-GB" sz="1800" dirty="0" err="1" smtClean="0"/>
              <a:t>Menon</a:t>
            </a:r>
            <a:r>
              <a:rPr lang="en-GB" sz="1800" dirty="0" smtClean="0"/>
              <a:t>, 2012). </a:t>
            </a:r>
          </a:p>
          <a:p>
            <a:pPr indent="0" algn="just">
              <a:buNone/>
            </a:pPr>
            <a:r>
              <a:rPr lang="en-GB" sz="1800" dirty="0" smtClean="0"/>
              <a:t>While oversight and monitoring policies are increasingly common features in the planning and implementation of </a:t>
            </a:r>
            <a:r>
              <a:rPr lang="en-GB" sz="1800" i="1" dirty="0" smtClean="0"/>
              <a:t>RPs</a:t>
            </a:r>
            <a:r>
              <a:rPr lang="en-GB" sz="1800" dirty="0" smtClean="0"/>
              <a:t>, how staff experience and respond to the formal limits placed on their ability to implement restraint has received, so far, little attention (Banks et al., 2021). </a:t>
            </a:r>
          </a:p>
          <a:p>
            <a:pPr indent="0" algn="just">
              <a:buNone/>
            </a:pP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Background – Local Context </a:t>
            </a:r>
            <a:endParaRPr lang="en-GB" b="1" dirty="0"/>
          </a:p>
        </p:txBody>
      </p:sp>
      <p:sp>
        <p:nvSpPr>
          <p:cNvPr id="3" name="Content Placeholder 2"/>
          <p:cNvSpPr>
            <a:spLocks noGrp="1"/>
          </p:cNvSpPr>
          <p:nvPr>
            <p:ph idx="1"/>
          </p:nvPr>
        </p:nvSpPr>
        <p:spPr/>
        <p:txBody>
          <a:bodyPr>
            <a:normAutofit fontScale="92500" lnSpcReduction="20000"/>
          </a:bodyPr>
          <a:lstStyle/>
          <a:p>
            <a:r>
              <a:rPr lang="en-GB" dirty="0" smtClean="0"/>
              <a:t>The United Nations Convention on the Rights of Persons with Disabilities was enacted in the Republic of Ireland in 2018. </a:t>
            </a:r>
          </a:p>
          <a:p>
            <a:r>
              <a:rPr lang="en-GB" dirty="0" smtClean="0"/>
              <a:t>Mental Health Commission published a review on the use of </a:t>
            </a:r>
            <a:r>
              <a:rPr lang="en-GB" i="1" dirty="0" smtClean="0"/>
              <a:t>RPs </a:t>
            </a:r>
            <a:r>
              <a:rPr lang="en-GB" dirty="0" smtClean="0"/>
              <a:t>within approved centres (2020). </a:t>
            </a:r>
          </a:p>
          <a:p>
            <a:r>
              <a:rPr lang="en-GB" dirty="0" smtClean="0"/>
              <a:t>In the same year as the MHC report, the “Neither Seen Nor Heard” review on restraint within educational settings was published in Northern Ireland (2020).</a:t>
            </a:r>
          </a:p>
          <a:p>
            <a:r>
              <a:rPr lang="en-GB" dirty="0" smtClean="0"/>
              <a:t>Ombudsman for children has recently queried about the absence of legislation concerning seclusion and restraint in schools.</a:t>
            </a:r>
            <a:endParaRPr lang="en-GB" dirty="0" smtClean="0"/>
          </a:p>
          <a:p>
            <a:pPr lvl="1" indent="0">
              <a:buNone/>
            </a:pPr>
            <a:endParaRPr lang="en-GB" sz="2800" b="1" dirty="0" smtClean="0"/>
          </a:p>
          <a:p>
            <a:pPr lvl="1" indent="0">
              <a:buNone/>
            </a:pPr>
            <a:r>
              <a:rPr lang="en-GB" sz="2800" b="1" dirty="0" smtClean="0"/>
              <a:t>All this suggests that discussions around the legitimacy and safeguards concerning restraint are increasing!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000" b="1" dirty="0" smtClean="0"/>
              <a:t>Aims</a:t>
            </a:r>
            <a:endParaRPr lang="en-GB" sz="3000" b="1" dirty="0"/>
          </a:p>
        </p:txBody>
      </p:sp>
      <p:sp>
        <p:nvSpPr>
          <p:cNvPr id="3" name="Content Placeholder 2"/>
          <p:cNvSpPr>
            <a:spLocks noGrp="1"/>
          </p:cNvSpPr>
          <p:nvPr>
            <p:ph idx="1"/>
          </p:nvPr>
        </p:nvSpPr>
        <p:spPr/>
        <p:txBody>
          <a:bodyPr>
            <a:normAutofit fontScale="92500" lnSpcReduction="10000"/>
          </a:bodyPr>
          <a:lstStyle/>
          <a:p>
            <a:pPr>
              <a:buNone/>
            </a:pPr>
            <a:r>
              <a:rPr lang="en-GB" sz="2000" dirty="0" smtClean="0"/>
              <a:t>Academic Aims</a:t>
            </a:r>
          </a:p>
          <a:p>
            <a:r>
              <a:rPr lang="en-GB" sz="2000" dirty="0" smtClean="0"/>
              <a:t>What </a:t>
            </a:r>
            <a:r>
              <a:rPr lang="en-GB" sz="2000" dirty="0" smtClean="0"/>
              <a:t>are the ways in which attitudes towards young people are displayed in staff members’ perspectives on restraint?</a:t>
            </a:r>
          </a:p>
          <a:p>
            <a:r>
              <a:rPr lang="en-GB" sz="2000" dirty="0" smtClean="0"/>
              <a:t>How do staff emotionally evaluate their involvement with </a:t>
            </a:r>
            <a:r>
              <a:rPr lang="en-GB" sz="2000" i="1" dirty="0" smtClean="0"/>
              <a:t>RPs?</a:t>
            </a:r>
            <a:endParaRPr lang="en-GB" sz="2000" i="1" dirty="0" smtClean="0"/>
          </a:p>
          <a:p>
            <a:r>
              <a:rPr lang="en-GB" sz="2000" dirty="0" smtClean="0"/>
              <a:t>In what circumstances are </a:t>
            </a:r>
            <a:r>
              <a:rPr lang="en-GB" sz="2000" i="1" dirty="0" smtClean="0"/>
              <a:t>RPs </a:t>
            </a:r>
            <a:r>
              <a:rPr lang="en-GB" sz="2000" dirty="0" smtClean="0"/>
              <a:t>considered </a:t>
            </a:r>
            <a:r>
              <a:rPr lang="en-GB" sz="2000" dirty="0" smtClean="0"/>
              <a:t>to be justified by staff?</a:t>
            </a:r>
          </a:p>
          <a:p>
            <a:r>
              <a:rPr lang="en-GB" sz="2000" dirty="0" smtClean="0"/>
              <a:t>How do staff feel about the processes of oversight that limit their decision making around restraint? </a:t>
            </a:r>
            <a:endParaRPr lang="en-GB" sz="2000" dirty="0" smtClean="0"/>
          </a:p>
          <a:p>
            <a:pPr>
              <a:buNone/>
            </a:pPr>
            <a:r>
              <a:rPr lang="en-GB" sz="2000" dirty="0" smtClean="0"/>
              <a:t>Service Aims</a:t>
            </a:r>
          </a:p>
          <a:p>
            <a:r>
              <a:rPr lang="en-GB" sz="2000" dirty="0" smtClean="0"/>
              <a:t>To examine the experiences of staff involved in the implementation of </a:t>
            </a:r>
            <a:r>
              <a:rPr lang="en-GB" sz="2000" i="1" dirty="0" smtClean="0"/>
              <a:t>RPs </a:t>
            </a:r>
            <a:r>
              <a:rPr lang="en-GB" sz="2000" dirty="0" smtClean="0"/>
              <a:t>in order ensure their appropriate use and guarantee the safety of young people.</a:t>
            </a:r>
          </a:p>
          <a:p>
            <a:r>
              <a:rPr lang="en-GB" sz="2000" dirty="0" smtClean="0"/>
              <a:t>To understand how staff members relate to the process of oversight that govern these practices across children and young people’s services (</a:t>
            </a:r>
            <a:r>
              <a:rPr lang="en-GB" sz="2000" dirty="0" err="1" smtClean="0"/>
              <a:t>cPAMG</a:t>
            </a:r>
            <a:r>
              <a:rPr lang="en-GB" sz="2000" dirty="0" smtClean="0"/>
              <a:t>), with the aim of improving the effectiveness of these safeguards.</a:t>
            </a:r>
          </a:p>
          <a:p>
            <a:r>
              <a:rPr lang="en-GB" sz="2000" dirty="0" smtClean="0"/>
              <a:t>To consider how attitudes and practices with regards to restraint may differ across the different young people services involved with SMH. </a:t>
            </a:r>
          </a:p>
          <a:p>
            <a:endParaRPr lang="en-GB" sz="2000" dirty="0" smtClean="0"/>
          </a:p>
          <a:p>
            <a:pPr>
              <a:buNone/>
            </a:pP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7FDBB920-E1F5-FCD6-E691-DA6D4C23DAEC}"/>
              </a:ext>
            </a:extLst>
          </p:cNvPr>
          <p:cNvSpPr>
            <a:spLocks noGrp="1"/>
          </p:cNvSpPr>
          <p:nvPr>
            <p:ph type="title"/>
          </p:nvPr>
        </p:nvSpPr>
        <p:spPr>
          <a:xfrm>
            <a:off x="1115568" y="548640"/>
            <a:ext cx="10168128" cy="1179576"/>
          </a:xfrm>
        </p:spPr>
        <p:txBody>
          <a:bodyPr>
            <a:normAutofit/>
          </a:bodyPr>
          <a:lstStyle/>
          <a:p>
            <a:r>
              <a:rPr lang="en-US" sz="4000" dirty="0" smtClean="0"/>
              <a:t>Sample</a:t>
            </a:r>
            <a:endParaRPr lang="en-US" sz="4000" dirty="0"/>
          </a:p>
        </p:txBody>
      </p:sp>
      <p:sp>
        <p:nvSpPr>
          <p:cNvPr id="14" name="Rectangle 13">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A11FCC09-6706-E711-E7EB-C3258B94DBF8}"/>
              </a:ext>
            </a:extLst>
          </p:cNvPr>
          <p:cNvSpPr>
            <a:spLocks noGrp="1"/>
          </p:cNvSpPr>
          <p:nvPr>
            <p:ph idx="1"/>
          </p:nvPr>
        </p:nvSpPr>
        <p:spPr>
          <a:xfrm>
            <a:off x="1115568" y="2481943"/>
            <a:ext cx="10168128" cy="3695020"/>
          </a:xfrm>
        </p:spPr>
        <p:txBody>
          <a:bodyPr>
            <a:normAutofit fontScale="92500" lnSpcReduction="20000"/>
          </a:bodyPr>
          <a:lstStyle/>
          <a:p>
            <a:r>
              <a:rPr lang="en-US" sz="1500" dirty="0"/>
              <a:t>17 participants.</a:t>
            </a:r>
          </a:p>
          <a:p>
            <a:r>
              <a:rPr lang="en-US" sz="1500" dirty="0"/>
              <a:t>Average age = 39.06 (SD= 11.53).</a:t>
            </a:r>
          </a:p>
          <a:p>
            <a:r>
              <a:rPr lang="en-US" sz="1500" dirty="0"/>
              <a:t>Study included 14 females and three males</a:t>
            </a:r>
            <a:r>
              <a:rPr lang="en-US" sz="1500" dirty="0" smtClean="0"/>
              <a:t>.</a:t>
            </a:r>
          </a:p>
          <a:p>
            <a:r>
              <a:rPr lang="en-US" sz="1500" dirty="0" smtClean="0"/>
              <a:t>There was a mix of staff working within specific SMH facilities and those working across SMH as part of Progressing Disability Services teams.</a:t>
            </a:r>
            <a:endParaRPr lang="en-US" sz="1500" dirty="0"/>
          </a:p>
          <a:p>
            <a:r>
              <a:rPr lang="en-US" sz="1500" dirty="0"/>
              <a:t>Participants from within services were spread over </a:t>
            </a:r>
            <a:r>
              <a:rPr lang="en-US" sz="1500" dirty="0" smtClean="0"/>
              <a:t>link</a:t>
            </a:r>
            <a:r>
              <a:rPr lang="en-US" sz="1500" dirty="0"/>
              <a:t>, </a:t>
            </a:r>
            <a:r>
              <a:rPr lang="en-US" sz="1500" dirty="0" smtClean="0"/>
              <a:t>respite </a:t>
            </a:r>
            <a:r>
              <a:rPr lang="en-US" sz="1500" dirty="0"/>
              <a:t>and </a:t>
            </a:r>
            <a:r>
              <a:rPr lang="en-US" sz="1500" dirty="0" smtClean="0"/>
              <a:t>educational facilities. These staff included one </a:t>
            </a:r>
            <a:r>
              <a:rPr lang="en-US" sz="1500" dirty="0"/>
              <a:t>support worker, five special needs assistants, four teachers and three service managers. </a:t>
            </a:r>
          </a:p>
          <a:p>
            <a:r>
              <a:rPr lang="en-US" sz="1500" dirty="0"/>
              <a:t>The study </a:t>
            </a:r>
            <a:r>
              <a:rPr lang="en-US" sz="1500" dirty="0" smtClean="0"/>
              <a:t>included </a:t>
            </a:r>
            <a:r>
              <a:rPr lang="en-US" sz="1500" dirty="0"/>
              <a:t>three </a:t>
            </a:r>
            <a:r>
              <a:rPr lang="en-US" sz="1500" dirty="0" smtClean="0"/>
              <a:t>clinical specialists </a:t>
            </a:r>
            <a:r>
              <a:rPr lang="en-US" sz="1500" dirty="0"/>
              <a:t>working across </a:t>
            </a:r>
            <a:r>
              <a:rPr lang="en-US" sz="1500" dirty="0" smtClean="0"/>
              <a:t>facilities in the areas of speech and language and occupational therapy.</a:t>
            </a:r>
          </a:p>
          <a:p>
            <a:r>
              <a:rPr lang="en-US" sz="1500" dirty="0" smtClean="0"/>
              <a:t>By including staff from multiple professions, the study’s aim is to incorporate the experiences of those at all stages of implementing a restraint, from its planning to its execution. </a:t>
            </a:r>
            <a:endParaRPr lang="en-US" sz="1500" dirty="0"/>
          </a:p>
          <a:p>
            <a:r>
              <a:rPr lang="en-US" sz="1500" dirty="0"/>
              <a:t>Environmental and mechanical restraint were the most common </a:t>
            </a:r>
            <a:r>
              <a:rPr lang="en-US" sz="1500" i="1" dirty="0" smtClean="0"/>
              <a:t>RPs </a:t>
            </a:r>
            <a:r>
              <a:rPr lang="en-US" sz="1500" dirty="0" smtClean="0"/>
              <a:t>mentioned</a:t>
            </a:r>
            <a:r>
              <a:rPr lang="en-US" sz="1500" dirty="0" smtClean="0"/>
              <a:t>, with all staff have some experience with these practices.</a:t>
            </a:r>
            <a:endParaRPr lang="en-US" sz="1500" dirty="0"/>
          </a:p>
          <a:p>
            <a:r>
              <a:rPr lang="en-US" sz="1500" dirty="0" smtClean="0"/>
              <a:t>Over h</a:t>
            </a:r>
            <a:r>
              <a:rPr lang="en-US" sz="1500" dirty="0" smtClean="0"/>
              <a:t>alf </a:t>
            </a:r>
            <a:r>
              <a:rPr lang="en-US" sz="1500" dirty="0" smtClean="0"/>
              <a:t>the staff had been involved or had witnessed physical restraint in the </a:t>
            </a:r>
            <a:r>
              <a:rPr lang="en-US" sz="1500" dirty="0" smtClean="0"/>
              <a:t>workplace (n=10), </a:t>
            </a:r>
            <a:r>
              <a:rPr lang="en-US" sz="1500" dirty="0"/>
              <a:t>but this was suggested to be less </a:t>
            </a:r>
            <a:r>
              <a:rPr lang="en-US" sz="1500" dirty="0" smtClean="0"/>
              <a:t>routine.</a:t>
            </a:r>
            <a:endParaRPr lang="en-US" sz="1500" dirty="0"/>
          </a:p>
          <a:p>
            <a:r>
              <a:rPr lang="en-US" sz="1500" dirty="0" smtClean="0"/>
              <a:t>Only one staff member claimed to be have been </a:t>
            </a:r>
            <a:r>
              <a:rPr lang="en-US" sz="1500" dirty="0"/>
              <a:t>involved in chemical restraint procedures </a:t>
            </a:r>
            <a:r>
              <a:rPr lang="en-US" sz="1500" dirty="0" smtClean="0"/>
              <a:t>through their </a:t>
            </a:r>
            <a:r>
              <a:rPr lang="en-US" sz="1500" dirty="0"/>
              <a:t>current </a:t>
            </a:r>
            <a:r>
              <a:rPr lang="en-US" sz="1500" dirty="0" smtClean="0"/>
              <a:t>role, which involved administering PRN to one service user.</a:t>
            </a:r>
            <a:endParaRPr lang="en-US" sz="1500" dirty="0"/>
          </a:p>
        </p:txBody>
      </p:sp>
    </p:spTree>
    <p:extLst>
      <p:ext uri="{BB962C8B-B14F-4D97-AF65-F5344CB8AC3E}">
        <p14:creationId xmlns="" xmlns:p14="http://schemas.microsoft.com/office/powerpoint/2010/main" val="241003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a:t>
            </a:r>
            <a:endParaRPr lang="en-GB" dirty="0"/>
          </a:p>
        </p:txBody>
      </p:sp>
      <p:sp>
        <p:nvSpPr>
          <p:cNvPr id="3" name="Content Placeholder 2"/>
          <p:cNvSpPr>
            <a:spLocks noGrp="1"/>
          </p:cNvSpPr>
          <p:nvPr>
            <p:ph idx="1"/>
          </p:nvPr>
        </p:nvSpPr>
        <p:spPr/>
        <p:txBody>
          <a:bodyPr/>
          <a:lstStyle/>
          <a:p>
            <a:r>
              <a:rPr lang="en-GB" sz="2200" dirty="0" smtClean="0">
                <a:solidFill>
                  <a:schemeClr val="tx1">
                    <a:lumMod val="85000"/>
                    <a:lumOff val="15000"/>
                  </a:schemeClr>
                </a:solidFill>
              </a:rPr>
              <a:t>Data was collected through a series of eight semi-structured interviews and one focus group. </a:t>
            </a:r>
          </a:p>
          <a:p>
            <a:r>
              <a:rPr lang="en-GB" sz="2200" dirty="0" smtClean="0">
                <a:solidFill>
                  <a:schemeClr val="tx1">
                    <a:lumMod val="85000"/>
                    <a:lumOff val="15000"/>
                  </a:schemeClr>
                </a:solidFill>
              </a:rPr>
              <a:t>Coding </a:t>
            </a:r>
            <a:r>
              <a:rPr lang="en-GB" sz="2200" dirty="0" smtClean="0">
                <a:solidFill>
                  <a:schemeClr val="tx1">
                    <a:lumMod val="85000"/>
                    <a:lumOff val="15000"/>
                  </a:schemeClr>
                </a:solidFill>
              </a:rPr>
              <a:t>and </a:t>
            </a:r>
            <a:r>
              <a:rPr lang="en-GB" sz="2200" dirty="0" smtClean="0">
                <a:solidFill>
                  <a:schemeClr val="tx1">
                    <a:lumMod val="85000"/>
                    <a:lumOff val="15000"/>
                  </a:schemeClr>
                </a:solidFill>
              </a:rPr>
              <a:t>analysis were </a:t>
            </a:r>
            <a:r>
              <a:rPr lang="en-GB" sz="2200" dirty="0" smtClean="0">
                <a:solidFill>
                  <a:schemeClr val="tx1">
                    <a:lumMod val="85000"/>
                    <a:lumOff val="15000"/>
                  </a:schemeClr>
                </a:solidFill>
              </a:rPr>
              <a:t>conducted primarily </a:t>
            </a:r>
            <a:r>
              <a:rPr lang="en-GB" sz="2200" dirty="0" smtClean="0">
                <a:solidFill>
                  <a:schemeClr val="tx1">
                    <a:lumMod val="85000"/>
                    <a:lumOff val="15000"/>
                  </a:schemeClr>
                </a:solidFill>
              </a:rPr>
              <a:t>by the first and second author.</a:t>
            </a:r>
          </a:p>
          <a:p>
            <a:r>
              <a:rPr lang="en-GB" sz="2200" dirty="0" smtClean="0">
                <a:solidFill>
                  <a:schemeClr val="tx1">
                    <a:lumMod val="85000"/>
                    <a:lumOff val="15000"/>
                  </a:schemeClr>
                </a:solidFill>
              </a:rPr>
              <a:t>The study took an action research paradigm approach, </a:t>
            </a:r>
            <a:r>
              <a:rPr lang="en-GB" sz="2200" dirty="0" smtClean="0">
                <a:solidFill>
                  <a:schemeClr val="tx1">
                    <a:lumMod val="85000"/>
                    <a:lumOff val="15000"/>
                  </a:schemeClr>
                </a:solidFill>
              </a:rPr>
              <a:t>which involved the </a:t>
            </a:r>
            <a:r>
              <a:rPr lang="en-GB" sz="2200" dirty="0" smtClean="0">
                <a:solidFill>
                  <a:schemeClr val="tx1">
                    <a:lumMod val="85000"/>
                    <a:lumOff val="15000"/>
                  </a:schemeClr>
                </a:solidFill>
              </a:rPr>
              <a:t>children’s </a:t>
            </a:r>
            <a:r>
              <a:rPr lang="en-GB" sz="2200" dirty="0" smtClean="0">
                <a:solidFill>
                  <a:schemeClr val="tx1">
                    <a:lumMod val="85000"/>
                    <a:lumOff val="15000"/>
                  </a:schemeClr>
                </a:solidFill>
              </a:rPr>
              <a:t>Positive Approaches Monitoring Group </a:t>
            </a:r>
            <a:r>
              <a:rPr lang="en-GB" sz="2200" dirty="0" smtClean="0">
                <a:solidFill>
                  <a:schemeClr val="tx1">
                    <a:lumMod val="85000"/>
                    <a:lumOff val="15000"/>
                  </a:schemeClr>
                </a:solidFill>
              </a:rPr>
              <a:t>in considerations around the design of the research and in </a:t>
            </a:r>
            <a:r>
              <a:rPr lang="en-GB" sz="2200" dirty="0" smtClean="0">
                <a:solidFill>
                  <a:schemeClr val="tx1">
                    <a:lumMod val="85000"/>
                    <a:lumOff val="15000"/>
                  </a:schemeClr>
                </a:solidFill>
              </a:rPr>
              <a:t>sense checking the initial round of thematic </a:t>
            </a:r>
            <a:r>
              <a:rPr lang="en-GB" sz="2200" dirty="0" smtClean="0">
                <a:solidFill>
                  <a:schemeClr val="tx1">
                    <a:lumMod val="85000"/>
                    <a:lumOff val="15000"/>
                  </a:schemeClr>
                </a:solidFill>
              </a:rPr>
              <a:t>analysis</a:t>
            </a:r>
            <a:r>
              <a:rPr lang="en-GB" sz="2200" dirty="0" smtClean="0">
                <a:solidFill>
                  <a:schemeClr val="tx1">
                    <a:lumMod val="85000"/>
                    <a:lumOff val="15000"/>
                  </a:schemeClr>
                </a:solidFill>
              </a:rPr>
              <a:t>. </a:t>
            </a:r>
            <a:endParaRPr lang="en-GB" sz="2200" dirty="0" smtClean="0">
              <a:solidFill>
                <a:schemeClr val="tx1">
                  <a:lumMod val="85000"/>
                  <a:lumOff val="15000"/>
                </a:schemeClr>
              </a:solidFill>
            </a:endParaRPr>
          </a:p>
          <a:p>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 xmlns:a16="http://schemas.microsoft.com/office/drawing/2014/main" id="{5463EB0A-3D7C-4AA5-BFA5-8EE5B4BA56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F1A1D451-B0FF-013A-951F-00C2C8027823}"/>
              </a:ext>
            </a:extLst>
          </p:cNvPr>
          <p:cNvSpPr>
            <a:spLocks noGrp="1"/>
          </p:cNvSpPr>
          <p:nvPr>
            <p:ph type="title"/>
          </p:nvPr>
        </p:nvSpPr>
        <p:spPr>
          <a:xfrm>
            <a:off x="578651" y="1122363"/>
            <a:ext cx="11034695" cy="3174690"/>
          </a:xfrm>
        </p:spPr>
        <p:txBody>
          <a:bodyPr vert="horz" lIns="91440" tIns="45720" rIns="91440" bIns="45720" rtlCol="0" anchor="b">
            <a:normAutofit/>
          </a:bodyPr>
          <a:lstStyle/>
          <a:p>
            <a:r>
              <a:rPr lang="en-US" sz="4000" b="1" kern="1200" dirty="0" smtClean="0">
                <a:solidFill>
                  <a:schemeClr val="tx1"/>
                </a:solidFill>
                <a:latin typeface="+mj-lt"/>
                <a:ea typeface="+mj-ea"/>
                <a:cs typeface="+mj-cs"/>
              </a:rPr>
              <a:t>Themes from service evaluation.</a:t>
            </a:r>
            <a:endParaRPr lang="en-US" sz="4000" b="1" kern="1200" dirty="0">
              <a:solidFill>
                <a:schemeClr val="tx1"/>
              </a:solidFill>
              <a:latin typeface="+mj-lt"/>
              <a:ea typeface="+mj-ea"/>
              <a:cs typeface="+mj-cs"/>
            </a:endParaRPr>
          </a:p>
        </p:txBody>
      </p:sp>
      <p:sp>
        <p:nvSpPr>
          <p:cNvPr id="18" name="Rectangle 17">
            <a:extLst>
              <a:ext uri="{FF2B5EF4-FFF2-40B4-BE49-F238E27FC236}">
                <a16:creationId xmlns="" xmlns:a16="http://schemas.microsoft.com/office/drawing/2014/main" id="{7945AD00-F967-454D-A4B2-39ABA5C88C2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857544"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 xmlns:a16="http://schemas.microsoft.com/office/drawing/2014/main" id="{E9BC5B79-B912-427C-8219-E3E50943FC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578652" y="4501201"/>
            <a:ext cx="1103469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 xmlns:p14="http://schemas.microsoft.com/office/powerpoint/2010/main" val="1789651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1132</TotalTime>
  <Words>2808</Words>
  <Application>Microsoft Office PowerPoint</Application>
  <PresentationFormat>Custom</PresentationFormat>
  <Paragraphs>121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Reflections on restraint: the perspectives of staff on the use of restrictive practices within services for children and young people</vt:lpstr>
      <vt:lpstr>Types of restraint</vt:lpstr>
      <vt:lpstr>Continuum of Restraint</vt:lpstr>
      <vt:lpstr>Background – Academic Context </vt:lpstr>
      <vt:lpstr>Background – Local Context </vt:lpstr>
      <vt:lpstr>Aims</vt:lpstr>
      <vt:lpstr>Sample</vt:lpstr>
      <vt:lpstr>Method</vt:lpstr>
      <vt:lpstr>Themes from service evaluation.</vt:lpstr>
      <vt:lpstr>A children and young person’s context brought additional perceived risks and responsibilities for staff that made RPs more routine </vt:lpstr>
      <vt:lpstr>Quotes</vt:lpstr>
      <vt:lpstr>The extent of RPs was said to vary depending on the demands and attitudes of a service </vt:lpstr>
      <vt:lpstr>Quotes</vt:lpstr>
      <vt:lpstr>Participants felt discomfort in witnessing the distress of RPs for service users  </vt:lpstr>
      <vt:lpstr>Quotes</vt:lpstr>
      <vt:lpstr>Participants described diverging perspectives on restraint across staff </vt:lpstr>
      <vt:lpstr>Quotes</vt:lpstr>
      <vt:lpstr> Informed decision-making brought uncertainty and unease</vt:lpstr>
      <vt:lpstr>Quotes</vt:lpstr>
      <vt:lpstr>CPAMG was evaluated on its ability to promote awareness and ensure the appropriate use of RP</vt:lpstr>
      <vt:lpstr>Quotes</vt:lpstr>
      <vt:lpstr>Recording or approval processes for restraint were not always followed</vt:lpstr>
      <vt:lpstr>Quotes</vt:lpstr>
      <vt:lpstr>Limitations </vt:lpstr>
      <vt:lpstr>Project outcomes: recommendations for SMH and academic article</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SMH and cPAMG study on restrictive practices</dc:title>
  <dc:creator>Conall Monaghan</dc:creator>
  <cp:lastModifiedBy>monaghanc</cp:lastModifiedBy>
  <cp:revision>62</cp:revision>
  <dcterms:created xsi:type="dcterms:W3CDTF">2022-06-22T17:56:34Z</dcterms:created>
  <dcterms:modified xsi:type="dcterms:W3CDTF">2023-02-27T12:58:53Z</dcterms:modified>
</cp:coreProperties>
</file>