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258" r:id="rId4"/>
    <p:sldId id="259" r:id="rId5"/>
    <p:sldId id="260" r:id="rId6"/>
    <p:sldId id="262" r:id="rId7"/>
    <p:sldId id="261" r:id="rId8"/>
    <p:sldId id="263" r:id="rId9"/>
    <p:sldId id="264" r:id="rId10"/>
    <p:sldId id="266" r:id="rId11"/>
    <p:sldId id="267" r:id="rId12"/>
    <p:sldId id="276" r:id="rId13"/>
    <p:sldId id="270" r:id="rId14"/>
    <p:sldId id="272" r:id="rId15"/>
    <p:sldId id="271" r:id="rId16"/>
    <p:sldId id="273" r:id="rId17"/>
    <p:sldId id="275" r:id="rId18"/>
    <p:sldId id="277" r:id="rId19"/>
    <p:sldId id="278" r:id="rId20"/>
  </p:sldIdLst>
  <p:sldSz cx="12192000" cy="6858000"/>
  <p:notesSz cx="666273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94" d="100"/>
          <a:sy n="94" d="100"/>
        </p:scale>
        <p:origin x="1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7186" cy="49805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774010" y="1"/>
            <a:ext cx="2887186" cy="498056"/>
          </a:xfrm>
          <a:prstGeom prst="rect">
            <a:avLst/>
          </a:prstGeom>
        </p:spPr>
        <p:txBody>
          <a:bodyPr vert="horz" lIns="91440" tIns="45720" rIns="91440" bIns="45720" rtlCol="0"/>
          <a:lstStyle>
            <a:lvl1pPr algn="r">
              <a:defRPr sz="1200"/>
            </a:lvl1pPr>
          </a:lstStyle>
          <a:p>
            <a:fld id="{BA574796-727C-456D-A85C-1EDC416629A0}" type="datetimeFigureOut">
              <a:rPr lang="en-IE" smtClean="0"/>
              <a:t>27/02/2023</a:t>
            </a:fld>
            <a:endParaRPr lang="en-IE"/>
          </a:p>
        </p:txBody>
      </p:sp>
      <p:sp>
        <p:nvSpPr>
          <p:cNvPr id="4" name="Slide Image Placeholder 3"/>
          <p:cNvSpPr>
            <a:spLocks noGrp="1" noRot="1" noChangeAspect="1"/>
          </p:cNvSpPr>
          <p:nvPr>
            <p:ph type="sldImg" idx="2"/>
          </p:nvPr>
        </p:nvSpPr>
        <p:spPr>
          <a:xfrm>
            <a:off x="354013" y="1241425"/>
            <a:ext cx="5954712"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66274" y="4777194"/>
            <a:ext cx="5330190" cy="390861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28584"/>
            <a:ext cx="2887186" cy="49805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774010" y="9428584"/>
            <a:ext cx="2887186" cy="498055"/>
          </a:xfrm>
          <a:prstGeom prst="rect">
            <a:avLst/>
          </a:prstGeom>
        </p:spPr>
        <p:txBody>
          <a:bodyPr vert="horz" lIns="91440" tIns="45720" rIns="91440" bIns="45720" rtlCol="0" anchor="b"/>
          <a:lstStyle>
            <a:lvl1pPr algn="r">
              <a:defRPr sz="1200"/>
            </a:lvl1pPr>
          </a:lstStyle>
          <a:p>
            <a:fld id="{679C6373-7D18-48CE-A1EF-F76EC9AB6AC2}" type="slidenum">
              <a:rPr lang="en-IE" smtClean="0"/>
              <a:t>‹#›</a:t>
            </a:fld>
            <a:endParaRPr lang="en-IE"/>
          </a:p>
        </p:txBody>
      </p:sp>
    </p:spTree>
    <p:extLst>
      <p:ext uri="{BB962C8B-B14F-4D97-AF65-F5344CB8AC3E}">
        <p14:creationId xmlns:p14="http://schemas.microsoft.com/office/powerpoint/2010/main" val="3802206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679C6373-7D18-48CE-A1EF-F76EC9AB6AC2}" type="slidenum">
              <a:rPr lang="en-IE" smtClean="0"/>
              <a:t>1</a:t>
            </a:fld>
            <a:endParaRPr lang="en-IE"/>
          </a:p>
        </p:txBody>
      </p:sp>
    </p:spTree>
    <p:extLst>
      <p:ext uri="{BB962C8B-B14F-4D97-AF65-F5344CB8AC3E}">
        <p14:creationId xmlns:p14="http://schemas.microsoft.com/office/powerpoint/2010/main" val="4121616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679C6373-7D18-48CE-A1EF-F76EC9AB6AC2}" type="slidenum">
              <a:rPr lang="en-IE" smtClean="0"/>
              <a:t>10</a:t>
            </a:fld>
            <a:endParaRPr lang="en-IE"/>
          </a:p>
        </p:txBody>
      </p:sp>
    </p:spTree>
    <p:extLst>
      <p:ext uri="{BB962C8B-B14F-4D97-AF65-F5344CB8AC3E}">
        <p14:creationId xmlns:p14="http://schemas.microsoft.com/office/powerpoint/2010/main" val="3209722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679C6373-7D18-48CE-A1EF-F76EC9AB6AC2}" type="slidenum">
              <a:rPr lang="en-IE" smtClean="0"/>
              <a:t>11</a:t>
            </a:fld>
            <a:endParaRPr lang="en-IE"/>
          </a:p>
        </p:txBody>
      </p:sp>
    </p:spTree>
    <p:extLst>
      <p:ext uri="{BB962C8B-B14F-4D97-AF65-F5344CB8AC3E}">
        <p14:creationId xmlns:p14="http://schemas.microsoft.com/office/powerpoint/2010/main" val="1246321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679C6373-7D18-48CE-A1EF-F76EC9AB6AC2}" type="slidenum">
              <a:rPr lang="en-IE" smtClean="0"/>
              <a:t>12</a:t>
            </a:fld>
            <a:endParaRPr lang="en-IE"/>
          </a:p>
        </p:txBody>
      </p:sp>
    </p:spTree>
    <p:extLst>
      <p:ext uri="{BB962C8B-B14F-4D97-AF65-F5344CB8AC3E}">
        <p14:creationId xmlns:p14="http://schemas.microsoft.com/office/powerpoint/2010/main" val="4138597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679C6373-7D18-48CE-A1EF-F76EC9AB6AC2}" type="slidenum">
              <a:rPr lang="en-IE" smtClean="0"/>
              <a:t>13</a:t>
            </a:fld>
            <a:endParaRPr lang="en-IE"/>
          </a:p>
        </p:txBody>
      </p:sp>
    </p:spTree>
    <p:extLst>
      <p:ext uri="{BB962C8B-B14F-4D97-AF65-F5344CB8AC3E}">
        <p14:creationId xmlns:p14="http://schemas.microsoft.com/office/powerpoint/2010/main" val="1333781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679C6373-7D18-48CE-A1EF-F76EC9AB6AC2}" type="slidenum">
              <a:rPr lang="en-IE" smtClean="0"/>
              <a:t>14</a:t>
            </a:fld>
            <a:endParaRPr lang="en-IE"/>
          </a:p>
        </p:txBody>
      </p:sp>
    </p:spTree>
    <p:extLst>
      <p:ext uri="{BB962C8B-B14F-4D97-AF65-F5344CB8AC3E}">
        <p14:creationId xmlns:p14="http://schemas.microsoft.com/office/powerpoint/2010/main" val="1490425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679C6373-7D18-48CE-A1EF-F76EC9AB6AC2}" type="slidenum">
              <a:rPr lang="en-IE" smtClean="0"/>
              <a:t>15</a:t>
            </a:fld>
            <a:endParaRPr lang="en-IE"/>
          </a:p>
        </p:txBody>
      </p:sp>
    </p:spTree>
    <p:extLst>
      <p:ext uri="{BB962C8B-B14F-4D97-AF65-F5344CB8AC3E}">
        <p14:creationId xmlns:p14="http://schemas.microsoft.com/office/powerpoint/2010/main" val="2920350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679C6373-7D18-48CE-A1EF-F76EC9AB6AC2}" type="slidenum">
              <a:rPr lang="en-IE" smtClean="0"/>
              <a:t>16</a:t>
            </a:fld>
            <a:endParaRPr lang="en-IE"/>
          </a:p>
        </p:txBody>
      </p:sp>
    </p:spTree>
    <p:extLst>
      <p:ext uri="{BB962C8B-B14F-4D97-AF65-F5344CB8AC3E}">
        <p14:creationId xmlns:p14="http://schemas.microsoft.com/office/powerpoint/2010/main" val="2560867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679C6373-7D18-48CE-A1EF-F76EC9AB6AC2}" type="slidenum">
              <a:rPr lang="en-IE" smtClean="0"/>
              <a:t>17</a:t>
            </a:fld>
            <a:endParaRPr lang="en-IE"/>
          </a:p>
        </p:txBody>
      </p:sp>
    </p:spTree>
    <p:extLst>
      <p:ext uri="{BB962C8B-B14F-4D97-AF65-F5344CB8AC3E}">
        <p14:creationId xmlns:p14="http://schemas.microsoft.com/office/powerpoint/2010/main" val="4224586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679C6373-7D18-48CE-A1EF-F76EC9AB6AC2}" type="slidenum">
              <a:rPr lang="en-IE" smtClean="0"/>
              <a:t>18</a:t>
            </a:fld>
            <a:endParaRPr lang="en-IE"/>
          </a:p>
        </p:txBody>
      </p:sp>
    </p:spTree>
    <p:extLst>
      <p:ext uri="{BB962C8B-B14F-4D97-AF65-F5344CB8AC3E}">
        <p14:creationId xmlns:p14="http://schemas.microsoft.com/office/powerpoint/2010/main" val="2480249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679C6373-7D18-48CE-A1EF-F76EC9AB6AC2}" type="slidenum">
              <a:rPr lang="en-IE" smtClean="0"/>
              <a:t>19</a:t>
            </a:fld>
            <a:endParaRPr lang="en-IE"/>
          </a:p>
        </p:txBody>
      </p:sp>
    </p:spTree>
    <p:extLst>
      <p:ext uri="{BB962C8B-B14F-4D97-AF65-F5344CB8AC3E}">
        <p14:creationId xmlns:p14="http://schemas.microsoft.com/office/powerpoint/2010/main" val="197043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Listening and reflecting on today’s presentations, I could really hear the evidence of</a:t>
            </a:r>
            <a:r>
              <a:rPr lang="en-IE" baseline="0" dirty="0" smtClean="0"/>
              <a:t> what I already knew – how research is so often embedded in practice in SMH.</a:t>
            </a:r>
          </a:p>
          <a:p>
            <a:r>
              <a:rPr lang="en-IE" baseline="0" dirty="0" smtClean="0"/>
              <a:t>Across all today’s themes and aspects of service, what really struck me was in the inclusion of the people we support as research participants or research partners in the studies undertaken.</a:t>
            </a:r>
          </a:p>
          <a:p>
            <a:r>
              <a:rPr lang="en-IE" baseline="0" dirty="0" smtClean="0"/>
              <a:t>I’m hoping that is something we will continue to grow as it really is the way of the future – services that are led by the people we support and the key supporters in their lives.</a:t>
            </a:r>
            <a:endParaRPr lang="en-IE" dirty="0"/>
          </a:p>
        </p:txBody>
      </p:sp>
      <p:sp>
        <p:nvSpPr>
          <p:cNvPr id="4" name="Slide Number Placeholder 3"/>
          <p:cNvSpPr>
            <a:spLocks noGrp="1"/>
          </p:cNvSpPr>
          <p:nvPr>
            <p:ph type="sldNum" sz="quarter" idx="10"/>
          </p:nvPr>
        </p:nvSpPr>
        <p:spPr/>
        <p:txBody>
          <a:bodyPr/>
          <a:lstStyle/>
          <a:p>
            <a:fld id="{679C6373-7D18-48CE-A1EF-F76EC9AB6AC2}" type="slidenum">
              <a:rPr lang="en-IE" smtClean="0"/>
              <a:t>2</a:t>
            </a:fld>
            <a:endParaRPr lang="en-IE"/>
          </a:p>
        </p:txBody>
      </p:sp>
    </p:spTree>
    <p:extLst>
      <p:ext uri="{BB962C8B-B14F-4D97-AF65-F5344CB8AC3E}">
        <p14:creationId xmlns:p14="http://schemas.microsoft.com/office/powerpoint/2010/main" val="3657267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679C6373-7D18-48CE-A1EF-F76EC9AB6AC2}" type="slidenum">
              <a:rPr lang="en-IE" smtClean="0"/>
              <a:t>3</a:t>
            </a:fld>
            <a:endParaRPr lang="en-IE"/>
          </a:p>
        </p:txBody>
      </p:sp>
    </p:spTree>
    <p:extLst>
      <p:ext uri="{BB962C8B-B14F-4D97-AF65-F5344CB8AC3E}">
        <p14:creationId xmlns:p14="http://schemas.microsoft.com/office/powerpoint/2010/main" val="1000264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This is something that is</a:t>
            </a:r>
            <a:r>
              <a:rPr lang="en-IE" baseline="0" dirty="0" smtClean="0"/>
              <a:t> captured in our new strategic plan. The development of the strategy was a multi-directional process. Small ideas leading to big goals; big goals needing to be broken down into smaller chunks or objectives in order to be realised in a meaningful way.</a:t>
            </a:r>
            <a:endParaRPr lang="en-IE" dirty="0"/>
          </a:p>
        </p:txBody>
      </p:sp>
      <p:sp>
        <p:nvSpPr>
          <p:cNvPr id="4" name="Slide Number Placeholder 3"/>
          <p:cNvSpPr>
            <a:spLocks noGrp="1"/>
          </p:cNvSpPr>
          <p:nvPr>
            <p:ph type="sldNum" sz="quarter" idx="10"/>
          </p:nvPr>
        </p:nvSpPr>
        <p:spPr/>
        <p:txBody>
          <a:bodyPr/>
          <a:lstStyle/>
          <a:p>
            <a:fld id="{679C6373-7D18-48CE-A1EF-F76EC9AB6AC2}" type="slidenum">
              <a:rPr lang="en-IE" smtClean="0"/>
              <a:t>4</a:t>
            </a:fld>
            <a:endParaRPr lang="en-IE"/>
          </a:p>
        </p:txBody>
      </p:sp>
    </p:spTree>
    <p:extLst>
      <p:ext uri="{BB962C8B-B14F-4D97-AF65-F5344CB8AC3E}">
        <p14:creationId xmlns:p14="http://schemas.microsoft.com/office/powerpoint/2010/main" val="864667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Goals</a:t>
            </a:r>
            <a:r>
              <a:rPr lang="en-IE" baseline="0" dirty="0" smtClean="0"/>
              <a:t> that will involve research</a:t>
            </a:r>
            <a:r>
              <a:rPr lang="en-IE" dirty="0" smtClean="0"/>
              <a:t>, as well as goals that are aligned specifically to the research department,</a:t>
            </a:r>
            <a:r>
              <a:rPr lang="en-IE" baseline="0" dirty="0" smtClean="0"/>
              <a:t> are scattered across the strategic plan. Here are some examples:</a:t>
            </a:r>
          </a:p>
          <a:p>
            <a:pPr marL="171450" indent="-171450">
              <a:buFontTx/>
              <a:buChar char="-"/>
            </a:pPr>
            <a:r>
              <a:rPr lang="en-IE" baseline="0" dirty="0" smtClean="0"/>
              <a:t>Launch of </a:t>
            </a:r>
            <a:r>
              <a:rPr lang="en-IE" baseline="0" dirty="0" err="1" smtClean="0"/>
              <a:t>phD</a:t>
            </a:r>
            <a:r>
              <a:rPr lang="en-IE" baseline="0" dirty="0" smtClean="0"/>
              <a:t> studentship in April to support this </a:t>
            </a:r>
          </a:p>
          <a:p>
            <a:pPr marL="171450" indent="-171450">
              <a:buFontTx/>
              <a:buChar char="-"/>
            </a:pPr>
            <a:r>
              <a:rPr lang="en-IE" baseline="0" dirty="0" smtClean="0"/>
              <a:t>Today’s conference once per year and a number of research clinics/workshops hosted by Suzanne.</a:t>
            </a:r>
          </a:p>
          <a:p>
            <a:pPr marL="171450" indent="-171450">
              <a:buFontTx/>
              <a:buChar char="-"/>
            </a:pPr>
            <a:r>
              <a:rPr lang="en-IE" baseline="0" dirty="0" smtClean="0"/>
              <a:t>Nicola Barry, chair of REC, will be leading a review of our REC policy in line with national policy developments in this area.</a:t>
            </a:r>
            <a:endParaRPr lang="en-IE" dirty="0"/>
          </a:p>
        </p:txBody>
      </p:sp>
      <p:sp>
        <p:nvSpPr>
          <p:cNvPr id="4" name="Slide Number Placeholder 3"/>
          <p:cNvSpPr>
            <a:spLocks noGrp="1"/>
          </p:cNvSpPr>
          <p:nvPr>
            <p:ph type="sldNum" sz="quarter" idx="10"/>
          </p:nvPr>
        </p:nvSpPr>
        <p:spPr/>
        <p:txBody>
          <a:bodyPr/>
          <a:lstStyle/>
          <a:p>
            <a:fld id="{679C6373-7D18-48CE-A1EF-F76EC9AB6AC2}" type="slidenum">
              <a:rPr lang="en-IE" smtClean="0"/>
              <a:t>5</a:t>
            </a:fld>
            <a:endParaRPr lang="en-IE"/>
          </a:p>
        </p:txBody>
      </p:sp>
    </p:spTree>
    <p:extLst>
      <p:ext uri="{BB962C8B-B14F-4D97-AF65-F5344CB8AC3E}">
        <p14:creationId xmlns:p14="http://schemas.microsoft.com/office/powerpoint/2010/main" val="544542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E" dirty="0" smtClean="0"/>
              <a:t>Emma Dorris touched on this</a:t>
            </a:r>
            <a:r>
              <a:rPr lang="en-IE" baseline="0" dirty="0" smtClean="0"/>
              <a:t> topic today and an objective within the strategy is for EMT scope out what a successful PPI or stakeholder representation process would look like – for service users and for families. A structured approach building on previous attempts – reflecting on what has worked well in the past and what a more considered, structured approach could bring moving forward.</a:t>
            </a:r>
          </a:p>
        </p:txBody>
      </p:sp>
      <p:sp>
        <p:nvSpPr>
          <p:cNvPr id="4" name="Slide Number Placeholder 3"/>
          <p:cNvSpPr>
            <a:spLocks noGrp="1"/>
          </p:cNvSpPr>
          <p:nvPr>
            <p:ph type="sldNum" sz="quarter" idx="10"/>
          </p:nvPr>
        </p:nvSpPr>
        <p:spPr/>
        <p:txBody>
          <a:bodyPr/>
          <a:lstStyle/>
          <a:p>
            <a:fld id="{679C6373-7D18-48CE-A1EF-F76EC9AB6AC2}" type="slidenum">
              <a:rPr lang="en-IE" smtClean="0"/>
              <a:t>6</a:t>
            </a:fld>
            <a:endParaRPr lang="en-IE"/>
          </a:p>
        </p:txBody>
      </p:sp>
    </p:spTree>
    <p:extLst>
      <p:ext uri="{BB962C8B-B14F-4D97-AF65-F5344CB8AC3E}">
        <p14:creationId xmlns:p14="http://schemas.microsoft.com/office/powerpoint/2010/main" val="992633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Started off as part of a conversation between</a:t>
            </a:r>
            <a:r>
              <a:rPr lang="en-IE" baseline="0" dirty="0" smtClean="0"/>
              <a:t> Suzanne and I about inviting people within the service to join our research committee.</a:t>
            </a:r>
          </a:p>
          <a:p>
            <a:r>
              <a:rPr lang="en-IE" baseline="0" dirty="0" smtClean="0"/>
              <a:t>What would that look like, how would we ensure it is meaningful?</a:t>
            </a:r>
          </a:p>
          <a:p>
            <a:r>
              <a:rPr lang="en-IE" baseline="0" dirty="0" smtClean="0"/>
              <a:t>I contacted Teresa, Sabrina and Sarah to talk about it a bit more and some ideas started to flow.</a:t>
            </a:r>
          </a:p>
          <a:p>
            <a:r>
              <a:rPr lang="en-IE" baseline="0" dirty="0" smtClean="0"/>
              <a:t>At the same time, Suzanne told us about the PPI Ignite Network and a funding call which this project would meet criteria for – looking PPI in action in research.</a:t>
            </a:r>
          </a:p>
          <a:p>
            <a:r>
              <a:rPr lang="en-IE" baseline="0" dirty="0" smtClean="0"/>
              <a:t>So we put in a big, were successful and off we went.</a:t>
            </a:r>
            <a:endParaRPr lang="en-IE" dirty="0"/>
          </a:p>
        </p:txBody>
      </p:sp>
      <p:sp>
        <p:nvSpPr>
          <p:cNvPr id="4" name="Slide Number Placeholder 3"/>
          <p:cNvSpPr>
            <a:spLocks noGrp="1"/>
          </p:cNvSpPr>
          <p:nvPr>
            <p:ph type="sldNum" sz="quarter" idx="10"/>
          </p:nvPr>
        </p:nvSpPr>
        <p:spPr/>
        <p:txBody>
          <a:bodyPr/>
          <a:lstStyle/>
          <a:p>
            <a:fld id="{679C6373-7D18-48CE-A1EF-F76EC9AB6AC2}" type="slidenum">
              <a:rPr lang="en-IE" smtClean="0"/>
              <a:t>7</a:t>
            </a:fld>
            <a:endParaRPr lang="en-IE"/>
          </a:p>
        </p:txBody>
      </p:sp>
    </p:spTree>
    <p:extLst>
      <p:ext uri="{BB962C8B-B14F-4D97-AF65-F5344CB8AC3E}">
        <p14:creationId xmlns:p14="http://schemas.microsoft.com/office/powerpoint/2010/main" val="2594511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679C6373-7D18-48CE-A1EF-F76EC9AB6AC2}" type="slidenum">
              <a:rPr lang="en-IE" smtClean="0"/>
              <a:t>8</a:t>
            </a:fld>
            <a:endParaRPr lang="en-IE"/>
          </a:p>
        </p:txBody>
      </p:sp>
    </p:spTree>
    <p:extLst>
      <p:ext uri="{BB962C8B-B14F-4D97-AF65-F5344CB8AC3E}">
        <p14:creationId xmlns:p14="http://schemas.microsoft.com/office/powerpoint/2010/main" val="4066008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679C6373-7D18-48CE-A1EF-F76EC9AB6AC2}" type="slidenum">
              <a:rPr lang="en-IE" smtClean="0"/>
              <a:t>9</a:t>
            </a:fld>
            <a:endParaRPr lang="en-IE"/>
          </a:p>
        </p:txBody>
      </p:sp>
    </p:spTree>
    <p:extLst>
      <p:ext uri="{BB962C8B-B14F-4D97-AF65-F5344CB8AC3E}">
        <p14:creationId xmlns:p14="http://schemas.microsoft.com/office/powerpoint/2010/main" val="2064923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2/27/2023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Closing Address</a:t>
            </a:r>
            <a:endParaRPr lang="en-IE" dirty="0"/>
          </a:p>
        </p:txBody>
      </p:sp>
      <p:sp>
        <p:nvSpPr>
          <p:cNvPr id="3" name="Subtitle 2"/>
          <p:cNvSpPr>
            <a:spLocks noGrp="1"/>
          </p:cNvSpPr>
          <p:nvPr>
            <p:ph type="subTitle" idx="1"/>
          </p:nvPr>
        </p:nvSpPr>
        <p:spPr/>
        <p:txBody>
          <a:bodyPr>
            <a:normAutofit lnSpcReduction="10000"/>
          </a:bodyPr>
          <a:lstStyle/>
          <a:p>
            <a:r>
              <a:rPr lang="en-IE" dirty="0" smtClean="0"/>
              <a:t>Caroline Howorth</a:t>
            </a:r>
          </a:p>
          <a:p>
            <a:r>
              <a:rPr lang="en-IE" dirty="0" smtClean="0"/>
              <a:t>Director of Adult Clinical Services &amp; Research, SMH</a:t>
            </a:r>
          </a:p>
          <a:p>
            <a:r>
              <a:rPr lang="en-IE" dirty="0" smtClean="0"/>
              <a:t>Adjunct Associate Professor, School of Psychology, UCD.</a:t>
            </a:r>
            <a:endParaRPr lang="en-IE" dirty="0"/>
          </a:p>
        </p:txBody>
      </p:sp>
    </p:spTree>
    <p:extLst>
      <p:ext uri="{BB962C8B-B14F-4D97-AF65-F5344CB8AC3E}">
        <p14:creationId xmlns:p14="http://schemas.microsoft.com/office/powerpoint/2010/main" val="3331369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value brought by experts with experience:</a:t>
            </a:r>
            <a:endParaRPr lang="en-IE" dirty="0"/>
          </a:p>
        </p:txBody>
      </p:sp>
      <p:sp>
        <p:nvSpPr>
          <p:cNvPr id="3" name="Content Placeholder 2"/>
          <p:cNvSpPr>
            <a:spLocks noGrp="1"/>
          </p:cNvSpPr>
          <p:nvPr>
            <p:ph idx="1"/>
          </p:nvPr>
        </p:nvSpPr>
        <p:spPr/>
        <p:txBody>
          <a:bodyPr/>
          <a:lstStyle/>
          <a:p>
            <a:r>
              <a:rPr lang="en-IE" dirty="0"/>
              <a:t>In this project, </a:t>
            </a:r>
            <a:r>
              <a:rPr lang="en-IE" dirty="0" smtClean="0"/>
              <a:t>service users from Ballymun, Goatstown and Coolock will </a:t>
            </a:r>
            <a:r>
              <a:rPr lang="en-IE" dirty="0"/>
              <a:t>co-develop and co-design the resource toolkits to support “What is Research?”.  </a:t>
            </a:r>
          </a:p>
          <a:p>
            <a:pPr marL="0" indent="0">
              <a:buNone/>
            </a:pPr>
            <a:endParaRPr lang="en-IE" dirty="0"/>
          </a:p>
          <a:p>
            <a:r>
              <a:rPr lang="en-IE" dirty="0" smtClean="0"/>
              <a:t>As co-researchers, they will </a:t>
            </a:r>
            <a:r>
              <a:rPr lang="en-IE" dirty="0"/>
              <a:t>be involved at all stages of the process </a:t>
            </a:r>
            <a:r>
              <a:rPr lang="en-IE" dirty="0" smtClean="0"/>
              <a:t>and, through the PPI funding, the </a:t>
            </a:r>
            <a:r>
              <a:rPr lang="en-IE" dirty="0"/>
              <a:t>project will be appropriately resourced so that meaningful participation can take place.  </a:t>
            </a:r>
          </a:p>
          <a:p>
            <a:pPr marL="0" indent="0">
              <a:buNone/>
            </a:pPr>
            <a:endParaRPr lang="en-IE" dirty="0"/>
          </a:p>
          <a:p>
            <a:r>
              <a:rPr lang="en-IE" dirty="0"/>
              <a:t>In addition, some individuals may have the opportunity to build on their capacities to mentor their peers who would be new to the experience of research.</a:t>
            </a:r>
          </a:p>
          <a:p>
            <a:endParaRPr lang="en-IE" dirty="0"/>
          </a:p>
        </p:txBody>
      </p:sp>
    </p:spTree>
    <p:extLst>
      <p:ext uri="{BB962C8B-B14F-4D97-AF65-F5344CB8AC3E}">
        <p14:creationId xmlns:p14="http://schemas.microsoft.com/office/powerpoint/2010/main" val="1455568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What the research is about:</a:t>
            </a:r>
            <a:endParaRPr lang="en-IE" dirty="0"/>
          </a:p>
        </p:txBody>
      </p:sp>
      <p:sp>
        <p:nvSpPr>
          <p:cNvPr id="3" name="Content Placeholder 2"/>
          <p:cNvSpPr>
            <a:spLocks noGrp="1"/>
          </p:cNvSpPr>
          <p:nvPr>
            <p:ph idx="1"/>
          </p:nvPr>
        </p:nvSpPr>
        <p:spPr/>
        <p:txBody>
          <a:bodyPr/>
          <a:lstStyle/>
          <a:p>
            <a:r>
              <a:rPr lang="en-IE" dirty="0"/>
              <a:t>This project focuses on the involvement of people with ID, particularly facilitating the inclusion of people with </a:t>
            </a:r>
            <a:r>
              <a:rPr lang="en-IE" b="1" dirty="0"/>
              <a:t>complex communication needs. </a:t>
            </a:r>
            <a:r>
              <a:rPr lang="en-IE" dirty="0"/>
              <a:t>People with communication needs are entitled to specific adaptations to the information they receive. However, such adaptations are not always successfully incorporated into project design. </a:t>
            </a:r>
          </a:p>
          <a:p>
            <a:r>
              <a:rPr lang="en-IE" dirty="0"/>
              <a:t>By developing workshops using accessible media and facilitating learning through the use of accessible content, our project creates equal opportunities for these groups to be involved in research. </a:t>
            </a:r>
          </a:p>
          <a:p>
            <a:r>
              <a:rPr lang="en-IE" dirty="0"/>
              <a:t>The Experts by Experience within the project can guide us in ensuring that content created will be appropriately presented and understood by people with ID and communication needs – leading to more meaningful involvement and engagement by those who choose to attend.</a:t>
            </a:r>
          </a:p>
          <a:p>
            <a:endParaRPr lang="en-IE" dirty="0"/>
          </a:p>
        </p:txBody>
      </p:sp>
    </p:spTree>
    <p:extLst>
      <p:ext uri="{BB962C8B-B14F-4D97-AF65-F5344CB8AC3E}">
        <p14:creationId xmlns:p14="http://schemas.microsoft.com/office/powerpoint/2010/main" val="3205942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Our work to date:</a:t>
            </a:r>
            <a:endParaRPr lang="en-IE" dirty="0"/>
          </a:p>
        </p:txBody>
      </p:sp>
      <p:pic>
        <p:nvPicPr>
          <p:cNvPr id="4" name="Content Placeholder 3"/>
          <p:cNvPicPr>
            <a:picLocks noGrp="1" noChangeAspect="1"/>
          </p:cNvPicPr>
          <p:nvPr>
            <p:ph idx="1"/>
          </p:nvPr>
        </p:nvPicPr>
        <p:blipFill rotWithShape="1">
          <a:blip r:embed="rId3"/>
          <a:srcRect l="33748" t="22414" r="18119" b="16110"/>
          <a:stretch/>
        </p:blipFill>
        <p:spPr>
          <a:xfrm>
            <a:off x="1956501" y="2882172"/>
            <a:ext cx="4255886" cy="3611417"/>
          </a:xfrm>
          <a:prstGeom prst="rect">
            <a:avLst/>
          </a:prstGeom>
        </p:spPr>
      </p:pic>
      <p:pic>
        <p:nvPicPr>
          <p:cNvPr id="5" name="Content Placeholder 3"/>
          <p:cNvPicPr>
            <a:picLocks noChangeAspect="1"/>
          </p:cNvPicPr>
          <p:nvPr/>
        </p:nvPicPr>
        <p:blipFill rotWithShape="1">
          <a:blip r:embed="rId4"/>
          <a:srcRect l="33437" t="22627" r="19447" b="17407"/>
          <a:stretch/>
        </p:blipFill>
        <p:spPr>
          <a:xfrm>
            <a:off x="6934468" y="2882172"/>
            <a:ext cx="4239491" cy="3734017"/>
          </a:xfrm>
          <a:prstGeom prst="rect">
            <a:avLst/>
          </a:prstGeom>
        </p:spPr>
      </p:pic>
      <p:sp>
        <p:nvSpPr>
          <p:cNvPr id="3" name="Rectangle 2"/>
          <p:cNvSpPr/>
          <p:nvPr/>
        </p:nvSpPr>
        <p:spPr>
          <a:xfrm>
            <a:off x="2059384" y="1382171"/>
            <a:ext cx="8501948" cy="1477328"/>
          </a:xfrm>
          <a:prstGeom prst="rect">
            <a:avLst/>
          </a:prstGeom>
        </p:spPr>
        <p:txBody>
          <a:bodyPr wrap="square">
            <a:spAutoFit/>
          </a:bodyPr>
          <a:lstStyle/>
          <a:p>
            <a:pPr marL="285750" indent="-285750">
              <a:buFont typeface="Arial" panose="020B0604020202020204" pitchFamily="34" charset="0"/>
              <a:buChar char="•"/>
            </a:pPr>
            <a:r>
              <a:rPr lang="en-IE" dirty="0" smtClean="0"/>
              <a:t>Developed </a:t>
            </a:r>
            <a:r>
              <a:rPr lang="en-IE" dirty="0"/>
              <a:t>accessible information about the project.</a:t>
            </a:r>
          </a:p>
          <a:p>
            <a:pPr marL="285750" indent="-285750">
              <a:buFont typeface="Arial" panose="020B0604020202020204" pitchFamily="34" charset="0"/>
              <a:buChar char="•"/>
            </a:pPr>
            <a:r>
              <a:rPr lang="en-IE" dirty="0" smtClean="0"/>
              <a:t>Put </a:t>
            </a:r>
            <a:r>
              <a:rPr lang="en-IE" dirty="0"/>
              <a:t>a call out to service users to see who would be interested in joining the team</a:t>
            </a:r>
            <a:r>
              <a:rPr lang="en-IE" dirty="0" smtClean="0"/>
              <a:t>.</a:t>
            </a:r>
          </a:p>
          <a:p>
            <a:pPr marL="285750" indent="-285750">
              <a:buFont typeface="Arial" panose="020B0604020202020204" pitchFamily="34" charset="0"/>
              <a:buChar char="•"/>
            </a:pPr>
            <a:r>
              <a:rPr lang="en-IE" dirty="0"/>
              <a:t>Met with people to discuss the project, answer any questions and sign up</a:t>
            </a:r>
          </a:p>
        </p:txBody>
      </p:sp>
    </p:spTree>
    <p:extLst>
      <p:ext uri="{BB962C8B-B14F-4D97-AF65-F5344CB8AC3E}">
        <p14:creationId xmlns:p14="http://schemas.microsoft.com/office/powerpoint/2010/main" val="171564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l="26371" t="17258" r="42519" b="8816"/>
          <a:stretch/>
        </p:blipFill>
        <p:spPr bwMode="auto">
          <a:xfrm>
            <a:off x="2099144" y="1371378"/>
            <a:ext cx="3951798" cy="489425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a:srcRect l="26982" t="17938" r="42137" b="5283"/>
          <a:stretch/>
        </p:blipFill>
        <p:spPr bwMode="auto">
          <a:xfrm>
            <a:off x="7049714" y="1371378"/>
            <a:ext cx="3899232" cy="4894250"/>
          </a:xfrm>
          <a:prstGeom prst="rect">
            <a:avLst/>
          </a:prstGeom>
          <a:ln>
            <a:noFill/>
          </a:ln>
          <a:extLst>
            <a:ext uri="{53640926-AAD7-44D8-BBD7-CCE9431645EC}">
              <a14:shadowObscured xmlns:a14="http://schemas.microsoft.com/office/drawing/2010/main"/>
            </a:ext>
          </a:extLst>
        </p:spPr>
      </p:pic>
      <p:sp>
        <p:nvSpPr>
          <p:cNvPr id="6" name="Title 1"/>
          <p:cNvSpPr>
            <a:spLocks noGrp="1"/>
          </p:cNvSpPr>
          <p:nvPr>
            <p:ph type="title"/>
          </p:nvPr>
        </p:nvSpPr>
        <p:spPr>
          <a:xfrm>
            <a:off x="2266921" y="584355"/>
            <a:ext cx="8911687" cy="497022"/>
          </a:xfrm>
        </p:spPr>
        <p:txBody>
          <a:bodyPr>
            <a:normAutofit/>
          </a:bodyPr>
          <a:lstStyle/>
          <a:p>
            <a:r>
              <a:rPr lang="en-IE" sz="2400" dirty="0" smtClean="0"/>
              <a:t>We agreed as a group how our meetings should happen:</a:t>
            </a:r>
            <a:endParaRPr lang="en-IE" sz="2400" dirty="0"/>
          </a:p>
        </p:txBody>
      </p:sp>
    </p:spTree>
    <p:extLst>
      <p:ext uri="{BB962C8B-B14F-4D97-AF65-F5344CB8AC3E}">
        <p14:creationId xmlns:p14="http://schemas.microsoft.com/office/powerpoint/2010/main" val="3757741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Our work to date:</a:t>
            </a:r>
            <a:endParaRPr lang="en-IE" dirty="0"/>
          </a:p>
        </p:txBody>
      </p:sp>
      <p:sp>
        <p:nvSpPr>
          <p:cNvPr id="3" name="Content Placeholder 2"/>
          <p:cNvSpPr>
            <a:spLocks noGrp="1"/>
          </p:cNvSpPr>
          <p:nvPr>
            <p:ph idx="1"/>
          </p:nvPr>
        </p:nvSpPr>
        <p:spPr>
          <a:xfrm>
            <a:off x="2589212" y="2133599"/>
            <a:ext cx="8915400" cy="3018845"/>
          </a:xfrm>
        </p:spPr>
        <p:txBody>
          <a:bodyPr>
            <a:normAutofit/>
          </a:bodyPr>
          <a:lstStyle/>
          <a:p>
            <a:r>
              <a:rPr lang="en-IE" dirty="0" smtClean="0"/>
              <a:t>Held 3 group planning meetings.</a:t>
            </a:r>
          </a:p>
          <a:p>
            <a:r>
              <a:rPr lang="en-IE" dirty="0" smtClean="0"/>
              <a:t>Discussed goals, roles and responsibilities.</a:t>
            </a:r>
          </a:p>
          <a:p>
            <a:r>
              <a:rPr lang="en-IE" dirty="0" smtClean="0"/>
              <a:t>Agreed some work will happen in a large group; agreed others will happen in people’s centres with support from their staff teams.</a:t>
            </a:r>
            <a:endParaRPr lang="en-IE" dirty="0"/>
          </a:p>
        </p:txBody>
      </p:sp>
    </p:spTree>
    <p:extLst>
      <p:ext uri="{BB962C8B-B14F-4D97-AF65-F5344CB8AC3E}">
        <p14:creationId xmlns:p14="http://schemas.microsoft.com/office/powerpoint/2010/main" val="512856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248" y="743381"/>
            <a:ext cx="8911687" cy="1280890"/>
          </a:xfrm>
        </p:spPr>
        <p:txBody>
          <a:bodyPr>
            <a:normAutofit/>
          </a:bodyPr>
          <a:lstStyle/>
          <a:p>
            <a:r>
              <a:rPr lang="en-IE" sz="2000" dirty="0" smtClean="0"/>
              <a:t>The group is making sure to share information in a way that everyone understands and all group members are keeping a portfolio of their work as  the project progresses.</a:t>
            </a:r>
            <a:endParaRPr lang="en-IE" sz="2000" dirty="0"/>
          </a:p>
        </p:txBody>
      </p:sp>
      <p:pic>
        <p:nvPicPr>
          <p:cNvPr id="4" name="Picture 3"/>
          <p:cNvPicPr/>
          <p:nvPr/>
        </p:nvPicPr>
        <p:blipFill rotWithShape="1">
          <a:blip r:embed="rId3"/>
          <a:srcRect l="28359" t="16171" r="41219" b="8816"/>
          <a:stretch/>
        </p:blipFill>
        <p:spPr bwMode="auto">
          <a:xfrm>
            <a:off x="1713727" y="2511948"/>
            <a:ext cx="2021840" cy="2966499"/>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a:srcRect l="28359" t="16579" r="41219" b="8137"/>
          <a:stretch/>
        </p:blipFill>
        <p:spPr bwMode="auto">
          <a:xfrm>
            <a:off x="4266095" y="2417637"/>
            <a:ext cx="2086997" cy="3132814"/>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5"/>
          <a:srcRect l="27594" t="15084" r="40837" b="8000"/>
          <a:stretch/>
        </p:blipFill>
        <p:spPr bwMode="auto">
          <a:xfrm>
            <a:off x="6676998" y="2422717"/>
            <a:ext cx="2098040" cy="3055731"/>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6"/>
          <a:srcRect l="27977" t="16035" r="40990" b="6777"/>
          <a:stretch/>
        </p:blipFill>
        <p:spPr bwMode="auto">
          <a:xfrm>
            <a:off x="9098944" y="2417637"/>
            <a:ext cx="2263470" cy="30608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6335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Next steps:</a:t>
            </a:r>
            <a:endParaRPr lang="en-IE" dirty="0"/>
          </a:p>
        </p:txBody>
      </p:sp>
      <p:sp>
        <p:nvSpPr>
          <p:cNvPr id="3" name="Content Placeholder 2"/>
          <p:cNvSpPr>
            <a:spLocks noGrp="1"/>
          </p:cNvSpPr>
          <p:nvPr>
            <p:ph idx="1"/>
          </p:nvPr>
        </p:nvSpPr>
        <p:spPr/>
        <p:txBody>
          <a:bodyPr/>
          <a:lstStyle/>
          <a:p>
            <a:r>
              <a:rPr lang="en-IE" dirty="0" smtClean="0"/>
              <a:t>Set a Chairperson for our group meetings</a:t>
            </a:r>
            <a:endParaRPr lang="en-IE" dirty="0"/>
          </a:p>
          <a:p>
            <a:r>
              <a:rPr lang="en-IE" dirty="0" smtClean="0"/>
              <a:t>Agree who would like to be Minute-taker</a:t>
            </a:r>
            <a:endParaRPr lang="en-IE" dirty="0"/>
          </a:p>
          <a:p>
            <a:r>
              <a:rPr lang="en-IE" dirty="0" smtClean="0"/>
              <a:t>Develop </a:t>
            </a:r>
            <a:r>
              <a:rPr lang="en-IE" dirty="0"/>
              <a:t>a service user survey on how people would like to learn about research.</a:t>
            </a:r>
          </a:p>
          <a:p>
            <a:r>
              <a:rPr lang="en-IE" dirty="0" smtClean="0"/>
              <a:t>Develop </a:t>
            </a:r>
            <a:r>
              <a:rPr lang="en-IE" dirty="0"/>
              <a:t>accessible information about research.</a:t>
            </a:r>
          </a:p>
          <a:p>
            <a:r>
              <a:rPr lang="en-IE" dirty="0" smtClean="0"/>
              <a:t>Plan </a:t>
            </a:r>
            <a:r>
              <a:rPr lang="en-IE" dirty="0"/>
              <a:t>the content of a research workshop day for service users.</a:t>
            </a:r>
          </a:p>
          <a:p>
            <a:r>
              <a:rPr lang="en-IE" dirty="0" smtClean="0"/>
              <a:t>Plan </a:t>
            </a:r>
            <a:r>
              <a:rPr lang="en-IE" dirty="0"/>
              <a:t>the research workshop day i.e. organising the event.</a:t>
            </a:r>
          </a:p>
          <a:p>
            <a:endParaRPr lang="en-IE" dirty="0"/>
          </a:p>
        </p:txBody>
      </p:sp>
    </p:spTree>
    <p:extLst>
      <p:ext uri="{BB962C8B-B14F-4D97-AF65-F5344CB8AC3E}">
        <p14:creationId xmlns:p14="http://schemas.microsoft.com/office/powerpoint/2010/main" val="2191904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Desired outcomes:</a:t>
            </a:r>
            <a:endParaRPr lang="en-IE" dirty="0"/>
          </a:p>
        </p:txBody>
      </p:sp>
      <p:sp>
        <p:nvSpPr>
          <p:cNvPr id="3" name="Content Placeholder 2"/>
          <p:cNvSpPr>
            <a:spLocks noGrp="1"/>
          </p:cNvSpPr>
          <p:nvPr>
            <p:ph idx="1"/>
          </p:nvPr>
        </p:nvSpPr>
        <p:spPr/>
        <p:txBody>
          <a:bodyPr/>
          <a:lstStyle/>
          <a:p>
            <a:r>
              <a:rPr lang="en-IE" dirty="0"/>
              <a:t>On completion we hope to have achieved two primary outcomes. </a:t>
            </a:r>
          </a:p>
          <a:p>
            <a:r>
              <a:rPr lang="en-IE" dirty="0"/>
              <a:t>On a practical level we will have developed </a:t>
            </a:r>
            <a:r>
              <a:rPr lang="en-IE" dirty="0" smtClean="0"/>
              <a:t>accessible </a:t>
            </a:r>
            <a:r>
              <a:rPr lang="en-IE" dirty="0"/>
              <a:t>templates and </a:t>
            </a:r>
            <a:r>
              <a:rPr lang="en-IE" dirty="0" smtClean="0"/>
              <a:t>processes about “What is Research” </a:t>
            </a:r>
            <a:r>
              <a:rPr lang="en-IE" dirty="0"/>
              <a:t>for adaptation with further groups of people with ID – depending on their support needs – both within St. Michael’s House and in other organisations within the disability service sector. </a:t>
            </a:r>
          </a:p>
          <a:p>
            <a:r>
              <a:rPr lang="en-IE" dirty="0"/>
              <a:t>In addition, we hope to have supported the development of a new cohort of research-informed self advocates. Thus there is the potential for future PPI partnerships to be developed </a:t>
            </a:r>
            <a:r>
              <a:rPr lang="en-IE" dirty="0" smtClean="0"/>
              <a:t>going forward.</a:t>
            </a:r>
            <a:endParaRPr lang="en-IE" dirty="0"/>
          </a:p>
          <a:p>
            <a:endParaRPr lang="en-IE" dirty="0"/>
          </a:p>
        </p:txBody>
      </p:sp>
    </p:spTree>
    <p:extLst>
      <p:ext uri="{BB962C8B-B14F-4D97-AF65-F5344CB8AC3E}">
        <p14:creationId xmlns:p14="http://schemas.microsoft.com/office/powerpoint/2010/main" val="4140666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340553" y="1451883"/>
            <a:ext cx="6668861" cy="3901210"/>
          </a:xfrm>
          <a:prstGeom prst="rect">
            <a:avLst/>
          </a:prstGeom>
        </p:spPr>
      </p:pic>
    </p:spTree>
    <p:extLst>
      <p:ext uri="{BB962C8B-B14F-4D97-AF65-F5344CB8AC3E}">
        <p14:creationId xmlns:p14="http://schemas.microsoft.com/office/powerpoint/2010/main" val="1397279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gardenscents.com.my/wp-content/uploads/2019/02/Thank-You-Picture-1170x7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2479" y="1272900"/>
            <a:ext cx="6760029" cy="4506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832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7929023" y="962108"/>
            <a:ext cx="3274364" cy="1992305"/>
          </a:xfrm>
          <a:prstGeom prst="rect">
            <a:avLst/>
          </a:prstGeom>
        </p:spPr>
        <p:style>
          <a:lnRef idx="2">
            <a:schemeClr val="dk1"/>
          </a:lnRef>
          <a:fillRef idx="1">
            <a:schemeClr val="lt1"/>
          </a:fillRef>
          <a:effectRef idx="0">
            <a:schemeClr val="dk1"/>
          </a:effectRef>
          <a:fontRef idx="minor">
            <a:schemeClr val="dk1"/>
          </a:fontRef>
        </p:style>
      </p:pic>
      <p:pic>
        <p:nvPicPr>
          <p:cNvPr id="11" name="Picture 10"/>
          <p:cNvPicPr>
            <a:picLocks noChangeAspect="1"/>
          </p:cNvPicPr>
          <p:nvPr/>
        </p:nvPicPr>
        <p:blipFill>
          <a:blip r:embed="rId4"/>
          <a:stretch>
            <a:fillRect/>
          </a:stretch>
        </p:blipFill>
        <p:spPr>
          <a:xfrm>
            <a:off x="2045028" y="4619625"/>
            <a:ext cx="3028950" cy="1589617"/>
          </a:xfrm>
          <a:prstGeom prst="rect">
            <a:avLst/>
          </a:prstGeom>
        </p:spPr>
      </p:pic>
      <p:pic>
        <p:nvPicPr>
          <p:cNvPr id="1036" name="Picture 12" descr="User Research &amp; Insights - System Concep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8050" y="4433159"/>
            <a:ext cx="3274364" cy="18722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NIHR PenARC"/>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1986157" y="1054128"/>
            <a:ext cx="2924056" cy="185605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319423" y="1224502"/>
            <a:ext cx="1948070" cy="564542"/>
          </a:xfrm>
          <a:prstGeom prst="rect">
            <a:avLst/>
          </a:prstGeom>
          <a:noFill/>
        </p:spPr>
        <p:txBody>
          <a:bodyPr wrap="square" rtlCol="0">
            <a:spAutoFit/>
          </a:bodyPr>
          <a:lstStyle/>
          <a:p>
            <a:endParaRPr lang="en-IE" dirty="0"/>
          </a:p>
        </p:txBody>
      </p:sp>
      <p:sp>
        <p:nvSpPr>
          <p:cNvPr id="19" name="TextBox 18"/>
          <p:cNvSpPr txBox="1"/>
          <p:nvPr/>
        </p:nvSpPr>
        <p:spPr>
          <a:xfrm>
            <a:off x="5319423" y="1423864"/>
            <a:ext cx="1948070" cy="564542"/>
          </a:xfrm>
          <a:prstGeom prst="rect">
            <a:avLst/>
          </a:prstGeom>
          <a:noFill/>
        </p:spPr>
        <p:txBody>
          <a:bodyPr wrap="square" rtlCol="0">
            <a:spAutoFit/>
          </a:bodyPr>
          <a:lstStyle/>
          <a:p>
            <a:endParaRPr lang="en-IE" dirty="0"/>
          </a:p>
        </p:txBody>
      </p:sp>
      <p:pic>
        <p:nvPicPr>
          <p:cNvPr id="15" name="Picture 14"/>
          <p:cNvPicPr>
            <a:picLocks noChangeAspect="1"/>
          </p:cNvPicPr>
          <p:nvPr/>
        </p:nvPicPr>
        <p:blipFill>
          <a:blip r:embed="rId7"/>
          <a:stretch>
            <a:fillRect/>
          </a:stretch>
        </p:blipFill>
        <p:spPr>
          <a:xfrm>
            <a:off x="5322700" y="1393442"/>
            <a:ext cx="1944793" cy="560881"/>
          </a:xfrm>
          <a:prstGeom prst="rect">
            <a:avLst/>
          </a:prstGeom>
        </p:spPr>
      </p:pic>
      <p:sp>
        <p:nvSpPr>
          <p:cNvPr id="16" name="TextBox 15"/>
          <p:cNvSpPr txBox="1"/>
          <p:nvPr/>
        </p:nvSpPr>
        <p:spPr>
          <a:xfrm>
            <a:off x="5571743" y="1224502"/>
            <a:ext cx="1762795" cy="646331"/>
          </a:xfrm>
          <a:prstGeom prst="rect">
            <a:avLst/>
          </a:prstGeom>
          <a:noFill/>
        </p:spPr>
        <p:txBody>
          <a:bodyPr wrap="square" rtlCol="0">
            <a:spAutoFit/>
          </a:bodyPr>
          <a:lstStyle/>
          <a:p>
            <a:r>
              <a:rPr lang="en-IE" dirty="0" smtClean="0">
                <a:solidFill>
                  <a:srgbClr val="00B0F0"/>
                </a:solidFill>
              </a:rPr>
              <a:t>Children and Young People</a:t>
            </a:r>
            <a:endParaRPr lang="en-IE" dirty="0">
              <a:solidFill>
                <a:srgbClr val="00B0F0"/>
              </a:solidFill>
            </a:endParaRPr>
          </a:p>
        </p:txBody>
      </p:sp>
      <p:sp>
        <p:nvSpPr>
          <p:cNvPr id="22" name="TextBox 21"/>
          <p:cNvSpPr txBox="1"/>
          <p:nvPr/>
        </p:nvSpPr>
        <p:spPr>
          <a:xfrm>
            <a:off x="5903303" y="2193760"/>
            <a:ext cx="1431235" cy="369332"/>
          </a:xfrm>
          <a:prstGeom prst="rect">
            <a:avLst/>
          </a:prstGeom>
          <a:noFill/>
        </p:spPr>
        <p:txBody>
          <a:bodyPr wrap="square" rtlCol="0">
            <a:spAutoFit/>
          </a:bodyPr>
          <a:lstStyle/>
          <a:p>
            <a:r>
              <a:rPr lang="en-IE" dirty="0" smtClean="0">
                <a:solidFill>
                  <a:srgbClr val="00B050"/>
                </a:solidFill>
              </a:rPr>
              <a:t>Adults</a:t>
            </a:r>
            <a:endParaRPr lang="en-IE" dirty="0">
              <a:solidFill>
                <a:srgbClr val="00B050"/>
              </a:solidFill>
            </a:endParaRPr>
          </a:p>
        </p:txBody>
      </p:sp>
      <p:sp>
        <p:nvSpPr>
          <p:cNvPr id="23" name="TextBox 22"/>
          <p:cNvSpPr txBox="1"/>
          <p:nvPr/>
        </p:nvSpPr>
        <p:spPr>
          <a:xfrm>
            <a:off x="8163861" y="3060792"/>
            <a:ext cx="1431235" cy="369332"/>
          </a:xfrm>
          <a:prstGeom prst="rect">
            <a:avLst/>
          </a:prstGeom>
          <a:noFill/>
        </p:spPr>
        <p:txBody>
          <a:bodyPr wrap="square" rtlCol="0">
            <a:spAutoFit/>
          </a:bodyPr>
          <a:lstStyle/>
          <a:p>
            <a:r>
              <a:rPr lang="en-IE" dirty="0" smtClean="0">
                <a:solidFill>
                  <a:srgbClr val="00B050"/>
                </a:solidFill>
              </a:rPr>
              <a:t>Transitions</a:t>
            </a:r>
            <a:endParaRPr lang="en-IE" dirty="0">
              <a:solidFill>
                <a:srgbClr val="00B050"/>
              </a:solidFill>
            </a:endParaRPr>
          </a:p>
        </p:txBody>
      </p:sp>
      <p:sp>
        <p:nvSpPr>
          <p:cNvPr id="24" name="TextBox 23"/>
          <p:cNvSpPr txBox="1"/>
          <p:nvPr/>
        </p:nvSpPr>
        <p:spPr>
          <a:xfrm>
            <a:off x="5657494" y="4491102"/>
            <a:ext cx="1759576" cy="369332"/>
          </a:xfrm>
          <a:prstGeom prst="rect">
            <a:avLst/>
          </a:prstGeom>
          <a:noFill/>
        </p:spPr>
        <p:txBody>
          <a:bodyPr wrap="square" rtlCol="0">
            <a:spAutoFit/>
          </a:bodyPr>
          <a:lstStyle/>
          <a:p>
            <a:r>
              <a:rPr lang="en-IE" dirty="0" smtClean="0">
                <a:solidFill>
                  <a:srgbClr val="00B050"/>
                </a:solidFill>
              </a:rPr>
              <a:t>Communities</a:t>
            </a:r>
            <a:endParaRPr lang="en-IE" dirty="0">
              <a:solidFill>
                <a:srgbClr val="00B050"/>
              </a:solidFill>
            </a:endParaRPr>
          </a:p>
        </p:txBody>
      </p:sp>
      <p:sp>
        <p:nvSpPr>
          <p:cNvPr id="25" name="TextBox 24"/>
          <p:cNvSpPr txBox="1"/>
          <p:nvPr/>
        </p:nvSpPr>
        <p:spPr>
          <a:xfrm>
            <a:off x="3559503" y="3102813"/>
            <a:ext cx="1538036" cy="369332"/>
          </a:xfrm>
          <a:prstGeom prst="rect">
            <a:avLst/>
          </a:prstGeom>
          <a:noFill/>
        </p:spPr>
        <p:txBody>
          <a:bodyPr wrap="square" rtlCol="0">
            <a:spAutoFit/>
          </a:bodyPr>
          <a:lstStyle/>
          <a:p>
            <a:r>
              <a:rPr lang="en-IE" dirty="0" smtClean="0">
                <a:solidFill>
                  <a:srgbClr val="00B050"/>
                </a:solidFill>
              </a:rPr>
              <a:t>Technology</a:t>
            </a:r>
            <a:endParaRPr lang="en-IE" dirty="0">
              <a:solidFill>
                <a:srgbClr val="00B050"/>
              </a:solidFill>
            </a:endParaRPr>
          </a:p>
        </p:txBody>
      </p:sp>
      <p:sp>
        <p:nvSpPr>
          <p:cNvPr id="26" name="TextBox 25"/>
          <p:cNvSpPr txBox="1"/>
          <p:nvPr/>
        </p:nvSpPr>
        <p:spPr>
          <a:xfrm>
            <a:off x="1921674" y="3472145"/>
            <a:ext cx="1637829" cy="646331"/>
          </a:xfrm>
          <a:prstGeom prst="rect">
            <a:avLst/>
          </a:prstGeom>
          <a:noFill/>
        </p:spPr>
        <p:txBody>
          <a:bodyPr wrap="square" rtlCol="0">
            <a:spAutoFit/>
          </a:bodyPr>
          <a:lstStyle/>
          <a:p>
            <a:r>
              <a:rPr lang="en-IE" dirty="0" smtClean="0">
                <a:solidFill>
                  <a:srgbClr val="00B0F0"/>
                </a:solidFill>
              </a:rPr>
              <a:t>Positive Approaches</a:t>
            </a:r>
            <a:endParaRPr lang="en-IE" dirty="0">
              <a:solidFill>
                <a:srgbClr val="00B0F0"/>
              </a:solidFill>
            </a:endParaRPr>
          </a:p>
        </p:txBody>
      </p:sp>
      <p:sp>
        <p:nvSpPr>
          <p:cNvPr id="27" name="TextBox 26"/>
          <p:cNvSpPr txBox="1"/>
          <p:nvPr/>
        </p:nvSpPr>
        <p:spPr>
          <a:xfrm>
            <a:off x="9311328" y="3536503"/>
            <a:ext cx="1799116" cy="646331"/>
          </a:xfrm>
          <a:prstGeom prst="rect">
            <a:avLst/>
          </a:prstGeom>
          <a:noFill/>
        </p:spPr>
        <p:txBody>
          <a:bodyPr wrap="square" rtlCol="0">
            <a:spAutoFit/>
          </a:bodyPr>
          <a:lstStyle/>
          <a:p>
            <a:r>
              <a:rPr lang="en-IE" dirty="0" smtClean="0">
                <a:solidFill>
                  <a:srgbClr val="00B0F0"/>
                </a:solidFill>
              </a:rPr>
              <a:t>Complicated grief</a:t>
            </a:r>
            <a:endParaRPr lang="en-IE" dirty="0">
              <a:solidFill>
                <a:srgbClr val="00B0F0"/>
              </a:solidFill>
            </a:endParaRPr>
          </a:p>
        </p:txBody>
      </p:sp>
      <p:sp>
        <p:nvSpPr>
          <p:cNvPr id="28" name="TextBox 27"/>
          <p:cNvSpPr txBox="1"/>
          <p:nvPr/>
        </p:nvSpPr>
        <p:spPr>
          <a:xfrm>
            <a:off x="5721766" y="3065432"/>
            <a:ext cx="1702119" cy="923330"/>
          </a:xfrm>
          <a:prstGeom prst="rect">
            <a:avLst/>
          </a:prstGeom>
          <a:noFill/>
        </p:spPr>
        <p:txBody>
          <a:bodyPr wrap="square" rtlCol="0">
            <a:spAutoFit/>
          </a:bodyPr>
          <a:lstStyle/>
          <a:p>
            <a:r>
              <a:rPr lang="en-IE" dirty="0" smtClean="0">
                <a:solidFill>
                  <a:srgbClr val="00B0F0"/>
                </a:solidFill>
              </a:rPr>
              <a:t>Meaningfully involving people</a:t>
            </a:r>
            <a:endParaRPr lang="en-IE" dirty="0">
              <a:solidFill>
                <a:srgbClr val="00B0F0"/>
              </a:solidFill>
            </a:endParaRPr>
          </a:p>
        </p:txBody>
      </p:sp>
      <p:sp>
        <p:nvSpPr>
          <p:cNvPr id="29" name="TextBox 28"/>
          <p:cNvSpPr txBox="1"/>
          <p:nvPr/>
        </p:nvSpPr>
        <p:spPr>
          <a:xfrm>
            <a:off x="5530787" y="5229767"/>
            <a:ext cx="2012989" cy="369332"/>
          </a:xfrm>
          <a:prstGeom prst="rect">
            <a:avLst/>
          </a:prstGeom>
          <a:noFill/>
        </p:spPr>
        <p:txBody>
          <a:bodyPr wrap="square" rtlCol="0">
            <a:spAutoFit/>
          </a:bodyPr>
          <a:lstStyle/>
          <a:p>
            <a:r>
              <a:rPr lang="en-IE" dirty="0" smtClean="0">
                <a:solidFill>
                  <a:srgbClr val="00B0F0"/>
                </a:solidFill>
              </a:rPr>
              <a:t>Communication</a:t>
            </a:r>
            <a:r>
              <a:rPr lang="en-IE" dirty="0" smtClean="0">
                <a:solidFill>
                  <a:srgbClr val="00B050"/>
                </a:solidFill>
              </a:rPr>
              <a:t> </a:t>
            </a:r>
            <a:endParaRPr lang="en-IE" dirty="0">
              <a:solidFill>
                <a:srgbClr val="00B050"/>
              </a:solidFill>
            </a:endParaRPr>
          </a:p>
        </p:txBody>
      </p:sp>
    </p:spTree>
    <p:extLst>
      <p:ext uri="{BB962C8B-B14F-4D97-AF65-F5344CB8AC3E}">
        <p14:creationId xmlns:p14="http://schemas.microsoft.com/office/powerpoint/2010/main" val="266128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2283884" y="1812524"/>
            <a:ext cx="2261085" cy="1637968"/>
          </a:xfrm>
          <a:prstGeom prst="wedgeEllipseCallou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ounded Rectangular Callout 4"/>
          <p:cNvSpPr/>
          <p:nvPr/>
        </p:nvSpPr>
        <p:spPr>
          <a:xfrm>
            <a:off x="9334832" y="2038057"/>
            <a:ext cx="2258170" cy="1288111"/>
          </a:xfrm>
          <a:prstGeom prst="wedgeRoundRectCallou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ular Callout 5"/>
          <p:cNvSpPr/>
          <p:nvPr/>
        </p:nvSpPr>
        <p:spPr>
          <a:xfrm>
            <a:off x="2146852" y="4640712"/>
            <a:ext cx="2361538" cy="1280558"/>
          </a:xfrm>
          <a:prstGeom prst="wedgeRectCallou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loud Callout 6"/>
          <p:cNvSpPr/>
          <p:nvPr/>
        </p:nvSpPr>
        <p:spPr>
          <a:xfrm>
            <a:off x="4783772" y="3450492"/>
            <a:ext cx="3275937" cy="1987826"/>
          </a:xfrm>
          <a:prstGeom prst="cloudCallou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dirty="0">
                <a:solidFill>
                  <a:schemeClr val="tx1"/>
                </a:solidFill>
              </a:rPr>
              <a:t>Small ideas, big </a:t>
            </a:r>
            <a:r>
              <a:rPr lang="en-IE" dirty="0" smtClean="0">
                <a:solidFill>
                  <a:schemeClr val="tx1"/>
                </a:solidFill>
              </a:rPr>
              <a:t>impact.</a:t>
            </a:r>
            <a:endParaRPr lang="en-IE" dirty="0">
              <a:solidFill>
                <a:schemeClr val="tx1"/>
              </a:solidFill>
            </a:endParaRPr>
          </a:p>
        </p:txBody>
      </p:sp>
      <p:sp>
        <p:nvSpPr>
          <p:cNvPr id="8" name="Content Placeholder 7"/>
          <p:cNvSpPr>
            <a:spLocks noGrp="1"/>
          </p:cNvSpPr>
          <p:nvPr>
            <p:ph idx="1"/>
          </p:nvPr>
        </p:nvSpPr>
        <p:spPr>
          <a:xfrm>
            <a:off x="8059709" y="4411189"/>
            <a:ext cx="3095971" cy="1905663"/>
          </a:xfrm>
          <a:prstGeom prst="wedgeEllipseCallou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IE" dirty="0" smtClean="0">
                <a:solidFill>
                  <a:schemeClr val="tx1"/>
                </a:solidFill>
              </a:rPr>
              <a:t>Adding value, enhancing services.</a:t>
            </a:r>
            <a:endParaRPr lang="en-IE" dirty="0">
              <a:solidFill>
                <a:schemeClr val="tx1"/>
              </a:solidFill>
            </a:endParaRPr>
          </a:p>
        </p:txBody>
      </p:sp>
      <p:sp>
        <p:nvSpPr>
          <p:cNvPr id="16" name="TextBox 15"/>
          <p:cNvSpPr txBox="1"/>
          <p:nvPr/>
        </p:nvSpPr>
        <p:spPr>
          <a:xfrm>
            <a:off x="2600077" y="2212827"/>
            <a:ext cx="1908313" cy="646331"/>
          </a:xfrm>
          <a:prstGeom prst="rect">
            <a:avLst/>
          </a:prstGeom>
          <a:noFill/>
        </p:spPr>
        <p:txBody>
          <a:bodyPr wrap="square" rtlCol="0">
            <a:spAutoFit/>
          </a:bodyPr>
          <a:lstStyle/>
          <a:p>
            <a:r>
              <a:rPr lang="en-IE" dirty="0" smtClean="0"/>
              <a:t>People working together</a:t>
            </a:r>
            <a:endParaRPr lang="en-IE" dirty="0"/>
          </a:p>
        </p:txBody>
      </p:sp>
      <p:sp>
        <p:nvSpPr>
          <p:cNvPr id="17" name="TextBox 16"/>
          <p:cNvSpPr txBox="1"/>
          <p:nvPr/>
        </p:nvSpPr>
        <p:spPr>
          <a:xfrm>
            <a:off x="9414344" y="2358946"/>
            <a:ext cx="2178658" cy="646331"/>
          </a:xfrm>
          <a:prstGeom prst="rect">
            <a:avLst/>
          </a:prstGeom>
          <a:noFill/>
        </p:spPr>
        <p:txBody>
          <a:bodyPr wrap="square" rtlCol="0">
            <a:spAutoFit/>
          </a:bodyPr>
          <a:lstStyle/>
          <a:p>
            <a:r>
              <a:rPr lang="en-IE" dirty="0" smtClean="0"/>
              <a:t>Formal and informal research</a:t>
            </a:r>
            <a:endParaRPr lang="en-IE" dirty="0"/>
          </a:p>
        </p:txBody>
      </p:sp>
      <p:sp>
        <p:nvSpPr>
          <p:cNvPr id="18" name="TextBox 17"/>
          <p:cNvSpPr txBox="1"/>
          <p:nvPr/>
        </p:nvSpPr>
        <p:spPr>
          <a:xfrm>
            <a:off x="2242268" y="4818490"/>
            <a:ext cx="2122998" cy="646331"/>
          </a:xfrm>
          <a:prstGeom prst="rect">
            <a:avLst/>
          </a:prstGeom>
          <a:noFill/>
        </p:spPr>
        <p:txBody>
          <a:bodyPr wrap="square" rtlCol="0">
            <a:spAutoFit/>
          </a:bodyPr>
          <a:lstStyle/>
          <a:p>
            <a:r>
              <a:rPr lang="en-IE" dirty="0" smtClean="0"/>
              <a:t>Impact of seed funding</a:t>
            </a:r>
            <a:endParaRPr lang="en-IE" dirty="0"/>
          </a:p>
        </p:txBody>
      </p:sp>
      <p:sp>
        <p:nvSpPr>
          <p:cNvPr id="20" name="Cloud Callout 19"/>
          <p:cNvSpPr/>
          <p:nvPr/>
        </p:nvSpPr>
        <p:spPr>
          <a:xfrm>
            <a:off x="5301932" y="644056"/>
            <a:ext cx="3275937" cy="1987826"/>
          </a:xfrm>
          <a:prstGeom prst="cloudCallou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dirty="0" smtClean="0">
                <a:solidFill>
                  <a:schemeClr val="tx1"/>
                </a:solidFill>
              </a:rPr>
              <a:t>Building on your existing work.</a:t>
            </a:r>
            <a:endParaRPr lang="en-IE" dirty="0">
              <a:solidFill>
                <a:schemeClr val="tx1"/>
              </a:solidFill>
            </a:endParaRPr>
          </a:p>
        </p:txBody>
      </p:sp>
    </p:spTree>
    <p:extLst>
      <p:ext uri="{BB962C8B-B14F-4D97-AF65-F5344CB8AC3E}">
        <p14:creationId xmlns:p14="http://schemas.microsoft.com/office/powerpoint/2010/main" val="1314802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Small ideas, big impact…. Where does it all fit?</a:t>
            </a:r>
            <a:endParaRPr lang="en-IE" dirty="0"/>
          </a:p>
        </p:txBody>
      </p:sp>
      <p:pic>
        <p:nvPicPr>
          <p:cNvPr id="8" name="Content Placeholder 7"/>
          <p:cNvPicPr>
            <a:picLocks noGrp="1"/>
          </p:cNvPicPr>
          <p:nvPr>
            <p:ph idx="1"/>
          </p:nvPr>
        </p:nvPicPr>
        <p:blipFill rotWithShape="1">
          <a:blip r:embed="rId3"/>
          <a:srcRect l="46355" t="18909" r="28473" b="17432"/>
          <a:stretch/>
        </p:blipFill>
        <p:spPr bwMode="auto">
          <a:xfrm>
            <a:off x="5313402" y="1905000"/>
            <a:ext cx="2655987" cy="37782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8817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3"/>
          <a:srcRect l="46355" t="18909" r="28473" b="17432"/>
          <a:stretch/>
        </p:blipFill>
        <p:spPr bwMode="auto">
          <a:xfrm>
            <a:off x="6266163" y="1562710"/>
            <a:ext cx="3458281" cy="394241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1671099" y="3326165"/>
            <a:ext cx="2902226" cy="830997"/>
          </a:xfrm>
          <a:prstGeom prst="rect">
            <a:avLst/>
          </a:prstGeom>
          <a:noFill/>
          <a:ln>
            <a:solidFill>
              <a:schemeClr val="accent6"/>
            </a:solidFill>
          </a:ln>
          <a:effectLst>
            <a:innerShdw blurRad="63500" dist="50800" dir="13500000">
              <a:prstClr val="black">
                <a:alpha val="50000"/>
              </a:prstClr>
            </a:innerShdw>
          </a:effectLst>
        </p:spPr>
        <p:txBody>
          <a:bodyPr wrap="square" rtlCol="0">
            <a:spAutoFit/>
          </a:bodyPr>
          <a:lstStyle/>
          <a:p>
            <a:r>
              <a:rPr lang="en-IE" sz="1600" dirty="0"/>
              <a:t>We will showcase research innovation in St. Michael’s House.</a:t>
            </a:r>
          </a:p>
        </p:txBody>
      </p:sp>
      <p:sp>
        <p:nvSpPr>
          <p:cNvPr id="8" name="TextBox 7"/>
          <p:cNvSpPr txBox="1"/>
          <p:nvPr/>
        </p:nvSpPr>
        <p:spPr>
          <a:xfrm>
            <a:off x="1671099" y="4597179"/>
            <a:ext cx="2902226" cy="1815882"/>
          </a:xfrm>
          <a:prstGeom prst="rect">
            <a:avLst/>
          </a:prstGeom>
          <a:noFill/>
          <a:ln>
            <a:solidFill>
              <a:schemeClr val="accent6"/>
            </a:solidFill>
          </a:ln>
        </p:spPr>
        <p:txBody>
          <a:bodyPr wrap="square" rtlCol="0">
            <a:spAutoFit/>
          </a:bodyPr>
          <a:lstStyle/>
          <a:p>
            <a:r>
              <a:rPr lang="en-IE" sz="1600" dirty="0"/>
              <a:t>Ensure all research projects meet relevant and best ethical research standards and ensure the potential benefits of research projects outweigh any possible risks involved</a:t>
            </a:r>
          </a:p>
        </p:txBody>
      </p:sp>
      <p:sp>
        <p:nvSpPr>
          <p:cNvPr id="9" name="TextBox 8"/>
          <p:cNvSpPr txBox="1"/>
          <p:nvPr/>
        </p:nvSpPr>
        <p:spPr>
          <a:xfrm>
            <a:off x="1671099" y="1562710"/>
            <a:ext cx="2902226" cy="1323439"/>
          </a:xfrm>
          <a:prstGeom prst="rect">
            <a:avLst/>
          </a:prstGeom>
          <a:noFill/>
          <a:ln>
            <a:solidFill>
              <a:schemeClr val="accent6"/>
            </a:solidFill>
          </a:ln>
        </p:spPr>
        <p:txBody>
          <a:bodyPr wrap="square" rtlCol="0">
            <a:spAutoFit/>
          </a:bodyPr>
          <a:lstStyle/>
          <a:p>
            <a:r>
              <a:rPr lang="en-IE" sz="1600" dirty="0"/>
              <a:t>Define and implement clear programmes of research to improve and evaluate organisational service delivery.</a:t>
            </a:r>
          </a:p>
        </p:txBody>
      </p:sp>
      <p:sp>
        <p:nvSpPr>
          <p:cNvPr id="10" name="TextBox 9"/>
          <p:cNvSpPr txBox="1"/>
          <p:nvPr/>
        </p:nvSpPr>
        <p:spPr>
          <a:xfrm>
            <a:off x="1671099" y="449084"/>
            <a:ext cx="2902226" cy="923330"/>
          </a:xfrm>
          <a:prstGeom prst="rect">
            <a:avLst/>
          </a:prstGeom>
          <a:solidFill>
            <a:schemeClr val="accent5">
              <a:lumMod val="40000"/>
              <a:lumOff val="60000"/>
            </a:schemeClr>
          </a:solidFill>
        </p:spPr>
        <p:txBody>
          <a:bodyPr wrap="square" rtlCol="0">
            <a:spAutoFit/>
          </a:bodyPr>
          <a:lstStyle/>
          <a:p>
            <a:r>
              <a:rPr lang="en-IE" dirty="0" smtClean="0"/>
              <a:t>Learning from and influencing government and society</a:t>
            </a:r>
            <a:endParaRPr lang="en-IE" dirty="0"/>
          </a:p>
        </p:txBody>
      </p:sp>
    </p:spTree>
    <p:extLst>
      <p:ext uri="{BB962C8B-B14F-4D97-AF65-F5344CB8AC3E}">
        <p14:creationId xmlns:p14="http://schemas.microsoft.com/office/powerpoint/2010/main" val="3459624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3"/>
          <a:srcRect l="46355" t="18909" r="28473" b="17432"/>
          <a:stretch/>
        </p:blipFill>
        <p:spPr bwMode="auto">
          <a:xfrm>
            <a:off x="2910179" y="1663260"/>
            <a:ext cx="3490622" cy="377825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7935402" y="1604945"/>
            <a:ext cx="2902226" cy="1323439"/>
          </a:xfrm>
          <a:prstGeom prst="rect">
            <a:avLst/>
          </a:prstGeom>
          <a:noFill/>
          <a:ln>
            <a:solidFill>
              <a:schemeClr val="accent6"/>
            </a:solidFill>
          </a:ln>
        </p:spPr>
        <p:txBody>
          <a:bodyPr wrap="square" rtlCol="0">
            <a:spAutoFit/>
          </a:bodyPr>
          <a:lstStyle/>
          <a:p>
            <a:r>
              <a:rPr lang="en-IE" sz="1600" dirty="0"/>
              <a:t>Have in operation successful fit-for-purpose stakeholder representation/ participative processes.</a:t>
            </a:r>
          </a:p>
        </p:txBody>
      </p:sp>
      <p:sp>
        <p:nvSpPr>
          <p:cNvPr id="6" name="TextBox 5"/>
          <p:cNvSpPr txBox="1"/>
          <p:nvPr/>
        </p:nvSpPr>
        <p:spPr>
          <a:xfrm>
            <a:off x="7935402" y="3525065"/>
            <a:ext cx="2902226" cy="2585323"/>
          </a:xfrm>
          <a:prstGeom prst="rect">
            <a:avLst/>
          </a:prstGeom>
          <a:solidFill>
            <a:srgbClr val="D2A000"/>
          </a:solidFill>
          <a:ln>
            <a:solidFill>
              <a:schemeClr val="accent6"/>
            </a:solidFill>
          </a:ln>
        </p:spPr>
        <p:txBody>
          <a:bodyPr wrap="square" rtlCol="0">
            <a:spAutoFit/>
          </a:bodyPr>
          <a:lstStyle/>
          <a:p>
            <a:r>
              <a:rPr lang="en-IE" dirty="0"/>
              <a:t>Promote the role of people with ID in engaging in research at a local and national level and in influencing the research agenda in SMH – by implementing the SMH/UCD PPI Ignite Project</a:t>
            </a:r>
          </a:p>
        </p:txBody>
      </p:sp>
      <p:sp>
        <p:nvSpPr>
          <p:cNvPr id="11" name="TextBox 10"/>
          <p:cNvSpPr txBox="1"/>
          <p:nvPr/>
        </p:nvSpPr>
        <p:spPr>
          <a:xfrm>
            <a:off x="7935402" y="449084"/>
            <a:ext cx="2902226" cy="923330"/>
          </a:xfrm>
          <a:prstGeom prst="rect">
            <a:avLst/>
          </a:prstGeom>
          <a:solidFill>
            <a:schemeClr val="accent5">
              <a:lumMod val="40000"/>
              <a:lumOff val="60000"/>
            </a:schemeClr>
          </a:solidFill>
        </p:spPr>
        <p:txBody>
          <a:bodyPr wrap="square" rtlCol="0">
            <a:spAutoFit/>
          </a:bodyPr>
          <a:lstStyle/>
          <a:p>
            <a:r>
              <a:rPr lang="en-IE" dirty="0" smtClean="0"/>
              <a:t>Participation of service users and families</a:t>
            </a:r>
          </a:p>
          <a:p>
            <a:endParaRPr lang="en-IE" dirty="0"/>
          </a:p>
        </p:txBody>
      </p:sp>
    </p:spTree>
    <p:extLst>
      <p:ext uri="{BB962C8B-B14F-4D97-AF65-F5344CB8AC3E}">
        <p14:creationId xmlns:p14="http://schemas.microsoft.com/office/powerpoint/2010/main" val="3301841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4803" y="1550504"/>
            <a:ext cx="9349809" cy="3912042"/>
          </a:xfrm>
        </p:spPr>
        <p:txBody>
          <a:bodyPr/>
          <a:lstStyle/>
          <a:p>
            <a:pPr marL="0" indent="0">
              <a:buNone/>
            </a:pPr>
            <a:endParaRPr lang="en-IE" sz="2400" dirty="0" smtClean="0">
              <a:latin typeface="Arial" panose="020B0604020202020204" pitchFamily="34" charset="0"/>
              <a:cs typeface="Arial" panose="020B0604020202020204" pitchFamily="34" charset="0"/>
            </a:endParaRPr>
          </a:p>
          <a:p>
            <a:pPr marL="0" indent="0">
              <a:buNone/>
            </a:pPr>
            <a:r>
              <a:rPr lang="en-IE" sz="2400" dirty="0" smtClean="0">
                <a:latin typeface="Arial" panose="020B0604020202020204" pitchFamily="34" charset="0"/>
                <a:cs typeface="Arial" panose="020B0604020202020204" pitchFamily="34" charset="0"/>
              </a:rPr>
              <a:t>What </a:t>
            </a:r>
            <a:r>
              <a:rPr lang="en-IE" sz="2400" dirty="0">
                <a:latin typeface="Arial" panose="020B0604020202020204" pitchFamily="34" charset="0"/>
                <a:cs typeface="Arial" panose="020B0604020202020204" pitchFamily="34" charset="0"/>
              </a:rPr>
              <a:t>is research? Promoting the role of adults with an intellectual disability in conducting and participating in </a:t>
            </a:r>
            <a:r>
              <a:rPr lang="en-IE" sz="2400" dirty="0" smtClean="0">
                <a:latin typeface="Arial" panose="020B0604020202020204" pitchFamily="34" charset="0"/>
                <a:cs typeface="Arial" panose="020B0604020202020204" pitchFamily="34" charset="0"/>
              </a:rPr>
              <a:t>research.</a:t>
            </a:r>
          </a:p>
          <a:p>
            <a:pPr marL="0" indent="0">
              <a:buNone/>
            </a:pPr>
            <a:endParaRPr lang="en-IE" sz="2400" dirty="0">
              <a:latin typeface="Arial" panose="020B0604020202020204" pitchFamily="34" charset="0"/>
              <a:cs typeface="Arial" panose="020B0604020202020204" pitchFamily="34" charset="0"/>
            </a:endParaRPr>
          </a:p>
        </p:txBody>
      </p:sp>
      <p:pic>
        <p:nvPicPr>
          <p:cNvPr id="4" name="Picture 40" descr="Confused1"/>
          <p:cNvPicPr>
            <a:picLocks noChangeAspect="1" noChangeArrowheads="1"/>
          </p:cNvPicPr>
          <p:nvPr/>
        </p:nvPicPr>
        <p:blipFill>
          <a:blip r:embed="rId3" cstate="print"/>
          <a:srcRect/>
          <a:stretch>
            <a:fillRect/>
          </a:stretch>
        </p:blipFill>
        <p:spPr bwMode="auto">
          <a:xfrm>
            <a:off x="7754691" y="269903"/>
            <a:ext cx="3064479" cy="1956560"/>
          </a:xfrm>
          <a:prstGeom prst="rect">
            <a:avLst/>
          </a:prstGeom>
          <a:noFill/>
          <a:ln w="9525">
            <a:noFill/>
            <a:miter lim="800000"/>
            <a:headEnd/>
            <a:tailEnd/>
          </a:ln>
        </p:spPr>
      </p:pic>
      <p:pic>
        <p:nvPicPr>
          <p:cNvPr id="5" name="Picture 4"/>
          <p:cNvPicPr/>
          <p:nvPr/>
        </p:nvPicPr>
        <p:blipFill rotWithShape="1">
          <a:blip r:embed="rId4"/>
          <a:srcRect l="28359" t="22492" r="41219" b="8137"/>
          <a:stretch/>
        </p:blipFill>
        <p:spPr bwMode="auto">
          <a:xfrm>
            <a:off x="4261898" y="3260035"/>
            <a:ext cx="3586038" cy="28867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3490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1606164"/>
            <a:ext cx="8915400" cy="4357314"/>
          </a:xfrm>
        </p:spPr>
        <p:txBody>
          <a:bodyPr>
            <a:normAutofit fontScale="55000" lnSpcReduction="20000"/>
          </a:bodyPr>
          <a:lstStyle/>
          <a:p>
            <a:pPr marL="0" indent="0">
              <a:buNone/>
            </a:pPr>
            <a:r>
              <a:rPr lang="en-IE" dirty="0" smtClean="0">
                <a:latin typeface="Arial" panose="020B0604020202020204" pitchFamily="34" charset="0"/>
                <a:cs typeface="Arial" panose="020B0604020202020204" pitchFamily="34" charset="0"/>
              </a:rPr>
              <a:t>.</a:t>
            </a:r>
          </a:p>
          <a:p>
            <a:r>
              <a:rPr lang="en-IE" sz="2600" dirty="0" smtClean="0"/>
              <a:t>This </a:t>
            </a:r>
            <a:r>
              <a:rPr lang="en-IE" sz="2600" dirty="0"/>
              <a:t>project aims to build capacity and confidence amongst adults with intellectual disability to participate in research, lead research and to influence the research agenda within our organisation. </a:t>
            </a:r>
          </a:p>
          <a:p>
            <a:pPr marL="0" indent="0">
              <a:buNone/>
            </a:pPr>
            <a:endParaRPr lang="en-IE" sz="2600" dirty="0"/>
          </a:p>
          <a:p>
            <a:r>
              <a:rPr lang="en-IE" sz="2600" dirty="0"/>
              <a:t>Adopts a staged approach by developing and delivering a series of accessible workshops </a:t>
            </a:r>
          </a:p>
          <a:p>
            <a:pPr marL="0" indent="0">
              <a:buNone/>
            </a:pPr>
            <a:endParaRPr lang="en-IE" sz="2600" dirty="0"/>
          </a:p>
          <a:p>
            <a:r>
              <a:rPr lang="en-IE" sz="2600" dirty="0"/>
              <a:t>Existing service users groups are partners in this project – advising on </a:t>
            </a:r>
            <a:r>
              <a:rPr lang="en-IE" sz="2600" b="1" dirty="0"/>
              <a:t>facilitating engagement with their peers</a:t>
            </a:r>
            <a:r>
              <a:rPr lang="en-IE" sz="2600" dirty="0"/>
              <a:t>, </a:t>
            </a:r>
            <a:r>
              <a:rPr lang="en-IE" sz="2600" b="1" dirty="0"/>
              <a:t>developing introductory information</a:t>
            </a:r>
            <a:r>
              <a:rPr lang="en-IE" sz="2600" dirty="0"/>
              <a:t>, and contributing to the </a:t>
            </a:r>
            <a:r>
              <a:rPr lang="en-IE" sz="2600" b="1" dirty="0"/>
              <a:t>development of the workshop, template and resources</a:t>
            </a:r>
            <a:r>
              <a:rPr lang="en-IE" sz="2600" dirty="0"/>
              <a:t>. </a:t>
            </a:r>
            <a:endParaRPr lang="en-IE" sz="2600" dirty="0" smtClean="0"/>
          </a:p>
          <a:p>
            <a:endParaRPr lang="en-IE" sz="2600" dirty="0"/>
          </a:p>
          <a:p>
            <a:r>
              <a:rPr lang="en-IE" sz="2600" dirty="0"/>
              <a:t>The project develops both new and existing relationships – frontline, clinical and academic - in bringing together staff with backgrounds in social care, advocacy, psychology and speech and language therapy and the experts by experience - individuals with ID themselves</a:t>
            </a:r>
            <a:r>
              <a:rPr lang="en-IE" sz="2600" dirty="0" smtClean="0"/>
              <a:t>.</a:t>
            </a:r>
          </a:p>
          <a:p>
            <a:pPr marL="0" indent="0">
              <a:buNone/>
            </a:pPr>
            <a:endParaRPr lang="en-IE" sz="2600" dirty="0" smtClean="0"/>
          </a:p>
          <a:p>
            <a:r>
              <a:rPr lang="en-IE" sz="2600" dirty="0" smtClean="0"/>
              <a:t>UCD / PPI Ignite funding.</a:t>
            </a:r>
          </a:p>
          <a:p>
            <a:endParaRPr lang="en-IE" sz="2600" dirty="0"/>
          </a:p>
          <a:p>
            <a:endParaRPr lang="en-IE" dirty="0"/>
          </a:p>
          <a:p>
            <a:pPr marL="0" indent="0">
              <a:buNone/>
            </a:pPr>
            <a:endParaRPr lang="en-IE" dirty="0"/>
          </a:p>
        </p:txBody>
      </p:sp>
      <p:sp>
        <p:nvSpPr>
          <p:cNvPr id="5" name="Title 1"/>
          <p:cNvSpPr>
            <a:spLocks noGrp="1"/>
          </p:cNvSpPr>
          <p:nvPr>
            <p:ph type="title"/>
          </p:nvPr>
        </p:nvSpPr>
        <p:spPr>
          <a:xfrm>
            <a:off x="2592925" y="624110"/>
            <a:ext cx="8911687" cy="1280890"/>
          </a:xfrm>
        </p:spPr>
        <p:txBody>
          <a:bodyPr/>
          <a:lstStyle/>
          <a:p>
            <a:r>
              <a:rPr lang="en-IE" dirty="0" smtClean="0"/>
              <a:t>Study aims:</a:t>
            </a:r>
            <a:endParaRPr lang="en-IE" dirty="0"/>
          </a:p>
        </p:txBody>
      </p:sp>
    </p:spTree>
    <p:extLst>
      <p:ext uri="{BB962C8B-B14F-4D97-AF65-F5344CB8AC3E}">
        <p14:creationId xmlns:p14="http://schemas.microsoft.com/office/powerpoint/2010/main" val="3344220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Context for the study:</a:t>
            </a:r>
            <a:endParaRPr lang="en-IE" dirty="0"/>
          </a:p>
        </p:txBody>
      </p:sp>
      <p:sp>
        <p:nvSpPr>
          <p:cNvPr id="3" name="Content Placeholder 2"/>
          <p:cNvSpPr>
            <a:spLocks noGrp="1"/>
          </p:cNvSpPr>
          <p:nvPr>
            <p:ph idx="1"/>
          </p:nvPr>
        </p:nvSpPr>
        <p:spPr/>
        <p:txBody>
          <a:bodyPr/>
          <a:lstStyle/>
          <a:p>
            <a:r>
              <a:rPr lang="en-IE" dirty="0"/>
              <a:t>SMH strives to deliver services with a person-centred approach. The values of active listening, partnership, equality, and empowerment are central to this. </a:t>
            </a:r>
          </a:p>
          <a:p>
            <a:pPr marL="0" indent="0">
              <a:buNone/>
            </a:pPr>
            <a:endParaRPr lang="en-IE" dirty="0"/>
          </a:p>
          <a:p>
            <a:r>
              <a:rPr lang="en-IE" dirty="0"/>
              <a:t>Individuals in our services have expressed their desire for greater involvement in organisational projects, in setting organisational priorities, and in engaging in peer-to-peer projects. This is evident in specific consultations undertaken in relation to our Strategic Plan, Education and Learning, Day Service Supports, and Person Centred Planning. </a:t>
            </a:r>
          </a:p>
          <a:p>
            <a:endParaRPr lang="en-IE" dirty="0"/>
          </a:p>
        </p:txBody>
      </p:sp>
    </p:spTree>
    <p:extLst>
      <p:ext uri="{BB962C8B-B14F-4D97-AF65-F5344CB8AC3E}">
        <p14:creationId xmlns:p14="http://schemas.microsoft.com/office/powerpoint/2010/main" val="923716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177</TotalTime>
  <Words>1358</Words>
  <Application>Microsoft Office PowerPoint</Application>
  <PresentationFormat>Widescreen</PresentationFormat>
  <Paragraphs>109</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Wingdings 3</vt:lpstr>
      <vt:lpstr>Wisp</vt:lpstr>
      <vt:lpstr>Closing Address</vt:lpstr>
      <vt:lpstr>PowerPoint Presentation</vt:lpstr>
      <vt:lpstr>PowerPoint Presentation</vt:lpstr>
      <vt:lpstr>Small ideas, big impact…. Where does it all fit?</vt:lpstr>
      <vt:lpstr>PowerPoint Presentation</vt:lpstr>
      <vt:lpstr>PowerPoint Presentation</vt:lpstr>
      <vt:lpstr>PowerPoint Presentation</vt:lpstr>
      <vt:lpstr>Study aims:</vt:lpstr>
      <vt:lpstr>Context for the study:</vt:lpstr>
      <vt:lpstr>The value brought by experts with experience:</vt:lpstr>
      <vt:lpstr>What the research is about:</vt:lpstr>
      <vt:lpstr>Our work to date:</vt:lpstr>
      <vt:lpstr>We agreed as a group how our meetings should happen:</vt:lpstr>
      <vt:lpstr>Our work to date:</vt:lpstr>
      <vt:lpstr>The group is making sure to share information in a way that everyone understands and all group members are keeping a portfolio of their work as  the project progresses.</vt:lpstr>
      <vt:lpstr>Next steps:</vt:lpstr>
      <vt:lpstr>Desired outcomes:</vt:lpstr>
      <vt:lpstr>PowerPoint Presentation</vt:lpstr>
      <vt:lpstr>PowerPoint Presentation</vt:lpstr>
    </vt:vector>
  </TitlesOfParts>
  <Company>St. Michael's House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Closing Address</dc:title>
  <dc:creator>Caroline Howorth - Director of Adult Clinical Services</dc:creator>
  <cp:lastModifiedBy>Caroline Howorth - Director of Adult Clinical Services</cp:lastModifiedBy>
  <cp:revision>22</cp:revision>
  <cp:lastPrinted>2023-02-27T08:06:27Z</cp:lastPrinted>
  <dcterms:created xsi:type="dcterms:W3CDTF">2023-02-24T12:46:29Z</dcterms:created>
  <dcterms:modified xsi:type="dcterms:W3CDTF">2023-02-27T09:44:14Z</dcterms:modified>
</cp:coreProperties>
</file>