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63" r:id="rId3"/>
    <p:sldId id="267" r:id="rId4"/>
    <p:sldId id="288" r:id="rId5"/>
    <p:sldId id="287" r:id="rId6"/>
    <p:sldId id="290" r:id="rId7"/>
    <p:sldId id="278" r:id="rId8"/>
    <p:sldId id="270" r:id="rId9"/>
    <p:sldId id="259" r:id="rId10"/>
    <p:sldId id="272" r:id="rId11"/>
    <p:sldId id="284" r:id="rId12"/>
    <p:sldId id="279" r:id="rId13"/>
    <p:sldId id="285" r:id="rId14"/>
    <p:sldId id="265" r:id="rId15"/>
    <p:sldId id="280" r:id="rId16"/>
    <p:sldId id="29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4" autoAdjust="0"/>
    <p:restoredTop sz="94660"/>
  </p:normalViewPr>
  <p:slideViewPr>
    <p:cSldViewPr snapToGrid="0">
      <p:cViewPr>
        <p:scale>
          <a:sx n="59" d="100"/>
          <a:sy n="59" d="100"/>
        </p:scale>
        <p:origin x="7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F6ECD-8DC5-4E64-B545-B3875AA4AD5C}" type="doc">
      <dgm:prSet loTypeId="urn:microsoft.com/office/officeart/2005/8/layout/cycle5" loCatId="cycle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en-IE"/>
        </a:p>
      </dgm:t>
    </dgm:pt>
    <dgm:pt modelId="{8B2386DB-1D97-4A7B-8BAF-F37CF771EF40}">
      <dgm:prSet phldrT="[Text]" custT="1"/>
      <dgm:spPr/>
      <dgm:t>
        <a:bodyPr/>
        <a:lstStyle/>
        <a:p>
          <a:r>
            <a:rPr lang="en-IE" sz="2000" dirty="0"/>
            <a:t>Understanding grief</a:t>
          </a:r>
        </a:p>
      </dgm:t>
    </dgm:pt>
    <dgm:pt modelId="{FD6DD96C-A4DD-4170-974A-4A6E1DA931C2}" type="parTrans" cxnId="{8599B5FF-CB85-4145-9D7F-D42715B71C10}">
      <dgm:prSet/>
      <dgm:spPr/>
      <dgm:t>
        <a:bodyPr/>
        <a:lstStyle/>
        <a:p>
          <a:endParaRPr lang="en-IE" sz="2000"/>
        </a:p>
      </dgm:t>
    </dgm:pt>
    <dgm:pt modelId="{9CEE47A6-54EC-434F-B5C2-338E97978120}" type="sibTrans" cxnId="{8599B5FF-CB85-4145-9D7F-D42715B71C10}">
      <dgm:prSet/>
      <dgm:spPr/>
      <dgm:t>
        <a:bodyPr/>
        <a:lstStyle/>
        <a:p>
          <a:endParaRPr lang="en-IE" sz="2000"/>
        </a:p>
      </dgm:t>
    </dgm:pt>
    <dgm:pt modelId="{5023960D-6E64-4326-80BE-B8B9C5C8F3F4}">
      <dgm:prSet phldrT="[Text]" custT="1"/>
      <dgm:spPr/>
      <dgm:t>
        <a:bodyPr/>
        <a:lstStyle/>
        <a:p>
          <a:r>
            <a:rPr lang="en-IE" sz="2000" dirty="0"/>
            <a:t>Managing painful emotions</a:t>
          </a:r>
        </a:p>
      </dgm:t>
    </dgm:pt>
    <dgm:pt modelId="{8E43BDD0-EFBA-4588-A4AF-4F03C1B96F49}" type="parTrans" cxnId="{4219E89E-84CE-4109-94CC-E532B9AACE7A}">
      <dgm:prSet/>
      <dgm:spPr/>
      <dgm:t>
        <a:bodyPr/>
        <a:lstStyle/>
        <a:p>
          <a:endParaRPr lang="en-IE" sz="2000"/>
        </a:p>
      </dgm:t>
    </dgm:pt>
    <dgm:pt modelId="{BDBA24D9-AF22-4561-ACCF-9E29CB18D403}" type="sibTrans" cxnId="{4219E89E-84CE-4109-94CC-E532B9AACE7A}">
      <dgm:prSet/>
      <dgm:spPr/>
      <dgm:t>
        <a:bodyPr/>
        <a:lstStyle/>
        <a:p>
          <a:endParaRPr lang="en-IE" sz="2000"/>
        </a:p>
      </dgm:t>
    </dgm:pt>
    <dgm:pt modelId="{BD97FE17-34A9-4959-8130-B95986319507}">
      <dgm:prSet phldrT="[Text]" custT="1"/>
      <dgm:spPr/>
      <dgm:t>
        <a:bodyPr/>
        <a:lstStyle/>
        <a:p>
          <a:r>
            <a:rPr lang="en-IE" sz="2000" dirty="0"/>
            <a:t>Thinking about the future</a:t>
          </a:r>
        </a:p>
      </dgm:t>
    </dgm:pt>
    <dgm:pt modelId="{43C02E16-CF34-47F4-A145-E272CD3C2AAB}" type="parTrans" cxnId="{7FD7C1E9-1CCD-45A6-B9AE-363776BE5D11}">
      <dgm:prSet/>
      <dgm:spPr/>
      <dgm:t>
        <a:bodyPr/>
        <a:lstStyle/>
        <a:p>
          <a:endParaRPr lang="en-IE" sz="2000"/>
        </a:p>
      </dgm:t>
    </dgm:pt>
    <dgm:pt modelId="{3ECEDBA4-E17C-46EC-ACB7-4B61F5243FDF}" type="sibTrans" cxnId="{7FD7C1E9-1CCD-45A6-B9AE-363776BE5D11}">
      <dgm:prSet/>
      <dgm:spPr/>
      <dgm:t>
        <a:bodyPr/>
        <a:lstStyle/>
        <a:p>
          <a:endParaRPr lang="en-IE" sz="2000"/>
        </a:p>
      </dgm:t>
    </dgm:pt>
    <dgm:pt modelId="{94748626-F4BB-45B5-B4D1-82467C91BF93}">
      <dgm:prSet phldrT="[Text]" custT="1"/>
      <dgm:spPr/>
      <dgm:t>
        <a:bodyPr/>
        <a:lstStyle/>
        <a:p>
          <a:r>
            <a:rPr lang="en-IE" sz="2000" dirty="0"/>
            <a:t>Learning to live with reminders</a:t>
          </a:r>
        </a:p>
      </dgm:t>
    </dgm:pt>
    <dgm:pt modelId="{56AA2DFA-A558-4CD6-A934-EEA464A86173}" type="parTrans" cxnId="{944CA90B-2BD1-48EF-9772-C812C3547F89}">
      <dgm:prSet/>
      <dgm:spPr/>
      <dgm:t>
        <a:bodyPr/>
        <a:lstStyle/>
        <a:p>
          <a:endParaRPr lang="en-IE" sz="2000"/>
        </a:p>
      </dgm:t>
    </dgm:pt>
    <dgm:pt modelId="{2FB897AF-6585-469B-AC4C-AFC3F9DD3494}" type="sibTrans" cxnId="{944CA90B-2BD1-48EF-9772-C812C3547F89}">
      <dgm:prSet/>
      <dgm:spPr/>
      <dgm:t>
        <a:bodyPr/>
        <a:lstStyle/>
        <a:p>
          <a:endParaRPr lang="en-IE" sz="2000"/>
        </a:p>
      </dgm:t>
    </dgm:pt>
    <dgm:pt modelId="{B123FE1E-0E41-4C5B-8C1E-3AB387F8A9E4}">
      <dgm:prSet phldrT="[Text]" custT="1"/>
      <dgm:spPr/>
      <dgm:t>
        <a:bodyPr/>
        <a:lstStyle/>
        <a:p>
          <a:r>
            <a:rPr lang="en-IE" sz="2000" dirty="0"/>
            <a:t>Remembering loved ones</a:t>
          </a:r>
        </a:p>
      </dgm:t>
    </dgm:pt>
    <dgm:pt modelId="{0C58910A-E730-4935-BEAD-4C9C298C8D26}" type="parTrans" cxnId="{86653C17-ED66-48D3-9205-3F9AC8836518}">
      <dgm:prSet/>
      <dgm:spPr/>
      <dgm:t>
        <a:bodyPr/>
        <a:lstStyle/>
        <a:p>
          <a:endParaRPr lang="en-IE" sz="2000"/>
        </a:p>
      </dgm:t>
    </dgm:pt>
    <dgm:pt modelId="{B1826766-EEDB-472D-AED0-92B0FB4AF115}" type="sibTrans" cxnId="{86653C17-ED66-48D3-9205-3F9AC8836518}">
      <dgm:prSet/>
      <dgm:spPr/>
      <dgm:t>
        <a:bodyPr/>
        <a:lstStyle/>
        <a:p>
          <a:endParaRPr lang="en-IE" sz="2000"/>
        </a:p>
      </dgm:t>
    </dgm:pt>
    <dgm:pt modelId="{EAF4D715-D327-4C45-A208-5FD239DCEEE1}">
      <dgm:prSet phldrT="[Text]" custT="1"/>
      <dgm:spPr/>
      <dgm:t>
        <a:bodyPr/>
        <a:lstStyle/>
        <a:p>
          <a:r>
            <a:rPr lang="en-IE" sz="2000" dirty="0"/>
            <a:t>Strengthening social relationships</a:t>
          </a:r>
        </a:p>
      </dgm:t>
    </dgm:pt>
    <dgm:pt modelId="{13DE0336-FC41-4C1D-A9E2-71FC57518670}" type="parTrans" cxnId="{2806CC4A-2303-4200-ACD7-EF9D12325948}">
      <dgm:prSet/>
      <dgm:spPr/>
      <dgm:t>
        <a:bodyPr/>
        <a:lstStyle/>
        <a:p>
          <a:endParaRPr lang="en-IE" sz="2000"/>
        </a:p>
      </dgm:t>
    </dgm:pt>
    <dgm:pt modelId="{4DC60BF8-6DDC-46E7-8B36-746572227731}" type="sibTrans" cxnId="{2806CC4A-2303-4200-ACD7-EF9D12325948}">
      <dgm:prSet/>
      <dgm:spPr/>
      <dgm:t>
        <a:bodyPr/>
        <a:lstStyle/>
        <a:p>
          <a:endParaRPr lang="en-IE" sz="2000"/>
        </a:p>
      </dgm:t>
    </dgm:pt>
    <dgm:pt modelId="{4561C120-AA00-4058-AC43-C01FF77F962D}">
      <dgm:prSet phldrT="[Text]" custT="1"/>
      <dgm:spPr/>
      <dgm:t>
        <a:bodyPr/>
        <a:lstStyle/>
        <a:p>
          <a:r>
            <a:rPr lang="en-IE" sz="2000" dirty="0"/>
            <a:t>Telling the story of the death</a:t>
          </a:r>
        </a:p>
      </dgm:t>
    </dgm:pt>
    <dgm:pt modelId="{39DA8CFC-8CE8-4A1B-94D5-450E34B2D0AE}" type="parTrans" cxnId="{1DA0EB37-260D-47FC-BFC6-B9CF0D4CEAC8}">
      <dgm:prSet/>
      <dgm:spPr/>
      <dgm:t>
        <a:bodyPr/>
        <a:lstStyle/>
        <a:p>
          <a:endParaRPr lang="en-IE" sz="2000"/>
        </a:p>
      </dgm:t>
    </dgm:pt>
    <dgm:pt modelId="{010855FD-206A-4568-BF19-93B392DE8E2A}" type="sibTrans" cxnId="{1DA0EB37-260D-47FC-BFC6-B9CF0D4CEAC8}">
      <dgm:prSet/>
      <dgm:spPr/>
      <dgm:t>
        <a:bodyPr/>
        <a:lstStyle/>
        <a:p>
          <a:endParaRPr lang="en-IE" sz="2000"/>
        </a:p>
      </dgm:t>
    </dgm:pt>
    <dgm:pt modelId="{EE88946F-6EDC-4233-B66F-785CD2B73C38}" type="pres">
      <dgm:prSet presAssocID="{03DF6ECD-8DC5-4E64-B545-B3875AA4AD5C}" presName="cycle" presStyleCnt="0">
        <dgm:presLayoutVars>
          <dgm:dir/>
          <dgm:resizeHandles val="exact"/>
        </dgm:presLayoutVars>
      </dgm:prSet>
      <dgm:spPr/>
    </dgm:pt>
    <dgm:pt modelId="{DA2E4C65-B07D-4997-910F-3E2487484342}" type="pres">
      <dgm:prSet presAssocID="{8B2386DB-1D97-4A7B-8BAF-F37CF771EF40}" presName="node" presStyleLbl="node1" presStyleIdx="0" presStyleCnt="7" custScaleX="145514">
        <dgm:presLayoutVars>
          <dgm:bulletEnabled val="1"/>
        </dgm:presLayoutVars>
      </dgm:prSet>
      <dgm:spPr/>
    </dgm:pt>
    <dgm:pt modelId="{A9BFCFE0-DC8C-4E37-A9B5-206498E6BB22}" type="pres">
      <dgm:prSet presAssocID="{8B2386DB-1D97-4A7B-8BAF-F37CF771EF40}" presName="spNode" presStyleCnt="0"/>
      <dgm:spPr/>
    </dgm:pt>
    <dgm:pt modelId="{C8B3BE3B-6DD6-4E83-B2EA-EBB82AF09993}" type="pres">
      <dgm:prSet presAssocID="{9CEE47A6-54EC-434F-B5C2-338E97978120}" presName="sibTrans" presStyleLbl="sibTrans1D1" presStyleIdx="0" presStyleCnt="7"/>
      <dgm:spPr/>
    </dgm:pt>
    <dgm:pt modelId="{CE4DA72D-14DD-45AA-A845-7FF52408C4D0}" type="pres">
      <dgm:prSet presAssocID="{5023960D-6E64-4326-80BE-B8B9C5C8F3F4}" presName="node" presStyleLbl="node1" presStyleIdx="1" presStyleCnt="7" custScaleX="145514">
        <dgm:presLayoutVars>
          <dgm:bulletEnabled val="1"/>
        </dgm:presLayoutVars>
      </dgm:prSet>
      <dgm:spPr/>
    </dgm:pt>
    <dgm:pt modelId="{645D56AD-736F-4102-98A7-D85CE815C254}" type="pres">
      <dgm:prSet presAssocID="{5023960D-6E64-4326-80BE-B8B9C5C8F3F4}" presName="spNode" presStyleCnt="0"/>
      <dgm:spPr/>
    </dgm:pt>
    <dgm:pt modelId="{7FD2BF45-DC4F-4E71-9A77-979ED694D4E6}" type="pres">
      <dgm:prSet presAssocID="{BDBA24D9-AF22-4561-ACCF-9E29CB18D403}" presName="sibTrans" presStyleLbl="sibTrans1D1" presStyleIdx="1" presStyleCnt="7"/>
      <dgm:spPr/>
    </dgm:pt>
    <dgm:pt modelId="{A815A729-24A7-4C86-99AE-59512F20C96E}" type="pres">
      <dgm:prSet presAssocID="{BD97FE17-34A9-4959-8130-B95986319507}" presName="node" presStyleLbl="node1" presStyleIdx="2" presStyleCnt="7" custScaleX="145514">
        <dgm:presLayoutVars>
          <dgm:bulletEnabled val="1"/>
        </dgm:presLayoutVars>
      </dgm:prSet>
      <dgm:spPr/>
    </dgm:pt>
    <dgm:pt modelId="{413E9739-1833-4546-93E7-4E84FC2AEA21}" type="pres">
      <dgm:prSet presAssocID="{BD97FE17-34A9-4959-8130-B95986319507}" presName="spNode" presStyleCnt="0"/>
      <dgm:spPr/>
    </dgm:pt>
    <dgm:pt modelId="{3970D954-89EF-420A-A01B-775BAC623763}" type="pres">
      <dgm:prSet presAssocID="{3ECEDBA4-E17C-46EC-ACB7-4B61F5243FDF}" presName="sibTrans" presStyleLbl="sibTrans1D1" presStyleIdx="2" presStyleCnt="7"/>
      <dgm:spPr/>
    </dgm:pt>
    <dgm:pt modelId="{D5D0620A-8077-4879-A254-A601745C96E0}" type="pres">
      <dgm:prSet presAssocID="{EAF4D715-D327-4C45-A208-5FD239DCEEE1}" presName="node" presStyleLbl="node1" presStyleIdx="3" presStyleCnt="7" custScaleX="145514">
        <dgm:presLayoutVars>
          <dgm:bulletEnabled val="1"/>
        </dgm:presLayoutVars>
      </dgm:prSet>
      <dgm:spPr/>
    </dgm:pt>
    <dgm:pt modelId="{2CE67A34-E929-4B9E-9709-603087ABCC51}" type="pres">
      <dgm:prSet presAssocID="{EAF4D715-D327-4C45-A208-5FD239DCEEE1}" presName="spNode" presStyleCnt="0"/>
      <dgm:spPr/>
    </dgm:pt>
    <dgm:pt modelId="{C4C82826-9981-4968-B341-0E4B7C00F71D}" type="pres">
      <dgm:prSet presAssocID="{4DC60BF8-6DDC-46E7-8B36-746572227731}" presName="sibTrans" presStyleLbl="sibTrans1D1" presStyleIdx="3" presStyleCnt="7"/>
      <dgm:spPr/>
    </dgm:pt>
    <dgm:pt modelId="{61CEECAD-8E2F-4973-B77A-F9A97C4F13CE}" type="pres">
      <dgm:prSet presAssocID="{4561C120-AA00-4058-AC43-C01FF77F962D}" presName="node" presStyleLbl="node1" presStyleIdx="4" presStyleCnt="7" custScaleX="145514">
        <dgm:presLayoutVars>
          <dgm:bulletEnabled val="1"/>
        </dgm:presLayoutVars>
      </dgm:prSet>
      <dgm:spPr/>
    </dgm:pt>
    <dgm:pt modelId="{C50F6E5F-7AA2-44B7-843F-637718E51016}" type="pres">
      <dgm:prSet presAssocID="{4561C120-AA00-4058-AC43-C01FF77F962D}" presName="spNode" presStyleCnt="0"/>
      <dgm:spPr/>
    </dgm:pt>
    <dgm:pt modelId="{E0B62FCD-C739-4495-BAAD-341E0E91670C}" type="pres">
      <dgm:prSet presAssocID="{010855FD-206A-4568-BF19-93B392DE8E2A}" presName="sibTrans" presStyleLbl="sibTrans1D1" presStyleIdx="4" presStyleCnt="7"/>
      <dgm:spPr/>
    </dgm:pt>
    <dgm:pt modelId="{6D09658D-AAD0-4E11-9670-A27A9D0F6A75}" type="pres">
      <dgm:prSet presAssocID="{94748626-F4BB-45B5-B4D1-82467C91BF93}" presName="node" presStyleLbl="node1" presStyleIdx="5" presStyleCnt="7" custScaleX="145514">
        <dgm:presLayoutVars>
          <dgm:bulletEnabled val="1"/>
        </dgm:presLayoutVars>
      </dgm:prSet>
      <dgm:spPr/>
    </dgm:pt>
    <dgm:pt modelId="{51C10EF8-84AB-4480-9F4E-3D3BB669E7E8}" type="pres">
      <dgm:prSet presAssocID="{94748626-F4BB-45B5-B4D1-82467C91BF93}" presName="spNode" presStyleCnt="0"/>
      <dgm:spPr/>
    </dgm:pt>
    <dgm:pt modelId="{DF31E4F4-BFA5-4528-8FE1-A1DBBAD84CF2}" type="pres">
      <dgm:prSet presAssocID="{2FB897AF-6585-469B-AC4C-AFC3F9DD3494}" presName="sibTrans" presStyleLbl="sibTrans1D1" presStyleIdx="5" presStyleCnt="7"/>
      <dgm:spPr/>
    </dgm:pt>
    <dgm:pt modelId="{E4725C46-20F9-4A80-BD04-06B24EE3C5E7}" type="pres">
      <dgm:prSet presAssocID="{B123FE1E-0E41-4C5B-8C1E-3AB387F8A9E4}" presName="node" presStyleLbl="node1" presStyleIdx="6" presStyleCnt="7" custScaleX="145514">
        <dgm:presLayoutVars>
          <dgm:bulletEnabled val="1"/>
        </dgm:presLayoutVars>
      </dgm:prSet>
      <dgm:spPr/>
    </dgm:pt>
    <dgm:pt modelId="{7DF105DA-E8AB-4F1D-A2D9-5D4213B352BC}" type="pres">
      <dgm:prSet presAssocID="{B123FE1E-0E41-4C5B-8C1E-3AB387F8A9E4}" presName="spNode" presStyleCnt="0"/>
      <dgm:spPr/>
    </dgm:pt>
    <dgm:pt modelId="{F01FE63D-98E5-4941-BFB4-FD8AB77F306C}" type="pres">
      <dgm:prSet presAssocID="{B1826766-EEDB-472D-AED0-92B0FB4AF115}" presName="sibTrans" presStyleLbl="sibTrans1D1" presStyleIdx="6" presStyleCnt="7"/>
      <dgm:spPr/>
    </dgm:pt>
  </dgm:ptLst>
  <dgm:cxnLst>
    <dgm:cxn modelId="{944CA90B-2BD1-48EF-9772-C812C3547F89}" srcId="{03DF6ECD-8DC5-4E64-B545-B3875AA4AD5C}" destId="{94748626-F4BB-45B5-B4D1-82467C91BF93}" srcOrd="5" destOrd="0" parTransId="{56AA2DFA-A558-4CD6-A934-EEA464A86173}" sibTransId="{2FB897AF-6585-469B-AC4C-AFC3F9DD3494}"/>
    <dgm:cxn modelId="{86653C17-ED66-48D3-9205-3F9AC8836518}" srcId="{03DF6ECD-8DC5-4E64-B545-B3875AA4AD5C}" destId="{B123FE1E-0E41-4C5B-8C1E-3AB387F8A9E4}" srcOrd="6" destOrd="0" parTransId="{0C58910A-E730-4935-BEAD-4C9C298C8D26}" sibTransId="{B1826766-EEDB-472D-AED0-92B0FB4AF115}"/>
    <dgm:cxn modelId="{97669F1D-8C29-43D0-A57D-38F72F71AA15}" type="presOf" srcId="{4561C120-AA00-4058-AC43-C01FF77F962D}" destId="{61CEECAD-8E2F-4973-B77A-F9A97C4F13CE}" srcOrd="0" destOrd="0" presId="urn:microsoft.com/office/officeart/2005/8/layout/cycle5"/>
    <dgm:cxn modelId="{F0B87D1E-2655-470F-B5C1-6EA6FF3F209E}" type="presOf" srcId="{EAF4D715-D327-4C45-A208-5FD239DCEEE1}" destId="{D5D0620A-8077-4879-A254-A601745C96E0}" srcOrd="0" destOrd="0" presId="urn:microsoft.com/office/officeart/2005/8/layout/cycle5"/>
    <dgm:cxn modelId="{A384E023-A918-4747-AFF7-4838C172024E}" type="presOf" srcId="{3ECEDBA4-E17C-46EC-ACB7-4B61F5243FDF}" destId="{3970D954-89EF-420A-A01B-775BAC623763}" srcOrd="0" destOrd="0" presId="urn:microsoft.com/office/officeart/2005/8/layout/cycle5"/>
    <dgm:cxn modelId="{F7294D28-FC33-431A-909F-4442AD0ABB79}" type="presOf" srcId="{8B2386DB-1D97-4A7B-8BAF-F37CF771EF40}" destId="{DA2E4C65-B07D-4997-910F-3E2487484342}" srcOrd="0" destOrd="0" presId="urn:microsoft.com/office/officeart/2005/8/layout/cycle5"/>
    <dgm:cxn modelId="{1BB5D537-A29F-41FA-AFDB-72CEA8F97BFD}" type="presOf" srcId="{BD97FE17-34A9-4959-8130-B95986319507}" destId="{A815A729-24A7-4C86-99AE-59512F20C96E}" srcOrd="0" destOrd="0" presId="urn:microsoft.com/office/officeart/2005/8/layout/cycle5"/>
    <dgm:cxn modelId="{6AE2D637-0A5A-401C-BC69-3C627564E158}" type="presOf" srcId="{4DC60BF8-6DDC-46E7-8B36-746572227731}" destId="{C4C82826-9981-4968-B341-0E4B7C00F71D}" srcOrd="0" destOrd="0" presId="urn:microsoft.com/office/officeart/2005/8/layout/cycle5"/>
    <dgm:cxn modelId="{1DA0EB37-260D-47FC-BFC6-B9CF0D4CEAC8}" srcId="{03DF6ECD-8DC5-4E64-B545-B3875AA4AD5C}" destId="{4561C120-AA00-4058-AC43-C01FF77F962D}" srcOrd="4" destOrd="0" parTransId="{39DA8CFC-8CE8-4A1B-94D5-450E34B2D0AE}" sibTransId="{010855FD-206A-4568-BF19-93B392DE8E2A}"/>
    <dgm:cxn modelId="{CDAD8839-C7A6-491F-B13A-202BCCF513CA}" type="presOf" srcId="{010855FD-206A-4568-BF19-93B392DE8E2A}" destId="{E0B62FCD-C739-4495-BAAD-341E0E91670C}" srcOrd="0" destOrd="0" presId="urn:microsoft.com/office/officeart/2005/8/layout/cycle5"/>
    <dgm:cxn modelId="{2806CC4A-2303-4200-ACD7-EF9D12325948}" srcId="{03DF6ECD-8DC5-4E64-B545-B3875AA4AD5C}" destId="{EAF4D715-D327-4C45-A208-5FD239DCEEE1}" srcOrd="3" destOrd="0" parTransId="{13DE0336-FC41-4C1D-A9E2-71FC57518670}" sibTransId="{4DC60BF8-6DDC-46E7-8B36-746572227731}"/>
    <dgm:cxn modelId="{38CBEA54-1036-40CD-8D2C-C5C6B6EE3471}" type="presOf" srcId="{9CEE47A6-54EC-434F-B5C2-338E97978120}" destId="{C8B3BE3B-6DD6-4E83-B2EA-EBB82AF09993}" srcOrd="0" destOrd="0" presId="urn:microsoft.com/office/officeart/2005/8/layout/cycle5"/>
    <dgm:cxn modelId="{CEE43382-6B44-4D3A-AEEC-A820734F7E5E}" type="presOf" srcId="{2FB897AF-6585-469B-AC4C-AFC3F9DD3494}" destId="{DF31E4F4-BFA5-4528-8FE1-A1DBBAD84CF2}" srcOrd="0" destOrd="0" presId="urn:microsoft.com/office/officeart/2005/8/layout/cycle5"/>
    <dgm:cxn modelId="{4219E89E-84CE-4109-94CC-E532B9AACE7A}" srcId="{03DF6ECD-8DC5-4E64-B545-B3875AA4AD5C}" destId="{5023960D-6E64-4326-80BE-B8B9C5C8F3F4}" srcOrd="1" destOrd="0" parTransId="{8E43BDD0-EFBA-4588-A4AF-4F03C1B96F49}" sibTransId="{BDBA24D9-AF22-4561-ACCF-9E29CB18D403}"/>
    <dgm:cxn modelId="{3BBCB2BC-D7CF-4657-AD2F-C069D4D6FB19}" type="presOf" srcId="{03DF6ECD-8DC5-4E64-B545-B3875AA4AD5C}" destId="{EE88946F-6EDC-4233-B66F-785CD2B73C38}" srcOrd="0" destOrd="0" presId="urn:microsoft.com/office/officeart/2005/8/layout/cycle5"/>
    <dgm:cxn modelId="{BF94D6C2-1B34-40F2-9583-AFE60F9F14A7}" type="presOf" srcId="{B123FE1E-0E41-4C5B-8C1E-3AB387F8A9E4}" destId="{E4725C46-20F9-4A80-BD04-06B24EE3C5E7}" srcOrd="0" destOrd="0" presId="urn:microsoft.com/office/officeart/2005/8/layout/cycle5"/>
    <dgm:cxn modelId="{778671CA-EBD8-41F6-ACF3-A398DE30BA0E}" type="presOf" srcId="{B1826766-EEDB-472D-AED0-92B0FB4AF115}" destId="{F01FE63D-98E5-4941-BFB4-FD8AB77F306C}" srcOrd="0" destOrd="0" presId="urn:microsoft.com/office/officeart/2005/8/layout/cycle5"/>
    <dgm:cxn modelId="{3D4C7ACA-DE98-48D2-B96A-3275004610E9}" type="presOf" srcId="{5023960D-6E64-4326-80BE-B8B9C5C8F3F4}" destId="{CE4DA72D-14DD-45AA-A845-7FF52408C4D0}" srcOrd="0" destOrd="0" presId="urn:microsoft.com/office/officeart/2005/8/layout/cycle5"/>
    <dgm:cxn modelId="{39AB53E7-7CBB-4275-AB01-711884919509}" type="presOf" srcId="{94748626-F4BB-45B5-B4D1-82467C91BF93}" destId="{6D09658D-AAD0-4E11-9670-A27A9D0F6A75}" srcOrd="0" destOrd="0" presId="urn:microsoft.com/office/officeart/2005/8/layout/cycle5"/>
    <dgm:cxn modelId="{7FD7C1E9-1CCD-45A6-B9AE-363776BE5D11}" srcId="{03DF6ECD-8DC5-4E64-B545-B3875AA4AD5C}" destId="{BD97FE17-34A9-4959-8130-B95986319507}" srcOrd="2" destOrd="0" parTransId="{43C02E16-CF34-47F4-A145-E272CD3C2AAB}" sibTransId="{3ECEDBA4-E17C-46EC-ACB7-4B61F5243FDF}"/>
    <dgm:cxn modelId="{2992EFF6-8CAF-40E4-8C24-D64E71711524}" type="presOf" srcId="{BDBA24D9-AF22-4561-ACCF-9E29CB18D403}" destId="{7FD2BF45-DC4F-4E71-9A77-979ED694D4E6}" srcOrd="0" destOrd="0" presId="urn:microsoft.com/office/officeart/2005/8/layout/cycle5"/>
    <dgm:cxn modelId="{8599B5FF-CB85-4145-9D7F-D42715B71C10}" srcId="{03DF6ECD-8DC5-4E64-B545-B3875AA4AD5C}" destId="{8B2386DB-1D97-4A7B-8BAF-F37CF771EF40}" srcOrd="0" destOrd="0" parTransId="{FD6DD96C-A4DD-4170-974A-4A6E1DA931C2}" sibTransId="{9CEE47A6-54EC-434F-B5C2-338E97978120}"/>
    <dgm:cxn modelId="{CEAA889E-EBCB-42FC-90FA-D798F47F64A8}" type="presParOf" srcId="{EE88946F-6EDC-4233-B66F-785CD2B73C38}" destId="{DA2E4C65-B07D-4997-910F-3E2487484342}" srcOrd="0" destOrd="0" presId="urn:microsoft.com/office/officeart/2005/8/layout/cycle5"/>
    <dgm:cxn modelId="{6436EC02-C0CE-4E7B-8523-F6B8FA955697}" type="presParOf" srcId="{EE88946F-6EDC-4233-B66F-785CD2B73C38}" destId="{A9BFCFE0-DC8C-4E37-A9B5-206498E6BB22}" srcOrd="1" destOrd="0" presId="urn:microsoft.com/office/officeart/2005/8/layout/cycle5"/>
    <dgm:cxn modelId="{8A6DD2A3-4F15-4369-A78D-44A9300464C8}" type="presParOf" srcId="{EE88946F-6EDC-4233-B66F-785CD2B73C38}" destId="{C8B3BE3B-6DD6-4E83-B2EA-EBB82AF09993}" srcOrd="2" destOrd="0" presId="urn:microsoft.com/office/officeart/2005/8/layout/cycle5"/>
    <dgm:cxn modelId="{B72CD855-3C3A-4D71-9812-5A6F66E262E4}" type="presParOf" srcId="{EE88946F-6EDC-4233-B66F-785CD2B73C38}" destId="{CE4DA72D-14DD-45AA-A845-7FF52408C4D0}" srcOrd="3" destOrd="0" presId="urn:microsoft.com/office/officeart/2005/8/layout/cycle5"/>
    <dgm:cxn modelId="{699E4EBA-7A39-488C-9FC7-205B00E25A57}" type="presParOf" srcId="{EE88946F-6EDC-4233-B66F-785CD2B73C38}" destId="{645D56AD-736F-4102-98A7-D85CE815C254}" srcOrd="4" destOrd="0" presId="urn:microsoft.com/office/officeart/2005/8/layout/cycle5"/>
    <dgm:cxn modelId="{24DF8459-4ED8-4B58-B92A-2861948C4566}" type="presParOf" srcId="{EE88946F-6EDC-4233-B66F-785CD2B73C38}" destId="{7FD2BF45-DC4F-4E71-9A77-979ED694D4E6}" srcOrd="5" destOrd="0" presId="urn:microsoft.com/office/officeart/2005/8/layout/cycle5"/>
    <dgm:cxn modelId="{7711C0FC-91FD-41DD-8303-801812CD325A}" type="presParOf" srcId="{EE88946F-6EDC-4233-B66F-785CD2B73C38}" destId="{A815A729-24A7-4C86-99AE-59512F20C96E}" srcOrd="6" destOrd="0" presId="urn:microsoft.com/office/officeart/2005/8/layout/cycle5"/>
    <dgm:cxn modelId="{20BDC9D5-0F24-4152-9276-8E126AD1434A}" type="presParOf" srcId="{EE88946F-6EDC-4233-B66F-785CD2B73C38}" destId="{413E9739-1833-4546-93E7-4E84FC2AEA21}" srcOrd="7" destOrd="0" presId="urn:microsoft.com/office/officeart/2005/8/layout/cycle5"/>
    <dgm:cxn modelId="{FBEF15D8-84F4-4821-9EAD-8192ADA06E2A}" type="presParOf" srcId="{EE88946F-6EDC-4233-B66F-785CD2B73C38}" destId="{3970D954-89EF-420A-A01B-775BAC623763}" srcOrd="8" destOrd="0" presId="urn:microsoft.com/office/officeart/2005/8/layout/cycle5"/>
    <dgm:cxn modelId="{EDC95DD1-7DB3-4C93-BACC-06EC780B0437}" type="presParOf" srcId="{EE88946F-6EDC-4233-B66F-785CD2B73C38}" destId="{D5D0620A-8077-4879-A254-A601745C96E0}" srcOrd="9" destOrd="0" presId="urn:microsoft.com/office/officeart/2005/8/layout/cycle5"/>
    <dgm:cxn modelId="{195B2CC6-3FAB-4DC6-9B91-8AC563F8BFC0}" type="presParOf" srcId="{EE88946F-6EDC-4233-B66F-785CD2B73C38}" destId="{2CE67A34-E929-4B9E-9709-603087ABCC51}" srcOrd="10" destOrd="0" presId="urn:microsoft.com/office/officeart/2005/8/layout/cycle5"/>
    <dgm:cxn modelId="{7663312A-E815-4BC7-A499-DFDD536CB2F9}" type="presParOf" srcId="{EE88946F-6EDC-4233-B66F-785CD2B73C38}" destId="{C4C82826-9981-4968-B341-0E4B7C00F71D}" srcOrd="11" destOrd="0" presId="urn:microsoft.com/office/officeart/2005/8/layout/cycle5"/>
    <dgm:cxn modelId="{D493639C-8302-4658-BCFD-0457CE3846DF}" type="presParOf" srcId="{EE88946F-6EDC-4233-B66F-785CD2B73C38}" destId="{61CEECAD-8E2F-4973-B77A-F9A97C4F13CE}" srcOrd="12" destOrd="0" presId="urn:microsoft.com/office/officeart/2005/8/layout/cycle5"/>
    <dgm:cxn modelId="{BD79B2B7-89B7-40F9-BF81-22DABDC89D33}" type="presParOf" srcId="{EE88946F-6EDC-4233-B66F-785CD2B73C38}" destId="{C50F6E5F-7AA2-44B7-843F-637718E51016}" srcOrd="13" destOrd="0" presId="urn:microsoft.com/office/officeart/2005/8/layout/cycle5"/>
    <dgm:cxn modelId="{54DF75CB-9C78-41F8-8F45-003F7AE06620}" type="presParOf" srcId="{EE88946F-6EDC-4233-B66F-785CD2B73C38}" destId="{E0B62FCD-C739-4495-BAAD-341E0E91670C}" srcOrd="14" destOrd="0" presId="urn:microsoft.com/office/officeart/2005/8/layout/cycle5"/>
    <dgm:cxn modelId="{79B428F6-0E64-401B-A32F-30F0E2FCF05E}" type="presParOf" srcId="{EE88946F-6EDC-4233-B66F-785CD2B73C38}" destId="{6D09658D-AAD0-4E11-9670-A27A9D0F6A75}" srcOrd="15" destOrd="0" presId="urn:microsoft.com/office/officeart/2005/8/layout/cycle5"/>
    <dgm:cxn modelId="{7E5BB67F-BC61-42E4-BACA-17661833E924}" type="presParOf" srcId="{EE88946F-6EDC-4233-B66F-785CD2B73C38}" destId="{51C10EF8-84AB-4480-9F4E-3D3BB669E7E8}" srcOrd="16" destOrd="0" presId="urn:microsoft.com/office/officeart/2005/8/layout/cycle5"/>
    <dgm:cxn modelId="{188E4E46-FB31-401E-9E29-51F049D36132}" type="presParOf" srcId="{EE88946F-6EDC-4233-B66F-785CD2B73C38}" destId="{DF31E4F4-BFA5-4528-8FE1-A1DBBAD84CF2}" srcOrd="17" destOrd="0" presId="urn:microsoft.com/office/officeart/2005/8/layout/cycle5"/>
    <dgm:cxn modelId="{F87FC8AD-527B-4169-9847-8C873C59C7F2}" type="presParOf" srcId="{EE88946F-6EDC-4233-B66F-785CD2B73C38}" destId="{E4725C46-20F9-4A80-BD04-06B24EE3C5E7}" srcOrd="18" destOrd="0" presId="urn:microsoft.com/office/officeart/2005/8/layout/cycle5"/>
    <dgm:cxn modelId="{6951D9CA-DFF8-4D19-9E26-ED19F1426D66}" type="presParOf" srcId="{EE88946F-6EDC-4233-B66F-785CD2B73C38}" destId="{7DF105DA-E8AB-4F1D-A2D9-5D4213B352BC}" srcOrd="19" destOrd="0" presId="urn:microsoft.com/office/officeart/2005/8/layout/cycle5"/>
    <dgm:cxn modelId="{30D79A31-B3A7-4AF6-A75D-FCB591013499}" type="presParOf" srcId="{EE88946F-6EDC-4233-B66F-785CD2B73C38}" destId="{F01FE63D-98E5-4941-BFB4-FD8AB77F306C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7D46E0-4F2A-EF4A-8B81-A2C11C5E6C8D}" type="doc">
      <dgm:prSet loTypeId="urn:microsoft.com/office/officeart/2005/8/layout/process2" loCatId="" qsTypeId="urn:microsoft.com/office/officeart/2005/8/quickstyle/simple1" qsCatId="simple" csTypeId="urn:microsoft.com/office/officeart/2005/8/colors/accent0_3" csCatId="mainScheme" phldr="1"/>
      <dgm:spPr/>
    </dgm:pt>
    <dgm:pt modelId="{1D6E5D87-9A00-4043-ADB9-1BF119D64060}">
      <dgm:prSet phldrT="[Text]"/>
      <dgm:spPr/>
      <dgm:t>
        <a:bodyPr/>
        <a:lstStyle/>
        <a:p>
          <a:r>
            <a:rPr lang="en-GB" b="1" dirty="0"/>
            <a:t>Review of Existing Manual</a:t>
          </a:r>
        </a:p>
      </dgm:t>
    </dgm:pt>
    <dgm:pt modelId="{3591C503-5306-E94B-B1AC-6ED9BC24D33B}" type="parTrans" cxnId="{DE29D177-620F-5140-B87F-7C98014F66E2}">
      <dgm:prSet/>
      <dgm:spPr/>
      <dgm:t>
        <a:bodyPr/>
        <a:lstStyle/>
        <a:p>
          <a:endParaRPr lang="en-GB"/>
        </a:p>
      </dgm:t>
    </dgm:pt>
    <dgm:pt modelId="{F2027D58-A13C-C942-B309-C14E887372E3}" type="sibTrans" cxnId="{DE29D177-620F-5140-B87F-7C98014F66E2}">
      <dgm:prSet/>
      <dgm:spPr/>
      <dgm:t>
        <a:bodyPr/>
        <a:lstStyle/>
        <a:p>
          <a:endParaRPr lang="en-GB"/>
        </a:p>
      </dgm:t>
    </dgm:pt>
    <dgm:pt modelId="{0A5367BE-760D-EE4B-A479-A51EDC2C8821}">
      <dgm:prSet phldrT="[Text]"/>
      <dgm:spPr/>
      <dgm:t>
        <a:bodyPr/>
        <a:lstStyle/>
        <a:p>
          <a:r>
            <a:rPr lang="en-GB" b="1" dirty="0"/>
            <a:t>Adaptation of each of the core sessions</a:t>
          </a:r>
        </a:p>
      </dgm:t>
    </dgm:pt>
    <dgm:pt modelId="{0633A779-7CB0-8F4B-A5E9-204887A3B2E0}" type="parTrans" cxnId="{4C20798E-3A96-894F-B79E-F8679B06FDC4}">
      <dgm:prSet/>
      <dgm:spPr/>
      <dgm:t>
        <a:bodyPr/>
        <a:lstStyle/>
        <a:p>
          <a:endParaRPr lang="en-GB"/>
        </a:p>
      </dgm:t>
    </dgm:pt>
    <dgm:pt modelId="{1B2F0D7E-A564-664E-86F9-B20AF4CBFC1D}" type="sibTrans" cxnId="{4C20798E-3A96-894F-B79E-F8679B06FDC4}">
      <dgm:prSet/>
      <dgm:spPr/>
      <dgm:t>
        <a:bodyPr/>
        <a:lstStyle/>
        <a:p>
          <a:endParaRPr lang="en-GB"/>
        </a:p>
      </dgm:t>
    </dgm:pt>
    <dgm:pt modelId="{D82589DD-D686-194A-ABE2-E4147A730900}">
      <dgm:prSet phldrT="[Text]"/>
      <dgm:spPr/>
      <dgm:t>
        <a:bodyPr/>
        <a:lstStyle/>
        <a:p>
          <a:r>
            <a:rPr lang="en-GB" b="1" dirty="0"/>
            <a:t>Reflective group discussion regarding adaptation process</a:t>
          </a:r>
        </a:p>
        <a:p>
          <a:endParaRPr lang="en-GB" dirty="0"/>
        </a:p>
      </dgm:t>
    </dgm:pt>
    <dgm:pt modelId="{1AA84356-08EA-AA47-AFE4-C947D4CA2639}" type="parTrans" cxnId="{E0DFF79E-7152-D64B-BF96-55B5039976FE}">
      <dgm:prSet/>
      <dgm:spPr/>
      <dgm:t>
        <a:bodyPr/>
        <a:lstStyle/>
        <a:p>
          <a:endParaRPr lang="en-GB"/>
        </a:p>
      </dgm:t>
    </dgm:pt>
    <dgm:pt modelId="{DBB48A2F-B9E3-5E4B-918E-FEFA96055B0F}" type="sibTrans" cxnId="{E0DFF79E-7152-D64B-BF96-55B5039976FE}">
      <dgm:prSet/>
      <dgm:spPr/>
      <dgm:t>
        <a:bodyPr/>
        <a:lstStyle/>
        <a:p>
          <a:endParaRPr lang="en-GB"/>
        </a:p>
      </dgm:t>
    </dgm:pt>
    <dgm:pt modelId="{4B41DD5D-6B40-AE4E-807D-4971C3528B5C}">
      <dgm:prSet/>
      <dgm:spPr/>
      <dgm:t>
        <a:bodyPr/>
        <a:lstStyle/>
        <a:p>
          <a:r>
            <a:rPr lang="en-GB" b="1" dirty="0"/>
            <a:t>Initial review by professional peers working directly with PWID</a:t>
          </a:r>
        </a:p>
      </dgm:t>
    </dgm:pt>
    <dgm:pt modelId="{55B2FC6D-11FC-A448-A1FB-82261A52805D}" type="parTrans" cxnId="{5A6E990B-45AE-ED40-8294-585AD031DCE2}">
      <dgm:prSet/>
      <dgm:spPr/>
      <dgm:t>
        <a:bodyPr/>
        <a:lstStyle/>
        <a:p>
          <a:endParaRPr lang="en-GB"/>
        </a:p>
      </dgm:t>
    </dgm:pt>
    <dgm:pt modelId="{3242A2AA-18A2-2640-BA1B-64DF2FD5E9C2}" type="sibTrans" cxnId="{5A6E990B-45AE-ED40-8294-585AD031DCE2}">
      <dgm:prSet/>
      <dgm:spPr/>
      <dgm:t>
        <a:bodyPr/>
        <a:lstStyle/>
        <a:p>
          <a:endParaRPr lang="en-GB"/>
        </a:p>
      </dgm:t>
    </dgm:pt>
    <dgm:pt modelId="{0DB38CB9-181D-D84E-A413-3D9D5C9956AF}" type="pres">
      <dgm:prSet presAssocID="{A87D46E0-4F2A-EF4A-8B81-A2C11C5E6C8D}" presName="linearFlow" presStyleCnt="0">
        <dgm:presLayoutVars>
          <dgm:resizeHandles val="exact"/>
        </dgm:presLayoutVars>
      </dgm:prSet>
      <dgm:spPr/>
    </dgm:pt>
    <dgm:pt modelId="{08CDCDC5-CC2A-C641-854B-8A3DE946BECE}" type="pres">
      <dgm:prSet presAssocID="{1D6E5D87-9A00-4043-ADB9-1BF119D64060}" presName="node" presStyleLbl="node1" presStyleIdx="0" presStyleCnt="4" custScaleY="100000" custLinFactNeighborY="-2374">
        <dgm:presLayoutVars>
          <dgm:bulletEnabled val="1"/>
        </dgm:presLayoutVars>
      </dgm:prSet>
      <dgm:spPr/>
    </dgm:pt>
    <dgm:pt modelId="{07AC9D2D-B43F-1945-B78D-74AE532EE3DB}" type="pres">
      <dgm:prSet presAssocID="{F2027D58-A13C-C942-B309-C14E887372E3}" presName="sibTrans" presStyleLbl="sibTrans2D1" presStyleIdx="0" presStyleCnt="3"/>
      <dgm:spPr/>
    </dgm:pt>
    <dgm:pt modelId="{1CEE8B40-85F4-E244-9CBA-9D80D5AF7700}" type="pres">
      <dgm:prSet presAssocID="{F2027D58-A13C-C942-B309-C14E887372E3}" presName="connectorText" presStyleLbl="sibTrans2D1" presStyleIdx="0" presStyleCnt="3"/>
      <dgm:spPr/>
    </dgm:pt>
    <dgm:pt modelId="{CF7B9BEA-0AF1-4846-A4CF-502FEDCC2751}" type="pres">
      <dgm:prSet presAssocID="{0A5367BE-760D-EE4B-A479-A51EDC2C8821}" presName="node" presStyleLbl="node1" presStyleIdx="1" presStyleCnt="4">
        <dgm:presLayoutVars>
          <dgm:bulletEnabled val="1"/>
        </dgm:presLayoutVars>
      </dgm:prSet>
      <dgm:spPr/>
    </dgm:pt>
    <dgm:pt modelId="{A82E2A8D-2A92-3F41-84D9-749FF84D7EFB}" type="pres">
      <dgm:prSet presAssocID="{1B2F0D7E-A564-664E-86F9-B20AF4CBFC1D}" presName="sibTrans" presStyleLbl="sibTrans2D1" presStyleIdx="1" presStyleCnt="3"/>
      <dgm:spPr/>
    </dgm:pt>
    <dgm:pt modelId="{D4B97BDD-5661-A340-8BC2-777CE2B5262B}" type="pres">
      <dgm:prSet presAssocID="{1B2F0D7E-A564-664E-86F9-B20AF4CBFC1D}" presName="connectorText" presStyleLbl="sibTrans2D1" presStyleIdx="1" presStyleCnt="3"/>
      <dgm:spPr/>
    </dgm:pt>
    <dgm:pt modelId="{26C37AB0-EFB4-E04B-A842-56AE63C70402}" type="pres">
      <dgm:prSet presAssocID="{D82589DD-D686-194A-ABE2-E4147A730900}" presName="node" presStyleLbl="node1" presStyleIdx="2" presStyleCnt="4">
        <dgm:presLayoutVars>
          <dgm:bulletEnabled val="1"/>
        </dgm:presLayoutVars>
      </dgm:prSet>
      <dgm:spPr/>
    </dgm:pt>
    <dgm:pt modelId="{1C820673-1E29-5441-BF36-490D35B0FA83}" type="pres">
      <dgm:prSet presAssocID="{DBB48A2F-B9E3-5E4B-918E-FEFA96055B0F}" presName="sibTrans" presStyleLbl="sibTrans2D1" presStyleIdx="2" presStyleCnt="3"/>
      <dgm:spPr/>
    </dgm:pt>
    <dgm:pt modelId="{99127CE1-023A-474E-A2E0-AD455C73D3A7}" type="pres">
      <dgm:prSet presAssocID="{DBB48A2F-B9E3-5E4B-918E-FEFA96055B0F}" presName="connectorText" presStyleLbl="sibTrans2D1" presStyleIdx="2" presStyleCnt="3"/>
      <dgm:spPr/>
    </dgm:pt>
    <dgm:pt modelId="{4A507F93-181B-8446-8C92-026B0F875FEB}" type="pres">
      <dgm:prSet presAssocID="{4B41DD5D-6B40-AE4E-807D-4971C3528B5C}" presName="node" presStyleLbl="node1" presStyleIdx="3" presStyleCnt="4">
        <dgm:presLayoutVars>
          <dgm:bulletEnabled val="1"/>
        </dgm:presLayoutVars>
      </dgm:prSet>
      <dgm:spPr/>
    </dgm:pt>
  </dgm:ptLst>
  <dgm:cxnLst>
    <dgm:cxn modelId="{5A6E990B-45AE-ED40-8294-585AD031DCE2}" srcId="{A87D46E0-4F2A-EF4A-8B81-A2C11C5E6C8D}" destId="{4B41DD5D-6B40-AE4E-807D-4971C3528B5C}" srcOrd="3" destOrd="0" parTransId="{55B2FC6D-11FC-A448-A1FB-82261A52805D}" sibTransId="{3242A2AA-18A2-2640-BA1B-64DF2FD5E9C2}"/>
    <dgm:cxn modelId="{E3F26533-D75C-8243-A90E-B83D1E14772A}" type="presOf" srcId="{1B2F0D7E-A564-664E-86F9-B20AF4CBFC1D}" destId="{D4B97BDD-5661-A340-8BC2-777CE2B5262B}" srcOrd="1" destOrd="0" presId="urn:microsoft.com/office/officeart/2005/8/layout/process2"/>
    <dgm:cxn modelId="{716F3242-059D-0E45-89EC-C44323EDE11E}" type="presOf" srcId="{1D6E5D87-9A00-4043-ADB9-1BF119D64060}" destId="{08CDCDC5-CC2A-C641-854B-8A3DE946BECE}" srcOrd="0" destOrd="0" presId="urn:microsoft.com/office/officeart/2005/8/layout/process2"/>
    <dgm:cxn modelId="{0DEA826A-774E-E945-9FC2-D541EF035B61}" type="presOf" srcId="{A87D46E0-4F2A-EF4A-8B81-A2C11C5E6C8D}" destId="{0DB38CB9-181D-D84E-A413-3D9D5C9956AF}" srcOrd="0" destOrd="0" presId="urn:microsoft.com/office/officeart/2005/8/layout/process2"/>
    <dgm:cxn modelId="{DE29D177-620F-5140-B87F-7C98014F66E2}" srcId="{A87D46E0-4F2A-EF4A-8B81-A2C11C5E6C8D}" destId="{1D6E5D87-9A00-4043-ADB9-1BF119D64060}" srcOrd="0" destOrd="0" parTransId="{3591C503-5306-E94B-B1AC-6ED9BC24D33B}" sibTransId="{F2027D58-A13C-C942-B309-C14E887372E3}"/>
    <dgm:cxn modelId="{752D207B-1108-0D41-A942-215F6062E6B8}" type="presOf" srcId="{0A5367BE-760D-EE4B-A479-A51EDC2C8821}" destId="{CF7B9BEA-0AF1-4846-A4CF-502FEDCC2751}" srcOrd="0" destOrd="0" presId="urn:microsoft.com/office/officeart/2005/8/layout/process2"/>
    <dgm:cxn modelId="{1232AF86-A43A-044C-8A33-FC16A92861E5}" type="presOf" srcId="{4B41DD5D-6B40-AE4E-807D-4971C3528B5C}" destId="{4A507F93-181B-8446-8C92-026B0F875FEB}" srcOrd="0" destOrd="0" presId="urn:microsoft.com/office/officeart/2005/8/layout/process2"/>
    <dgm:cxn modelId="{4C20798E-3A96-894F-B79E-F8679B06FDC4}" srcId="{A87D46E0-4F2A-EF4A-8B81-A2C11C5E6C8D}" destId="{0A5367BE-760D-EE4B-A479-A51EDC2C8821}" srcOrd="1" destOrd="0" parTransId="{0633A779-7CB0-8F4B-A5E9-204887A3B2E0}" sibTransId="{1B2F0D7E-A564-664E-86F9-B20AF4CBFC1D}"/>
    <dgm:cxn modelId="{E0DFF79E-7152-D64B-BF96-55B5039976FE}" srcId="{A87D46E0-4F2A-EF4A-8B81-A2C11C5E6C8D}" destId="{D82589DD-D686-194A-ABE2-E4147A730900}" srcOrd="2" destOrd="0" parTransId="{1AA84356-08EA-AA47-AFE4-C947D4CA2639}" sibTransId="{DBB48A2F-B9E3-5E4B-918E-FEFA96055B0F}"/>
    <dgm:cxn modelId="{22A0FFC6-DF67-2B48-9E89-DDB891493001}" type="presOf" srcId="{DBB48A2F-B9E3-5E4B-918E-FEFA96055B0F}" destId="{99127CE1-023A-474E-A2E0-AD455C73D3A7}" srcOrd="1" destOrd="0" presId="urn:microsoft.com/office/officeart/2005/8/layout/process2"/>
    <dgm:cxn modelId="{3F0F53D8-7F6B-244A-B79F-9DC3E3262712}" type="presOf" srcId="{DBB48A2F-B9E3-5E4B-918E-FEFA96055B0F}" destId="{1C820673-1E29-5441-BF36-490D35B0FA83}" srcOrd="0" destOrd="0" presId="urn:microsoft.com/office/officeart/2005/8/layout/process2"/>
    <dgm:cxn modelId="{A9C7C3E4-DB8B-C046-BF8C-F695C2A81477}" type="presOf" srcId="{F2027D58-A13C-C942-B309-C14E887372E3}" destId="{1CEE8B40-85F4-E244-9CBA-9D80D5AF7700}" srcOrd="1" destOrd="0" presId="urn:microsoft.com/office/officeart/2005/8/layout/process2"/>
    <dgm:cxn modelId="{BE1200EE-E002-4848-8411-A71D596AA1A4}" type="presOf" srcId="{D82589DD-D686-194A-ABE2-E4147A730900}" destId="{26C37AB0-EFB4-E04B-A842-56AE63C70402}" srcOrd="0" destOrd="0" presId="urn:microsoft.com/office/officeart/2005/8/layout/process2"/>
    <dgm:cxn modelId="{6738B5FB-1CA6-A147-8996-60A9BFCACEA0}" type="presOf" srcId="{1B2F0D7E-A564-664E-86F9-B20AF4CBFC1D}" destId="{A82E2A8D-2A92-3F41-84D9-749FF84D7EFB}" srcOrd="0" destOrd="0" presId="urn:microsoft.com/office/officeart/2005/8/layout/process2"/>
    <dgm:cxn modelId="{C50D94FD-5785-FF48-BE9D-A4062D249364}" type="presOf" srcId="{F2027D58-A13C-C942-B309-C14E887372E3}" destId="{07AC9D2D-B43F-1945-B78D-74AE532EE3DB}" srcOrd="0" destOrd="0" presId="urn:microsoft.com/office/officeart/2005/8/layout/process2"/>
    <dgm:cxn modelId="{3C431BD0-4638-A44E-B31D-21105584551B}" type="presParOf" srcId="{0DB38CB9-181D-D84E-A413-3D9D5C9956AF}" destId="{08CDCDC5-CC2A-C641-854B-8A3DE946BECE}" srcOrd="0" destOrd="0" presId="urn:microsoft.com/office/officeart/2005/8/layout/process2"/>
    <dgm:cxn modelId="{2D8A0434-96D2-6047-A88C-253F777A3FF7}" type="presParOf" srcId="{0DB38CB9-181D-D84E-A413-3D9D5C9956AF}" destId="{07AC9D2D-B43F-1945-B78D-74AE532EE3DB}" srcOrd="1" destOrd="0" presId="urn:microsoft.com/office/officeart/2005/8/layout/process2"/>
    <dgm:cxn modelId="{9BC28A32-0E33-574B-81BE-99E8A104895E}" type="presParOf" srcId="{07AC9D2D-B43F-1945-B78D-74AE532EE3DB}" destId="{1CEE8B40-85F4-E244-9CBA-9D80D5AF7700}" srcOrd="0" destOrd="0" presId="urn:microsoft.com/office/officeart/2005/8/layout/process2"/>
    <dgm:cxn modelId="{490462C1-DB21-5146-8B73-924454A75C32}" type="presParOf" srcId="{0DB38CB9-181D-D84E-A413-3D9D5C9956AF}" destId="{CF7B9BEA-0AF1-4846-A4CF-502FEDCC2751}" srcOrd="2" destOrd="0" presId="urn:microsoft.com/office/officeart/2005/8/layout/process2"/>
    <dgm:cxn modelId="{9904D287-B7F4-F148-A359-B8E031D5D1E4}" type="presParOf" srcId="{0DB38CB9-181D-D84E-A413-3D9D5C9956AF}" destId="{A82E2A8D-2A92-3F41-84D9-749FF84D7EFB}" srcOrd="3" destOrd="0" presId="urn:microsoft.com/office/officeart/2005/8/layout/process2"/>
    <dgm:cxn modelId="{A967DB24-CDCB-C048-966B-6EDE2D2AA492}" type="presParOf" srcId="{A82E2A8D-2A92-3F41-84D9-749FF84D7EFB}" destId="{D4B97BDD-5661-A340-8BC2-777CE2B5262B}" srcOrd="0" destOrd="0" presId="urn:microsoft.com/office/officeart/2005/8/layout/process2"/>
    <dgm:cxn modelId="{FF155501-ED93-0846-A27D-280B62996127}" type="presParOf" srcId="{0DB38CB9-181D-D84E-A413-3D9D5C9956AF}" destId="{26C37AB0-EFB4-E04B-A842-56AE63C70402}" srcOrd="4" destOrd="0" presId="urn:microsoft.com/office/officeart/2005/8/layout/process2"/>
    <dgm:cxn modelId="{2D1D6781-5E11-7240-94FC-5B2E114D2707}" type="presParOf" srcId="{0DB38CB9-181D-D84E-A413-3D9D5C9956AF}" destId="{1C820673-1E29-5441-BF36-490D35B0FA83}" srcOrd="5" destOrd="0" presId="urn:microsoft.com/office/officeart/2005/8/layout/process2"/>
    <dgm:cxn modelId="{0A64E5CC-4B6C-2F40-9754-5F6C77030400}" type="presParOf" srcId="{1C820673-1E29-5441-BF36-490D35B0FA83}" destId="{99127CE1-023A-474E-A2E0-AD455C73D3A7}" srcOrd="0" destOrd="0" presId="urn:microsoft.com/office/officeart/2005/8/layout/process2"/>
    <dgm:cxn modelId="{8E5CF334-A48A-8444-8DCC-ED20F9C19622}" type="presParOf" srcId="{0DB38CB9-181D-D84E-A413-3D9D5C9956AF}" destId="{4A507F93-181B-8446-8C92-026B0F875FE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7D46E0-4F2A-EF4A-8B81-A2C11C5E6C8D}" type="doc">
      <dgm:prSet loTypeId="urn:microsoft.com/office/officeart/2005/8/layout/process2" loCatId="" qsTypeId="urn:microsoft.com/office/officeart/2005/8/quickstyle/simple1" qsCatId="simple" csTypeId="urn:microsoft.com/office/officeart/2005/8/colors/accent0_3" csCatId="mainScheme" phldr="1"/>
      <dgm:spPr/>
    </dgm:pt>
    <dgm:pt modelId="{1D6E5D87-9A00-4043-ADB9-1BF119D64060}">
      <dgm:prSet phldrT="[Text]"/>
      <dgm:spPr/>
      <dgm:t>
        <a:bodyPr/>
        <a:lstStyle/>
        <a:p>
          <a:r>
            <a:rPr lang="en-GB" b="1" dirty="0"/>
            <a:t>Feedback regarding face validity, utility,  and feasibility</a:t>
          </a:r>
        </a:p>
      </dgm:t>
    </dgm:pt>
    <dgm:pt modelId="{3591C503-5306-E94B-B1AC-6ED9BC24D33B}" type="parTrans" cxnId="{DE29D177-620F-5140-B87F-7C98014F66E2}">
      <dgm:prSet/>
      <dgm:spPr/>
      <dgm:t>
        <a:bodyPr/>
        <a:lstStyle/>
        <a:p>
          <a:endParaRPr lang="en-GB"/>
        </a:p>
      </dgm:t>
    </dgm:pt>
    <dgm:pt modelId="{F2027D58-A13C-C942-B309-C14E887372E3}" type="sibTrans" cxnId="{DE29D177-620F-5140-B87F-7C98014F66E2}">
      <dgm:prSet/>
      <dgm:spPr/>
      <dgm:t>
        <a:bodyPr/>
        <a:lstStyle/>
        <a:p>
          <a:endParaRPr lang="en-GB"/>
        </a:p>
      </dgm:t>
    </dgm:pt>
    <dgm:pt modelId="{0A5367BE-760D-EE4B-A479-A51EDC2C8821}">
      <dgm:prSet phldrT="[Text]"/>
      <dgm:spPr/>
      <dgm:t>
        <a:bodyPr/>
        <a:lstStyle/>
        <a:p>
          <a:r>
            <a:rPr lang="en-GB" b="1" dirty="0"/>
            <a:t>Review and finalisation of manual</a:t>
          </a:r>
        </a:p>
      </dgm:t>
    </dgm:pt>
    <dgm:pt modelId="{0633A779-7CB0-8F4B-A5E9-204887A3B2E0}" type="parTrans" cxnId="{4C20798E-3A96-894F-B79E-F8679B06FDC4}">
      <dgm:prSet/>
      <dgm:spPr/>
      <dgm:t>
        <a:bodyPr/>
        <a:lstStyle/>
        <a:p>
          <a:endParaRPr lang="en-GB"/>
        </a:p>
      </dgm:t>
    </dgm:pt>
    <dgm:pt modelId="{1B2F0D7E-A564-664E-86F9-B20AF4CBFC1D}" type="sibTrans" cxnId="{4C20798E-3A96-894F-B79E-F8679B06FDC4}">
      <dgm:prSet/>
      <dgm:spPr/>
      <dgm:t>
        <a:bodyPr/>
        <a:lstStyle/>
        <a:p>
          <a:endParaRPr lang="en-GB"/>
        </a:p>
      </dgm:t>
    </dgm:pt>
    <dgm:pt modelId="{D82589DD-D686-194A-ABE2-E4147A730900}">
      <dgm:prSet phldrT="[Text]"/>
      <dgm:spPr/>
      <dgm:t>
        <a:bodyPr/>
        <a:lstStyle/>
        <a:p>
          <a:r>
            <a:rPr lang="en-GB" b="1" dirty="0"/>
            <a:t>Pilot completed with small population of service users</a:t>
          </a:r>
        </a:p>
        <a:p>
          <a:endParaRPr lang="en-GB" dirty="0"/>
        </a:p>
      </dgm:t>
    </dgm:pt>
    <dgm:pt modelId="{1AA84356-08EA-AA47-AFE4-C947D4CA2639}" type="parTrans" cxnId="{E0DFF79E-7152-D64B-BF96-55B5039976FE}">
      <dgm:prSet/>
      <dgm:spPr/>
      <dgm:t>
        <a:bodyPr/>
        <a:lstStyle/>
        <a:p>
          <a:endParaRPr lang="en-GB"/>
        </a:p>
      </dgm:t>
    </dgm:pt>
    <dgm:pt modelId="{DBB48A2F-B9E3-5E4B-918E-FEFA96055B0F}" type="sibTrans" cxnId="{E0DFF79E-7152-D64B-BF96-55B5039976FE}">
      <dgm:prSet/>
      <dgm:spPr/>
      <dgm:t>
        <a:bodyPr/>
        <a:lstStyle/>
        <a:p>
          <a:endParaRPr lang="en-GB"/>
        </a:p>
      </dgm:t>
    </dgm:pt>
    <dgm:pt modelId="{4B41DD5D-6B40-AE4E-807D-4971C3528B5C}">
      <dgm:prSet/>
      <dgm:spPr/>
      <dgm:t>
        <a:bodyPr/>
        <a:lstStyle/>
        <a:p>
          <a:r>
            <a:rPr lang="en-GB" b="1" dirty="0"/>
            <a:t>Intervention with larger group</a:t>
          </a:r>
        </a:p>
      </dgm:t>
    </dgm:pt>
    <dgm:pt modelId="{55B2FC6D-11FC-A448-A1FB-82261A52805D}" type="parTrans" cxnId="{5A6E990B-45AE-ED40-8294-585AD031DCE2}">
      <dgm:prSet/>
      <dgm:spPr/>
      <dgm:t>
        <a:bodyPr/>
        <a:lstStyle/>
        <a:p>
          <a:endParaRPr lang="en-GB"/>
        </a:p>
      </dgm:t>
    </dgm:pt>
    <dgm:pt modelId="{3242A2AA-18A2-2640-BA1B-64DF2FD5E9C2}" type="sibTrans" cxnId="{5A6E990B-45AE-ED40-8294-585AD031DCE2}">
      <dgm:prSet/>
      <dgm:spPr/>
      <dgm:t>
        <a:bodyPr/>
        <a:lstStyle/>
        <a:p>
          <a:endParaRPr lang="en-GB"/>
        </a:p>
      </dgm:t>
    </dgm:pt>
    <dgm:pt modelId="{0DB38CB9-181D-D84E-A413-3D9D5C9956AF}" type="pres">
      <dgm:prSet presAssocID="{A87D46E0-4F2A-EF4A-8B81-A2C11C5E6C8D}" presName="linearFlow" presStyleCnt="0">
        <dgm:presLayoutVars>
          <dgm:resizeHandles val="exact"/>
        </dgm:presLayoutVars>
      </dgm:prSet>
      <dgm:spPr/>
    </dgm:pt>
    <dgm:pt modelId="{08CDCDC5-CC2A-C641-854B-8A3DE946BECE}" type="pres">
      <dgm:prSet presAssocID="{1D6E5D87-9A00-4043-ADB9-1BF119D64060}" presName="node" presStyleLbl="node1" presStyleIdx="0" presStyleCnt="4" custScaleY="100000">
        <dgm:presLayoutVars>
          <dgm:bulletEnabled val="1"/>
        </dgm:presLayoutVars>
      </dgm:prSet>
      <dgm:spPr/>
    </dgm:pt>
    <dgm:pt modelId="{07AC9D2D-B43F-1945-B78D-74AE532EE3DB}" type="pres">
      <dgm:prSet presAssocID="{F2027D58-A13C-C942-B309-C14E887372E3}" presName="sibTrans" presStyleLbl="sibTrans2D1" presStyleIdx="0" presStyleCnt="3"/>
      <dgm:spPr/>
    </dgm:pt>
    <dgm:pt modelId="{1CEE8B40-85F4-E244-9CBA-9D80D5AF7700}" type="pres">
      <dgm:prSet presAssocID="{F2027D58-A13C-C942-B309-C14E887372E3}" presName="connectorText" presStyleLbl="sibTrans2D1" presStyleIdx="0" presStyleCnt="3"/>
      <dgm:spPr/>
    </dgm:pt>
    <dgm:pt modelId="{CF7B9BEA-0AF1-4846-A4CF-502FEDCC2751}" type="pres">
      <dgm:prSet presAssocID="{0A5367BE-760D-EE4B-A479-A51EDC2C8821}" presName="node" presStyleLbl="node1" presStyleIdx="1" presStyleCnt="4">
        <dgm:presLayoutVars>
          <dgm:bulletEnabled val="1"/>
        </dgm:presLayoutVars>
      </dgm:prSet>
      <dgm:spPr/>
    </dgm:pt>
    <dgm:pt modelId="{A82E2A8D-2A92-3F41-84D9-749FF84D7EFB}" type="pres">
      <dgm:prSet presAssocID="{1B2F0D7E-A564-664E-86F9-B20AF4CBFC1D}" presName="sibTrans" presStyleLbl="sibTrans2D1" presStyleIdx="1" presStyleCnt="3"/>
      <dgm:spPr/>
    </dgm:pt>
    <dgm:pt modelId="{D4B97BDD-5661-A340-8BC2-777CE2B5262B}" type="pres">
      <dgm:prSet presAssocID="{1B2F0D7E-A564-664E-86F9-B20AF4CBFC1D}" presName="connectorText" presStyleLbl="sibTrans2D1" presStyleIdx="1" presStyleCnt="3"/>
      <dgm:spPr/>
    </dgm:pt>
    <dgm:pt modelId="{26C37AB0-EFB4-E04B-A842-56AE63C70402}" type="pres">
      <dgm:prSet presAssocID="{D82589DD-D686-194A-ABE2-E4147A730900}" presName="node" presStyleLbl="node1" presStyleIdx="2" presStyleCnt="4">
        <dgm:presLayoutVars>
          <dgm:bulletEnabled val="1"/>
        </dgm:presLayoutVars>
      </dgm:prSet>
      <dgm:spPr/>
    </dgm:pt>
    <dgm:pt modelId="{1C820673-1E29-5441-BF36-490D35B0FA83}" type="pres">
      <dgm:prSet presAssocID="{DBB48A2F-B9E3-5E4B-918E-FEFA96055B0F}" presName="sibTrans" presStyleLbl="sibTrans2D1" presStyleIdx="2" presStyleCnt="3"/>
      <dgm:spPr/>
    </dgm:pt>
    <dgm:pt modelId="{99127CE1-023A-474E-A2E0-AD455C73D3A7}" type="pres">
      <dgm:prSet presAssocID="{DBB48A2F-B9E3-5E4B-918E-FEFA96055B0F}" presName="connectorText" presStyleLbl="sibTrans2D1" presStyleIdx="2" presStyleCnt="3"/>
      <dgm:spPr/>
    </dgm:pt>
    <dgm:pt modelId="{4A507F93-181B-8446-8C92-026B0F875FEB}" type="pres">
      <dgm:prSet presAssocID="{4B41DD5D-6B40-AE4E-807D-4971C3528B5C}" presName="node" presStyleLbl="node1" presStyleIdx="3" presStyleCnt="4">
        <dgm:presLayoutVars>
          <dgm:bulletEnabled val="1"/>
        </dgm:presLayoutVars>
      </dgm:prSet>
      <dgm:spPr/>
    </dgm:pt>
  </dgm:ptLst>
  <dgm:cxnLst>
    <dgm:cxn modelId="{5A6E990B-45AE-ED40-8294-585AD031DCE2}" srcId="{A87D46E0-4F2A-EF4A-8B81-A2C11C5E6C8D}" destId="{4B41DD5D-6B40-AE4E-807D-4971C3528B5C}" srcOrd="3" destOrd="0" parTransId="{55B2FC6D-11FC-A448-A1FB-82261A52805D}" sibTransId="{3242A2AA-18A2-2640-BA1B-64DF2FD5E9C2}"/>
    <dgm:cxn modelId="{E3F26533-D75C-8243-A90E-B83D1E14772A}" type="presOf" srcId="{1B2F0D7E-A564-664E-86F9-B20AF4CBFC1D}" destId="{D4B97BDD-5661-A340-8BC2-777CE2B5262B}" srcOrd="1" destOrd="0" presId="urn:microsoft.com/office/officeart/2005/8/layout/process2"/>
    <dgm:cxn modelId="{716F3242-059D-0E45-89EC-C44323EDE11E}" type="presOf" srcId="{1D6E5D87-9A00-4043-ADB9-1BF119D64060}" destId="{08CDCDC5-CC2A-C641-854B-8A3DE946BECE}" srcOrd="0" destOrd="0" presId="urn:microsoft.com/office/officeart/2005/8/layout/process2"/>
    <dgm:cxn modelId="{0DEA826A-774E-E945-9FC2-D541EF035B61}" type="presOf" srcId="{A87D46E0-4F2A-EF4A-8B81-A2C11C5E6C8D}" destId="{0DB38CB9-181D-D84E-A413-3D9D5C9956AF}" srcOrd="0" destOrd="0" presId="urn:microsoft.com/office/officeart/2005/8/layout/process2"/>
    <dgm:cxn modelId="{DE29D177-620F-5140-B87F-7C98014F66E2}" srcId="{A87D46E0-4F2A-EF4A-8B81-A2C11C5E6C8D}" destId="{1D6E5D87-9A00-4043-ADB9-1BF119D64060}" srcOrd="0" destOrd="0" parTransId="{3591C503-5306-E94B-B1AC-6ED9BC24D33B}" sibTransId="{F2027D58-A13C-C942-B309-C14E887372E3}"/>
    <dgm:cxn modelId="{752D207B-1108-0D41-A942-215F6062E6B8}" type="presOf" srcId="{0A5367BE-760D-EE4B-A479-A51EDC2C8821}" destId="{CF7B9BEA-0AF1-4846-A4CF-502FEDCC2751}" srcOrd="0" destOrd="0" presId="urn:microsoft.com/office/officeart/2005/8/layout/process2"/>
    <dgm:cxn modelId="{1232AF86-A43A-044C-8A33-FC16A92861E5}" type="presOf" srcId="{4B41DD5D-6B40-AE4E-807D-4971C3528B5C}" destId="{4A507F93-181B-8446-8C92-026B0F875FEB}" srcOrd="0" destOrd="0" presId="urn:microsoft.com/office/officeart/2005/8/layout/process2"/>
    <dgm:cxn modelId="{4C20798E-3A96-894F-B79E-F8679B06FDC4}" srcId="{A87D46E0-4F2A-EF4A-8B81-A2C11C5E6C8D}" destId="{0A5367BE-760D-EE4B-A479-A51EDC2C8821}" srcOrd="1" destOrd="0" parTransId="{0633A779-7CB0-8F4B-A5E9-204887A3B2E0}" sibTransId="{1B2F0D7E-A564-664E-86F9-B20AF4CBFC1D}"/>
    <dgm:cxn modelId="{E0DFF79E-7152-D64B-BF96-55B5039976FE}" srcId="{A87D46E0-4F2A-EF4A-8B81-A2C11C5E6C8D}" destId="{D82589DD-D686-194A-ABE2-E4147A730900}" srcOrd="2" destOrd="0" parTransId="{1AA84356-08EA-AA47-AFE4-C947D4CA2639}" sibTransId="{DBB48A2F-B9E3-5E4B-918E-FEFA96055B0F}"/>
    <dgm:cxn modelId="{22A0FFC6-DF67-2B48-9E89-DDB891493001}" type="presOf" srcId="{DBB48A2F-B9E3-5E4B-918E-FEFA96055B0F}" destId="{99127CE1-023A-474E-A2E0-AD455C73D3A7}" srcOrd="1" destOrd="0" presId="urn:microsoft.com/office/officeart/2005/8/layout/process2"/>
    <dgm:cxn modelId="{3F0F53D8-7F6B-244A-B79F-9DC3E3262712}" type="presOf" srcId="{DBB48A2F-B9E3-5E4B-918E-FEFA96055B0F}" destId="{1C820673-1E29-5441-BF36-490D35B0FA83}" srcOrd="0" destOrd="0" presId="urn:microsoft.com/office/officeart/2005/8/layout/process2"/>
    <dgm:cxn modelId="{A9C7C3E4-DB8B-C046-BF8C-F695C2A81477}" type="presOf" srcId="{F2027D58-A13C-C942-B309-C14E887372E3}" destId="{1CEE8B40-85F4-E244-9CBA-9D80D5AF7700}" srcOrd="1" destOrd="0" presId="urn:microsoft.com/office/officeart/2005/8/layout/process2"/>
    <dgm:cxn modelId="{BE1200EE-E002-4848-8411-A71D596AA1A4}" type="presOf" srcId="{D82589DD-D686-194A-ABE2-E4147A730900}" destId="{26C37AB0-EFB4-E04B-A842-56AE63C70402}" srcOrd="0" destOrd="0" presId="urn:microsoft.com/office/officeart/2005/8/layout/process2"/>
    <dgm:cxn modelId="{6738B5FB-1CA6-A147-8996-60A9BFCACEA0}" type="presOf" srcId="{1B2F0D7E-A564-664E-86F9-B20AF4CBFC1D}" destId="{A82E2A8D-2A92-3F41-84D9-749FF84D7EFB}" srcOrd="0" destOrd="0" presId="urn:microsoft.com/office/officeart/2005/8/layout/process2"/>
    <dgm:cxn modelId="{C50D94FD-5785-FF48-BE9D-A4062D249364}" type="presOf" srcId="{F2027D58-A13C-C942-B309-C14E887372E3}" destId="{07AC9D2D-B43F-1945-B78D-74AE532EE3DB}" srcOrd="0" destOrd="0" presId="urn:microsoft.com/office/officeart/2005/8/layout/process2"/>
    <dgm:cxn modelId="{3C431BD0-4638-A44E-B31D-21105584551B}" type="presParOf" srcId="{0DB38CB9-181D-D84E-A413-3D9D5C9956AF}" destId="{08CDCDC5-CC2A-C641-854B-8A3DE946BECE}" srcOrd="0" destOrd="0" presId="urn:microsoft.com/office/officeart/2005/8/layout/process2"/>
    <dgm:cxn modelId="{2D8A0434-96D2-6047-A88C-253F777A3FF7}" type="presParOf" srcId="{0DB38CB9-181D-D84E-A413-3D9D5C9956AF}" destId="{07AC9D2D-B43F-1945-B78D-74AE532EE3DB}" srcOrd="1" destOrd="0" presId="urn:microsoft.com/office/officeart/2005/8/layout/process2"/>
    <dgm:cxn modelId="{9BC28A32-0E33-574B-81BE-99E8A104895E}" type="presParOf" srcId="{07AC9D2D-B43F-1945-B78D-74AE532EE3DB}" destId="{1CEE8B40-85F4-E244-9CBA-9D80D5AF7700}" srcOrd="0" destOrd="0" presId="urn:microsoft.com/office/officeart/2005/8/layout/process2"/>
    <dgm:cxn modelId="{490462C1-DB21-5146-8B73-924454A75C32}" type="presParOf" srcId="{0DB38CB9-181D-D84E-A413-3D9D5C9956AF}" destId="{CF7B9BEA-0AF1-4846-A4CF-502FEDCC2751}" srcOrd="2" destOrd="0" presId="urn:microsoft.com/office/officeart/2005/8/layout/process2"/>
    <dgm:cxn modelId="{9904D287-B7F4-F148-A359-B8E031D5D1E4}" type="presParOf" srcId="{0DB38CB9-181D-D84E-A413-3D9D5C9956AF}" destId="{A82E2A8D-2A92-3F41-84D9-749FF84D7EFB}" srcOrd="3" destOrd="0" presId="urn:microsoft.com/office/officeart/2005/8/layout/process2"/>
    <dgm:cxn modelId="{A967DB24-CDCB-C048-966B-6EDE2D2AA492}" type="presParOf" srcId="{A82E2A8D-2A92-3F41-84D9-749FF84D7EFB}" destId="{D4B97BDD-5661-A340-8BC2-777CE2B5262B}" srcOrd="0" destOrd="0" presId="urn:microsoft.com/office/officeart/2005/8/layout/process2"/>
    <dgm:cxn modelId="{FF155501-ED93-0846-A27D-280B62996127}" type="presParOf" srcId="{0DB38CB9-181D-D84E-A413-3D9D5C9956AF}" destId="{26C37AB0-EFB4-E04B-A842-56AE63C70402}" srcOrd="4" destOrd="0" presId="urn:microsoft.com/office/officeart/2005/8/layout/process2"/>
    <dgm:cxn modelId="{2D1D6781-5E11-7240-94FC-5B2E114D2707}" type="presParOf" srcId="{0DB38CB9-181D-D84E-A413-3D9D5C9956AF}" destId="{1C820673-1E29-5441-BF36-490D35B0FA83}" srcOrd="5" destOrd="0" presId="urn:microsoft.com/office/officeart/2005/8/layout/process2"/>
    <dgm:cxn modelId="{0A64E5CC-4B6C-2F40-9754-5F6C77030400}" type="presParOf" srcId="{1C820673-1E29-5441-BF36-490D35B0FA83}" destId="{99127CE1-023A-474E-A2E0-AD455C73D3A7}" srcOrd="0" destOrd="0" presId="urn:microsoft.com/office/officeart/2005/8/layout/process2"/>
    <dgm:cxn modelId="{8E5CF334-A48A-8444-8DCC-ED20F9C19622}" type="presParOf" srcId="{0DB38CB9-181D-D84E-A413-3D9D5C9956AF}" destId="{4A507F93-181B-8446-8C92-026B0F875FE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E4C65-B07D-4997-910F-3E2487484342}">
      <dsp:nvSpPr>
        <dsp:cNvPr id="0" name=""/>
        <dsp:cNvSpPr/>
      </dsp:nvSpPr>
      <dsp:spPr>
        <a:xfrm>
          <a:off x="3634168" y="2009"/>
          <a:ext cx="1919205" cy="857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Understanding grief</a:t>
          </a:r>
        </a:p>
      </dsp:txBody>
      <dsp:txXfrm>
        <a:off x="3676018" y="43859"/>
        <a:ext cx="1835505" cy="773594"/>
      </dsp:txXfrm>
    </dsp:sp>
    <dsp:sp modelId="{C8B3BE3B-6DD6-4E83-B2EA-EBB82AF09993}">
      <dsp:nvSpPr>
        <dsp:cNvPr id="0" name=""/>
        <dsp:cNvSpPr/>
      </dsp:nvSpPr>
      <dsp:spPr>
        <a:xfrm>
          <a:off x="2145383" y="430656"/>
          <a:ext cx="4896775" cy="4896775"/>
        </a:xfrm>
        <a:custGeom>
          <a:avLst/>
          <a:gdLst/>
          <a:ahLst/>
          <a:cxnLst/>
          <a:rect l="0" t="0" r="0" b="0"/>
          <a:pathLst>
            <a:path>
              <a:moveTo>
                <a:pt x="3516093" y="245070"/>
              </a:moveTo>
              <a:arcTo wR="2448387" hR="2448387" stAng="17751262" swAng="502379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DA72D-14DD-45AA-A845-7FF52408C4D0}">
      <dsp:nvSpPr>
        <dsp:cNvPr id="0" name=""/>
        <dsp:cNvSpPr/>
      </dsp:nvSpPr>
      <dsp:spPr>
        <a:xfrm>
          <a:off x="5548395" y="923852"/>
          <a:ext cx="1919205" cy="857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Managing painful emotions</a:t>
          </a:r>
        </a:p>
      </dsp:txBody>
      <dsp:txXfrm>
        <a:off x="5590245" y="965702"/>
        <a:ext cx="1835505" cy="773594"/>
      </dsp:txXfrm>
    </dsp:sp>
    <dsp:sp modelId="{7FD2BF45-DC4F-4E71-9A77-979ED694D4E6}">
      <dsp:nvSpPr>
        <dsp:cNvPr id="0" name=""/>
        <dsp:cNvSpPr/>
      </dsp:nvSpPr>
      <dsp:spPr>
        <a:xfrm>
          <a:off x="2145383" y="430656"/>
          <a:ext cx="4896775" cy="4896775"/>
        </a:xfrm>
        <a:custGeom>
          <a:avLst/>
          <a:gdLst/>
          <a:ahLst/>
          <a:cxnLst/>
          <a:rect l="0" t="0" r="0" b="0"/>
          <a:pathLst>
            <a:path>
              <a:moveTo>
                <a:pt x="4736690" y="1577596"/>
              </a:moveTo>
              <a:arcTo wR="2448387" hR="2448387" stAng="20349970" swAng="106470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5A729-24A7-4C86-99AE-59512F20C96E}">
      <dsp:nvSpPr>
        <dsp:cNvPr id="0" name=""/>
        <dsp:cNvSpPr/>
      </dsp:nvSpPr>
      <dsp:spPr>
        <a:xfrm>
          <a:off x="6021170" y="2995215"/>
          <a:ext cx="1919205" cy="857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Thinking about the future</a:t>
          </a:r>
        </a:p>
      </dsp:txBody>
      <dsp:txXfrm>
        <a:off x="6063020" y="3037065"/>
        <a:ext cx="1835505" cy="773594"/>
      </dsp:txXfrm>
    </dsp:sp>
    <dsp:sp modelId="{3970D954-89EF-420A-A01B-775BAC623763}">
      <dsp:nvSpPr>
        <dsp:cNvPr id="0" name=""/>
        <dsp:cNvSpPr/>
      </dsp:nvSpPr>
      <dsp:spPr>
        <a:xfrm>
          <a:off x="2145383" y="430656"/>
          <a:ext cx="4896775" cy="4896775"/>
        </a:xfrm>
        <a:custGeom>
          <a:avLst/>
          <a:gdLst/>
          <a:ahLst/>
          <a:cxnLst/>
          <a:rect l="0" t="0" r="0" b="0"/>
          <a:pathLst>
            <a:path>
              <a:moveTo>
                <a:pt x="4609791" y="3598579"/>
              </a:moveTo>
              <a:arcTo wR="2448387" hR="2448387" stAng="1681181" swAng="835914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0620A-8077-4879-A254-A601745C96E0}">
      <dsp:nvSpPr>
        <dsp:cNvPr id="0" name=""/>
        <dsp:cNvSpPr/>
      </dsp:nvSpPr>
      <dsp:spPr>
        <a:xfrm>
          <a:off x="4696484" y="4656318"/>
          <a:ext cx="1919205" cy="857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Strengthening social relationships</a:t>
          </a:r>
        </a:p>
      </dsp:txBody>
      <dsp:txXfrm>
        <a:off x="4738334" y="4698168"/>
        <a:ext cx="1835505" cy="773594"/>
      </dsp:txXfrm>
    </dsp:sp>
    <dsp:sp modelId="{C4C82826-9981-4968-B341-0E4B7C00F71D}">
      <dsp:nvSpPr>
        <dsp:cNvPr id="0" name=""/>
        <dsp:cNvSpPr/>
      </dsp:nvSpPr>
      <dsp:spPr>
        <a:xfrm>
          <a:off x="2145383" y="430656"/>
          <a:ext cx="4896775" cy="4896775"/>
        </a:xfrm>
        <a:custGeom>
          <a:avLst/>
          <a:gdLst/>
          <a:ahLst/>
          <a:cxnLst/>
          <a:rect l="0" t="0" r="0" b="0"/>
          <a:pathLst>
            <a:path>
              <a:moveTo>
                <a:pt x="2510039" y="4895999"/>
              </a:moveTo>
              <a:arcTo wR="2448387" hR="2448387" stAng="5313427" swAng="173146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EECAD-8E2F-4973-B77A-F9A97C4F13CE}">
      <dsp:nvSpPr>
        <dsp:cNvPr id="0" name=""/>
        <dsp:cNvSpPr/>
      </dsp:nvSpPr>
      <dsp:spPr>
        <a:xfrm>
          <a:off x="2571852" y="4656318"/>
          <a:ext cx="1919205" cy="857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Telling the story of the death</a:t>
          </a:r>
        </a:p>
      </dsp:txBody>
      <dsp:txXfrm>
        <a:off x="2613702" y="4698168"/>
        <a:ext cx="1835505" cy="773594"/>
      </dsp:txXfrm>
    </dsp:sp>
    <dsp:sp modelId="{E0B62FCD-C739-4495-BAAD-341E0E91670C}">
      <dsp:nvSpPr>
        <dsp:cNvPr id="0" name=""/>
        <dsp:cNvSpPr/>
      </dsp:nvSpPr>
      <dsp:spPr>
        <a:xfrm>
          <a:off x="2145383" y="430656"/>
          <a:ext cx="4896775" cy="4896775"/>
        </a:xfrm>
        <a:custGeom>
          <a:avLst/>
          <a:gdLst/>
          <a:ahLst/>
          <a:cxnLst/>
          <a:rect l="0" t="0" r="0" b="0"/>
          <a:pathLst>
            <a:path>
              <a:moveTo>
                <a:pt x="627497" y="4085141"/>
              </a:moveTo>
              <a:arcTo wR="2448387" hR="2448387" stAng="8282905" swAng="835914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9658D-AAD0-4E11-9670-A27A9D0F6A75}">
      <dsp:nvSpPr>
        <dsp:cNvPr id="0" name=""/>
        <dsp:cNvSpPr/>
      </dsp:nvSpPr>
      <dsp:spPr>
        <a:xfrm>
          <a:off x="1247166" y="2995215"/>
          <a:ext cx="1919205" cy="857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Learning to live with reminders</a:t>
          </a:r>
        </a:p>
      </dsp:txBody>
      <dsp:txXfrm>
        <a:off x="1289016" y="3037065"/>
        <a:ext cx="1835505" cy="773594"/>
      </dsp:txXfrm>
    </dsp:sp>
    <dsp:sp modelId="{DF31E4F4-BFA5-4528-8FE1-A1DBBAD84CF2}">
      <dsp:nvSpPr>
        <dsp:cNvPr id="0" name=""/>
        <dsp:cNvSpPr/>
      </dsp:nvSpPr>
      <dsp:spPr>
        <a:xfrm>
          <a:off x="2145383" y="430656"/>
          <a:ext cx="4896775" cy="4896775"/>
        </a:xfrm>
        <a:custGeom>
          <a:avLst/>
          <a:gdLst/>
          <a:ahLst/>
          <a:cxnLst/>
          <a:rect l="0" t="0" r="0" b="0"/>
          <a:pathLst>
            <a:path>
              <a:moveTo>
                <a:pt x="3556" y="2316463"/>
              </a:moveTo>
              <a:arcTo wR="2448387" hR="2448387" stAng="10985323" swAng="106470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25C46-20F9-4A80-BD04-06B24EE3C5E7}">
      <dsp:nvSpPr>
        <dsp:cNvPr id="0" name=""/>
        <dsp:cNvSpPr/>
      </dsp:nvSpPr>
      <dsp:spPr>
        <a:xfrm>
          <a:off x="1719941" y="923852"/>
          <a:ext cx="1919205" cy="8572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Remembering loved ones</a:t>
          </a:r>
        </a:p>
      </dsp:txBody>
      <dsp:txXfrm>
        <a:off x="1761791" y="965702"/>
        <a:ext cx="1835505" cy="773594"/>
      </dsp:txXfrm>
    </dsp:sp>
    <dsp:sp modelId="{F01FE63D-98E5-4941-BFB4-FD8AB77F306C}">
      <dsp:nvSpPr>
        <dsp:cNvPr id="0" name=""/>
        <dsp:cNvSpPr/>
      </dsp:nvSpPr>
      <dsp:spPr>
        <a:xfrm>
          <a:off x="2145383" y="430656"/>
          <a:ext cx="4896775" cy="4896775"/>
        </a:xfrm>
        <a:custGeom>
          <a:avLst/>
          <a:gdLst/>
          <a:ahLst/>
          <a:cxnLst/>
          <a:rect l="0" t="0" r="0" b="0"/>
          <a:pathLst>
            <a:path>
              <a:moveTo>
                <a:pt x="1071223" y="424030"/>
              </a:moveTo>
              <a:arcTo wR="2448387" hR="2448387" stAng="14146360" swAng="502379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DCDC5-CC2A-C641-854B-8A3DE946BECE}">
      <dsp:nvSpPr>
        <dsp:cNvPr id="0" name=""/>
        <dsp:cNvSpPr/>
      </dsp:nvSpPr>
      <dsp:spPr>
        <a:xfrm>
          <a:off x="919584" y="0"/>
          <a:ext cx="3030152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Review of Existing Manual</a:t>
          </a:r>
        </a:p>
      </dsp:txBody>
      <dsp:txXfrm>
        <a:off x="954303" y="34719"/>
        <a:ext cx="2960714" cy="1115951"/>
      </dsp:txXfrm>
    </dsp:sp>
    <dsp:sp modelId="{07AC9D2D-B43F-1945-B78D-74AE532EE3DB}">
      <dsp:nvSpPr>
        <dsp:cNvPr id="0" name=""/>
        <dsp:cNvSpPr/>
      </dsp:nvSpPr>
      <dsp:spPr>
        <a:xfrm rot="5400000">
          <a:off x="2211204" y="1216617"/>
          <a:ext cx="446911" cy="53342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-5400000">
        <a:off x="2274633" y="1259874"/>
        <a:ext cx="320055" cy="312838"/>
      </dsp:txXfrm>
    </dsp:sp>
    <dsp:sp modelId="{CF7B9BEA-0AF1-4846-A4CF-502FEDCC2751}">
      <dsp:nvSpPr>
        <dsp:cNvPr id="0" name=""/>
        <dsp:cNvSpPr/>
      </dsp:nvSpPr>
      <dsp:spPr>
        <a:xfrm>
          <a:off x="919584" y="1781271"/>
          <a:ext cx="3030152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Adaptation of each of the core sessions</a:t>
          </a:r>
        </a:p>
      </dsp:txBody>
      <dsp:txXfrm>
        <a:off x="954303" y="1815990"/>
        <a:ext cx="2960714" cy="1115951"/>
      </dsp:txXfrm>
    </dsp:sp>
    <dsp:sp modelId="{A82E2A8D-2A92-3F41-84D9-749FF84D7EFB}">
      <dsp:nvSpPr>
        <dsp:cNvPr id="0" name=""/>
        <dsp:cNvSpPr/>
      </dsp:nvSpPr>
      <dsp:spPr>
        <a:xfrm rot="5400000">
          <a:off x="2212399" y="2996295"/>
          <a:ext cx="444521" cy="53342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-5400000">
        <a:off x="2274632" y="3040747"/>
        <a:ext cx="320055" cy="311165"/>
      </dsp:txXfrm>
    </dsp:sp>
    <dsp:sp modelId="{26C37AB0-EFB4-E04B-A842-56AE63C70402}">
      <dsp:nvSpPr>
        <dsp:cNvPr id="0" name=""/>
        <dsp:cNvSpPr/>
      </dsp:nvSpPr>
      <dsp:spPr>
        <a:xfrm>
          <a:off x="919584" y="3559355"/>
          <a:ext cx="3030152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Reflective group discussion regarding adaptation process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954303" y="3594074"/>
        <a:ext cx="2960714" cy="1115951"/>
      </dsp:txXfrm>
    </dsp:sp>
    <dsp:sp modelId="{1C820673-1E29-5441-BF36-490D35B0FA83}">
      <dsp:nvSpPr>
        <dsp:cNvPr id="0" name=""/>
        <dsp:cNvSpPr/>
      </dsp:nvSpPr>
      <dsp:spPr>
        <a:xfrm rot="5400000">
          <a:off x="2212399" y="4774380"/>
          <a:ext cx="444521" cy="53342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-5400000">
        <a:off x="2274632" y="4818832"/>
        <a:ext cx="320055" cy="311165"/>
      </dsp:txXfrm>
    </dsp:sp>
    <dsp:sp modelId="{4A507F93-181B-8446-8C92-026B0F875FEB}">
      <dsp:nvSpPr>
        <dsp:cNvPr id="0" name=""/>
        <dsp:cNvSpPr/>
      </dsp:nvSpPr>
      <dsp:spPr>
        <a:xfrm>
          <a:off x="919584" y="5337440"/>
          <a:ext cx="3030152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Initial review by professional peers working directly with PWID</a:t>
          </a:r>
        </a:p>
      </dsp:txBody>
      <dsp:txXfrm>
        <a:off x="954303" y="5372159"/>
        <a:ext cx="2960714" cy="11159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DCDC5-CC2A-C641-854B-8A3DE946BECE}">
      <dsp:nvSpPr>
        <dsp:cNvPr id="0" name=""/>
        <dsp:cNvSpPr/>
      </dsp:nvSpPr>
      <dsp:spPr>
        <a:xfrm>
          <a:off x="1362955" y="3186"/>
          <a:ext cx="2785666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Feedback regarding face validity, utility,  and feasibility</a:t>
          </a:r>
        </a:p>
      </dsp:txBody>
      <dsp:txXfrm>
        <a:off x="1397674" y="37905"/>
        <a:ext cx="2716228" cy="1115951"/>
      </dsp:txXfrm>
    </dsp:sp>
    <dsp:sp modelId="{07AC9D2D-B43F-1945-B78D-74AE532EE3DB}">
      <dsp:nvSpPr>
        <dsp:cNvPr id="0" name=""/>
        <dsp:cNvSpPr/>
      </dsp:nvSpPr>
      <dsp:spPr>
        <a:xfrm rot="5400000">
          <a:off x="2533528" y="1218211"/>
          <a:ext cx="444521" cy="53342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-5400000">
        <a:off x="2595761" y="1262663"/>
        <a:ext cx="320055" cy="311165"/>
      </dsp:txXfrm>
    </dsp:sp>
    <dsp:sp modelId="{CF7B9BEA-0AF1-4846-A4CF-502FEDCC2751}">
      <dsp:nvSpPr>
        <dsp:cNvPr id="0" name=""/>
        <dsp:cNvSpPr/>
      </dsp:nvSpPr>
      <dsp:spPr>
        <a:xfrm>
          <a:off x="1362955" y="1781271"/>
          <a:ext cx="2785666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Review and finalisation of manual</a:t>
          </a:r>
        </a:p>
      </dsp:txBody>
      <dsp:txXfrm>
        <a:off x="1397674" y="1815990"/>
        <a:ext cx="2716228" cy="1115951"/>
      </dsp:txXfrm>
    </dsp:sp>
    <dsp:sp modelId="{A82E2A8D-2A92-3F41-84D9-749FF84D7EFB}">
      <dsp:nvSpPr>
        <dsp:cNvPr id="0" name=""/>
        <dsp:cNvSpPr/>
      </dsp:nvSpPr>
      <dsp:spPr>
        <a:xfrm rot="5400000">
          <a:off x="2533528" y="2996295"/>
          <a:ext cx="444521" cy="53342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-5400000">
        <a:off x="2595761" y="3040747"/>
        <a:ext cx="320055" cy="311165"/>
      </dsp:txXfrm>
    </dsp:sp>
    <dsp:sp modelId="{26C37AB0-EFB4-E04B-A842-56AE63C70402}">
      <dsp:nvSpPr>
        <dsp:cNvPr id="0" name=""/>
        <dsp:cNvSpPr/>
      </dsp:nvSpPr>
      <dsp:spPr>
        <a:xfrm>
          <a:off x="1362955" y="3559355"/>
          <a:ext cx="2785666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Pilot completed with small population of service users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1397674" y="3594074"/>
        <a:ext cx="2716228" cy="1115951"/>
      </dsp:txXfrm>
    </dsp:sp>
    <dsp:sp modelId="{1C820673-1E29-5441-BF36-490D35B0FA83}">
      <dsp:nvSpPr>
        <dsp:cNvPr id="0" name=""/>
        <dsp:cNvSpPr/>
      </dsp:nvSpPr>
      <dsp:spPr>
        <a:xfrm rot="5400000">
          <a:off x="2533528" y="4774380"/>
          <a:ext cx="444521" cy="533425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-5400000">
        <a:off x="2595761" y="4818832"/>
        <a:ext cx="320055" cy="311165"/>
      </dsp:txXfrm>
    </dsp:sp>
    <dsp:sp modelId="{4A507F93-181B-8446-8C92-026B0F875FEB}">
      <dsp:nvSpPr>
        <dsp:cNvPr id="0" name=""/>
        <dsp:cNvSpPr/>
      </dsp:nvSpPr>
      <dsp:spPr>
        <a:xfrm>
          <a:off x="1362955" y="5337440"/>
          <a:ext cx="2785666" cy="1185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Intervention with larger group</a:t>
          </a:r>
        </a:p>
      </dsp:txBody>
      <dsp:txXfrm>
        <a:off x="1397674" y="5372159"/>
        <a:ext cx="2716228" cy="1115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ADA23-2D8B-795C-C9BD-35170BCF7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C59375-9504-0532-4B2A-BA401D1D0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CD469-51BE-03C5-C8C7-EC232E13C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21201-86A8-46DE-31EF-5D08FCEB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C32D7-CA78-272A-6E9E-75754B49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5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A30E6-F72E-AB07-17C3-6FC388022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6417B-B6D7-C6BD-3AA4-5151057E9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333F3-207B-FAA9-52AA-26395C2F3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E9576-92FE-DB5B-8C99-AF6071FE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61E59-9B65-1148-796A-389C23B73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5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7B3EC9-96FC-E67E-9DEF-4C9B5FCA9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BA635-3517-1E35-C804-C781D3FF6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ED50E-925A-D725-029A-E1170BCA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838C7-C1E8-11D6-E1D4-F2BF3439D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5F244-EFFB-631F-5563-6B86BB6F0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2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B94C2-4754-5491-5DB4-7206D4B59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DF0D2-92E1-A093-C096-ADBDCBFAE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F037D-F674-F107-020C-DFE3A46B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5C059-CFD0-3909-9DCE-200CE5309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49CD4-3A00-7777-A8A0-4AB43CEE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E0C58C-2372-CC39-35D1-482EFDBEDD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3480"/>
          <a:stretch/>
        </p:blipFill>
        <p:spPr>
          <a:xfrm>
            <a:off x="92177" y="5266325"/>
            <a:ext cx="1075436" cy="159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6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33FED-6F5C-1305-EDA7-56B3695D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58253-8376-52AB-FE50-8CFDE8705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53436-49D9-061D-5FAA-0BC6320C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B4AD7-6530-CEC5-28F3-249F0FD4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04B38-8A87-1677-A997-47165EF9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4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AC09-C813-1F97-AB0D-1CAABAF4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0E397-53C9-BCE9-6D8F-B5E7DB4A6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5133C-F293-D7C8-7916-746354094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61E64-2571-8D15-1C14-20CF8067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61669-3205-4B74-175C-12DB42AF1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0CAC8-E082-504B-C138-2E4482D9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4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70F2D-5AAC-C559-424B-54F0B945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ACA37-7124-D21D-4D41-628474EB9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9CA18-3390-E0AE-F2F9-40CF0F642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F9868-D297-E044-2D40-E5600A041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D83401-1FD0-6D03-9E70-58649EE11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476A36-1C92-4AB1-8FE8-47F4434D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4CDAC-F98D-34A7-D353-37D8A764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4764A6-002C-66DD-962F-3F7198BF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5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33047-57A7-7501-2498-D535A1FE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116BF7-40AB-BB38-6B71-C5BF7346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3DE19-9C98-CDCE-EA30-6454B19BC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004F3-1606-FA40-D5B4-FEC817CC5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2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F7FC68-A529-76A9-A6AF-B277A7B0B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9B298A-0F42-F7C3-0C40-ADA34F12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ADF4C-4322-077A-D666-6F32C5EDD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4607-36FA-9E4A-5ACE-D76ACEFFB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D39A9-4BE7-E37E-A1F3-FFB1927FD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8637A-8648-3B97-9471-4923A77DC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8DF70-D2D8-7321-6629-4D5C7E663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47323-880C-EF64-0A97-17AA8B36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55060-CB4A-A3A8-93CD-7F81D9B7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5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8179F-695A-A485-C29C-9BF6E9E1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D7581D-3376-4B44-8585-D93845AEC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5F9205-F37F-7DA6-2ED4-BA76C4D8C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D01C2-3799-1474-1E16-2297C71E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5380D-6E57-0C09-12BE-E135704B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088FC-C464-9445-2C52-FE646E57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1F690-73C2-10A4-98B6-46FAAF60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E0878-AA08-C872-CCD5-5A1988DFC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2AB41-D054-4DA1-0412-82C8A41A7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February 27,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DE59C-EFE5-1001-0576-A056D6386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BCF0B-3B20-E11D-DE43-3A1EE9550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4">
            <a:extLst>
              <a:ext uri="{FF2B5EF4-FFF2-40B4-BE49-F238E27FC236}">
                <a16:creationId xmlns:a16="http://schemas.microsoft.com/office/drawing/2014/main" id="{6FC11E2E-9797-4FEA-90FD-894E32A2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4" name="Freeform 33">
            <a:extLst>
              <a:ext uri="{FF2B5EF4-FFF2-40B4-BE49-F238E27FC236}">
                <a16:creationId xmlns:a16="http://schemas.microsoft.com/office/drawing/2014/main" id="{F8828EFD-56F8-4B00-9A0D-B623CC074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02096" y="3608996"/>
            <a:ext cx="4522796" cy="3249004"/>
          </a:xfrm>
          <a:custGeom>
            <a:avLst/>
            <a:gdLst>
              <a:gd name="connsiteX0" fmla="*/ 3018081 w 4522796"/>
              <a:gd name="connsiteY0" fmla="*/ 0 h 3249004"/>
              <a:gd name="connsiteX1" fmla="*/ 0 w 4522796"/>
              <a:gd name="connsiteY1" fmla="*/ 0 h 3249004"/>
              <a:gd name="connsiteX2" fmla="*/ 0 w 4522796"/>
              <a:gd name="connsiteY2" fmla="*/ 3249004 h 3249004"/>
              <a:gd name="connsiteX3" fmla="*/ 4522796 w 4522796"/>
              <a:gd name="connsiteY3" fmla="*/ 3249004 h 32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3249004">
                <a:moveTo>
                  <a:pt x="3018081" y="0"/>
                </a:moveTo>
                <a:lnTo>
                  <a:pt x="0" y="0"/>
                </a:lnTo>
                <a:lnTo>
                  <a:pt x="0" y="3249004"/>
                </a:lnTo>
                <a:lnTo>
                  <a:pt x="4522796" y="32490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189962-CA56-4B5B-B287-FC466F2B7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3373"/>
            <a:ext cx="9209314" cy="1645438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Using Action Research to Adapt Complicated Grief Therapy for People with Intellectual Disabilities</a:t>
            </a:r>
            <a:endParaRPr lang="en-IE" sz="30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347D0-79A4-4990-8FCB-D2A231CF9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5286"/>
            <a:ext cx="7815943" cy="549654"/>
          </a:xfrm>
        </p:spPr>
        <p:txBody>
          <a:bodyPr>
            <a:normAutofit/>
          </a:bodyPr>
          <a:lstStyle/>
          <a:p>
            <a:pPr algn="l"/>
            <a:r>
              <a:rPr lang="en-IE" sz="2000" b="1" dirty="0">
                <a:latin typeface="Calibri" panose="020F0502020204030204" pitchFamily="34" charset="0"/>
                <a:cs typeface="Calibri" panose="020F0502020204030204" pitchFamily="34" charset="0"/>
              </a:rPr>
              <a:t>Suzanne Guerin, Damien </a:t>
            </a:r>
            <a:r>
              <a:rPr lang="en-IE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O’Riordan</a:t>
            </a:r>
            <a:r>
              <a:rPr lang="en-IE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Emma Conway &amp; Philip Dodd</a:t>
            </a: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3D4697C8-4A0D-4493-B526-7CC15E0EE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rgbClr val="244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BF4719-0DCB-2D8E-9FCD-AD28E88D90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624892" y="-97972"/>
            <a:ext cx="1289783" cy="1908901"/>
          </a:xfrm>
          <a:prstGeom prst="rect">
            <a:avLst/>
          </a:prstGeom>
        </p:spPr>
      </p:pic>
      <p:sp>
        <p:nvSpPr>
          <p:cNvPr id="28" name="Freeform 15">
            <a:extLst>
              <a:ext uri="{FF2B5EF4-FFF2-40B4-BE49-F238E27FC236}">
                <a16:creationId xmlns:a16="http://schemas.microsoft.com/office/drawing/2014/main" id="{A085B63A-2D2F-4B09-9BFB-E2080686C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0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1353800" cy="1508760"/>
          </a:xfrm>
        </p:spPr>
        <p:txBody>
          <a:bodyPr>
            <a:normAutofit fontScale="90000"/>
          </a:bodyPr>
          <a:lstStyle/>
          <a:p>
            <a:r>
              <a:rPr lang="en-IE" sz="6000" b="1" cap="none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Challenge for Adaptation: An Example</a:t>
            </a:r>
            <a:endParaRPr lang="en-IE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942" y="1825624"/>
            <a:ext cx="10014857" cy="4869089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Session 4 - </a:t>
            </a:r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Introduction to imaginal revisiting</a:t>
            </a:r>
          </a:p>
          <a:p>
            <a:pPr lvl="2"/>
            <a:r>
              <a:rPr lang="en-GB" sz="2400" dirty="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Telling the story of the death as it happened in the present tense</a:t>
            </a:r>
          </a:p>
          <a:p>
            <a:pPr lvl="2"/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Recorded for listening to outside of session.</a:t>
            </a:r>
          </a:p>
          <a:p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Session 5 - Continue imaginal revisiting &amp; introduce situational revisiting</a:t>
            </a:r>
          </a:p>
          <a:p>
            <a:pPr lvl="2"/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Exploring situations the person is currently avoiding</a:t>
            </a:r>
          </a:p>
          <a:p>
            <a:pPr lvl="2"/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Develop hierarchy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Session 6 - </a:t>
            </a:r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Continue imaginal revisiting &amp; Continue situational revisiting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Discuss memories work</a:t>
            </a:r>
          </a:p>
          <a:p>
            <a:pPr lvl="2"/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Client encouraged to bring objects/photographs that remind them of the deceased person.</a:t>
            </a:r>
          </a:p>
          <a:p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Session 7 - Full core revisiting</a:t>
            </a:r>
          </a:p>
          <a:p>
            <a:pPr lvl="2"/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Imaginal revisiting</a:t>
            </a:r>
          </a:p>
          <a:p>
            <a:pPr lvl="2"/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Situational revisiting</a:t>
            </a:r>
          </a:p>
          <a:p>
            <a:pPr lvl="2"/>
            <a:r>
              <a:rPr lang="en-GB" sz="24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Memory work – positive memories</a:t>
            </a:r>
          </a:p>
          <a:p>
            <a:pPr marL="228600" lvl="1" indent="0">
              <a:buNone/>
            </a:pPr>
            <a:endParaRPr lang="en-GB" sz="2600" dirty="0">
              <a:latin typeface="Times New Roman" panose="02020603050405020304" pitchFamily="18" charset="0"/>
              <a:ea typeface="Droid Sans Fallback"/>
            </a:endParaRPr>
          </a:p>
          <a:p>
            <a:endParaRPr lang="en-GB" sz="2800" dirty="0">
              <a:effectLst/>
              <a:latin typeface="Times New Roman" panose="02020603050405020304" pitchFamily="18" charset="0"/>
              <a:ea typeface="Droid Sans Fallback"/>
            </a:endParaRPr>
          </a:p>
          <a:p>
            <a:endParaRPr lang="en-GB" sz="2800" dirty="0">
              <a:effectLst/>
              <a:latin typeface="Times New Roman" panose="02020603050405020304" pitchFamily="18" charset="0"/>
              <a:ea typeface="Droid Sans Fallback"/>
            </a:endParaRPr>
          </a:p>
        </p:txBody>
      </p:sp>
    </p:spTree>
    <p:extLst>
      <p:ext uri="{BB962C8B-B14F-4D97-AF65-F5344CB8AC3E}">
        <p14:creationId xmlns:p14="http://schemas.microsoft.com/office/powerpoint/2010/main" val="2874300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56B-19A9-4D7F-C26C-94B24F50C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2090057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Process of 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Adaptation</a:t>
            </a:r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3E1BBCDC-15B0-7813-7C5C-D9480104C6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605312"/>
              </p:ext>
            </p:extLst>
          </p:nvPr>
        </p:nvGraphicFramePr>
        <p:xfrm>
          <a:off x="4339997" y="165991"/>
          <a:ext cx="4869321" cy="652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2459AACF-DCAC-1480-3C3C-6D2F7BB4B6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655959"/>
              </p:ext>
            </p:extLst>
          </p:nvPr>
        </p:nvGraphicFramePr>
        <p:xfrm>
          <a:off x="7583941" y="125153"/>
          <a:ext cx="5511578" cy="652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213CC4B-5D35-3C0A-4A3A-610B6C18B17F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73480"/>
          <a:stretch/>
        </p:blipFill>
        <p:spPr>
          <a:xfrm>
            <a:off x="0" y="4959985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64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IE" b="1" cap="none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Adaptation - Considerations</a:t>
            </a:r>
            <a:endParaRPr lang="en-IE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Good literacy skills are essential as part of accessing conventional CGT therapy. </a:t>
            </a:r>
          </a:p>
          <a:p>
            <a:r>
              <a:rPr lang="en-GB" sz="2400" b="1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Need to consider accessibility</a:t>
            </a:r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 of the therapy for PWID</a:t>
            </a:r>
          </a:p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Intervention needs to be restructured to </a:t>
            </a:r>
            <a:r>
              <a:rPr lang="en-GB" sz="2400" b="1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allow more time for people to access key concepts/approaches</a:t>
            </a:r>
          </a:p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CGT covers a lot of psychoeducation and </a:t>
            </a:r>
            <a:r>
              <a:rPr lang="en-GB" sz="2400" b="1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information</a:t>
            </a:r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 in each session needed to be </a:t>
            </a:r>
            <a:r>
              <a:rPr lang="en-GB" sz="2400" b="1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streamlined for our population</a:t>
            </a:r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.</a:t>
            </a:r>
          </a:p>
          <a:p>
            <a:r>
              <a:rPr lang="en-GB" sz="2400" b="1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Added an initial session (pre-intervention)</a:t>
            </a:r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 to allow sufficient time to complete initial assessment and explain CGT to the service user. </a:t>
            </a:r>
          </a:p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Session 1 split into </a:t>
            </a:r>
            <a:r>
              <a:rPr lang="en-GB" sz="2400" b="1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two separate sessions</a:t>
            </a:r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.</a:t>
            </a:r>
            <a:endParaRPr lang="en-GB" sz="2400">
              <a:latin typeface="Times New Roman" panose="02020603050405020304" pitchFamily="18" charset="0"/>
              <a:ea typeface="Droid Sans Fallback"/>
            </a:endParaRPr>
          </a:p>
          <a:p>
            <a:pPr lvl="1"/>
            <a:endParaRPr lang="en-GB">
              <a:latin typeface="Times New Roman" panose="02020603050405020304" pitchFamily="18" charset="0"/>
              <a:ea typeface="Droid Sans Fallback"/>
            </a:endParaRPr>
          </a:p>
          <a:p>
            <a:endParaRPr lang="en-GB" sz="2400">
              <a:effectLst/>
              <a:latin typeface="Times New Roman" panose="02020603050405020304" pitchFamily="18" charset="0"/>
              <a:ea typeface="Droid Sans Fallback"/>
            </a:endParaRPr>
          </a:p>
          <a:p>
            <a:endParaRPr lang="en-GB" sz="2400">
              <a:effectLst/>
              <a:latin typeface="Times New Roman" panose="02020603050405020304" pitchFamily="18" charset="0"/>
              <a:ea typeface="Droid Sans Fallback"/>
            </a:endParaRPr>
          </a:p>
        </p:txBody>
      </p:sp>
    </p:spTree>
    <p:extLst>
      <p:ext uri="{BB962C8B-B14F-4D97-AF65-F5344CB8AC3E}">
        <p14:creationId xmlns:p14="http://schemas.microsoft.com/office/powerpoint/2010/main" val="3541175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IE" b="1" cap="none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Adaptation - Considerations</a:t>
            </a:r>
            <a:endParaRPr lang="en-IE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Each handout has to be adjusted and simplified to ensure accessibility (e.g., simplification of language and concepts),</a:t>
            </a:r>
          </a:p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Need to address self-directed work outside of sessions - includes reading information and grief/thought monitoring tasks.</a:t>
            </a:r>
          </a:p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Introduction of a “grief partner” to support the person throughout the process.</a:t>
            </a:r>
          </a:p>
          <a:p>
            <a:r>
              <a:rPr lang="en-GB" sz="24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Use of pictures, items, and props in therapy e.g., the jars.</a:t>
            </a:r>
          </a:p>
          <a:p>
            <a:endParaRPr lang="en-GB" sz="2400">
              <a:latin typeface="Calibri" panose="020F0502020204030204" pitchFamily="34" charset="0"/>
              <a:ea typeface="Droid Sans Fallback"/>
              <a:cs typeface="Calibri" panose="020F0502020204030204" pitchFamily="34" charset="0"/>
            </a:endParaRPr>
          </a:p>
          <a:p>
            <a:endParaRPr lang="en-GB" sz="2400">
              <a:latin typeface="Times New Roman" panose="02020603050405020304" pitchFamily="18" charset="0"/>
              <a:ea typeface="Droid Sans Fallback"/>
            </a:endParaRPr>
          </a:p>
          <a:p>
            <a:pPr lvl="1"/>
            <a:endParaRPr lang="en-GB">
              <a:latin typeface="Times New Roman" panose="02020603050405020304" pitchFamily="18" charset="0"/>
              <a:ea typeface="Droid Sans Fallback"/>
            </a:endParaRPr>
          </a:p>
          <a:p>
            <a:endParaRPr lang="en-GB" sz="2400">
              <a:effectLst/>
              <a:latin typeface="Times New Roman" panose="02020603050405020304" pitchFamily="18" charset="0"/>
              <a:ea typeface="Droid Sans Fallback"/>
            </a:endParaRPr>
          </a:p>
          <a:p>
            <a:endParaRPr lang="en-GB" sz="2400">
              <a:effectLst/>
              <a:latin typeface="Times New Roman" panose="02020603050405020304" pitchFamily="18" charset="0"/>
              <a:ea typeface="Droid Sans Fallback"/>
            </a:endParaRPr>
          </a:p>
        </p:txBody>
      </p:sp>
    </p:spTree>
    <p:extLst>
      <p:ext uri="{BB962C8B-B14F-4D97-AF65-F5344CB8AC3E}">
        <p14:creationId xmlns:p14="http://schemas.microsoft.com/office/powerpoint/2010/main" val="943379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plastic water bottle&#10;&#10;Description automatically generated">
            <a:extLst>
              <a:ext uri="{FF2B5EF4-FFF2-40B4-BE49-F238E27FC236}">
                <a16:creationId xmlns:a16="http://schemas.microsoft.com/office/drawing/2014/main" id="{930ED6D0-12BD-4D70-8224-555C200EAD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974" y="5265329"/>
            <a:ext cx="1372017" cy="1445265"/>
          </a:xfrm>
          <a:prstGeom prst="rect">
            <a:avLst/>
          </a:prstGeom>
        </p:spPr>
      </p:pic>
      <p:pic>
        <p:nvPicPr>
          <p:cNvPr id="15" name="Picture 14" descr="A picture containing sitting, ball, game&#10;&#10;Description automatically generated">
            <a:extLst>
              <a:ext uri="{FF2B5EF4-FFF2-40B4-BE49-F238E27FC236}">
                <a16:creationId xmlns:a16="http://schemas.microsoft.com/office/drawing/2014/main" id="{46ABBCEE-427E-4714-8EBF-3D819454B3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820" y="5538422"/>
            <a:ext cx="1049623" cy="10094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4" name="Content Placeholder 7" descr="A plastic water bottle&#10;&#10;Description automatically generated">
            <a:extLst>
              <a:ext uri="{FF2B5EF4-FFF2-40B4-BE49-F238E27FC236}">
                <a16:creationId xmlns:a16="http://schemas.microsoft.com/office/drawing/2014/main" id="{CFF3F90B-152A-41C5-953F-F0AE4A8217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598" y="4774188"/>
            <a:ext cx="1803416" cy="1899695"/>
          </a:xfrm>
          <a:prstGeom prst="rect">
            <a:avLst/>
          </a:prstGeom>
        </p:spPr>
      </p:pic>
      <p:pic>
        <p:nvPicPr>
          <p:cNvPr id="25" name="Picture 24" descr="A picture containing sitting, ball, game&#10;&#10;Description automatically generated">
            <a:extLst>
              <a:ext uri="{FF2B5EF4-FFF2-40B4-BE49-F238E27FC236}">
                <a16:creationId xmlns:a16="http://schemas.microsoft.com/office/drawing/2014/main" id="{169AA336-7EDE-45BC-8535-ABF0EB31D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703" y="5377928"/>
            <a:ext cx="1049623" cy="10094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Content Placeholder 7" descr="A plastic water bottle&#10;&#10;Description automatically generated">
            <a:extLst>
              <a:ext uri="{FF2B5EF4-FFF2-40B4-BE49-F238E27FC236}">
                <a16:creationId xmlns:a16="http://schemas.microsoft.com/office/drawing/2014/main" id="{CCD7E787-7614-4181-97CC-AEDD38FB2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4056213"/>
            <a:ext cx="2526274" cy="2654381"/>
          </a:xfrm>
          <a:prstGeom prst="rect">
            <a:avLst/>
          </a:prstGeom>
        </p:spPr>
      </p:pic>
      <p:pic>
        <p:nvPicPr>
          <p:cNvPr id="6" name="Picture 5" descr="A picture containing sitting, ball, game&#10;&#10;Description automatically generated">
            <a:extLst>
              <a:ext uri="{FF2B5EF4-FFF2-40B4-BE49-F238E27FC236}">
                <a16:creationId xmlns:a16="http://schemas.microsoft.com/office/drawing/2014/main" id="{B242C63F-1302-49A2-A48F-E5DF7B4B5F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046" y="5357875"/>
            <a:ext cx="1052298" cy="10094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59C5F37-4E09-C31A-C11F-243DE9D3D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4809"/>
            <a:ext cx="10515600" cy="1325563"/>
          </a:xfrm>
        </p:spPr>
        <p:txBody>
          <a:bodyPr/>
          <a:lstStyle/>
          <a:p>
            <a:r>
              <a:rPr kumimoji="0" lang="en-US" sz="4400" b="1" i="0" u="none" strike="noStrike" kern="1200" cap="none" spc="150" normalizeH="0" baseline="0" noProof="0" dirty="0">
                <a:ln>
                  <a:noFill/>
                </a:ln>
                <a:solidFill>
                  <a:srgbClr val="099B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Understanding Grief reactions</a:t>
            </a:r>
            <a:endParaRPr lang="en-IE" dirty="0"/>
          </a:p>
        </p:txBody>
      </p:sp>
      <p:pic>
        <p:nvPicPr>
          <p:cNvPr id="11" name="Content Placeholder 7" descr="A plastic water bottle&#10;&#10;Description automatically generated">
            <a:extLst>
              <a:ext uri="{FF2B5EF4-FFF2-40B4-BE49-F238E27FC236}">
                <a16:creationId xmlns:a16="http://schemas.microsoft.com/office/drawing/2014/main" id="{B5488C67-64C1-9C14-50ED-D3D84D27A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83" y="1438865"/>
            <a:ext cx="2354200" cy="2479884"/>
          </a:xfrm>
          <a:prstGeom prst="rect">
            <a:avLst/>
          </a:prstGeom>
        </p:spPr>
      </p:pic>
      <p:pic>
        <p:nvPicPr>
          <p:cNvPr id="12" name="Picture 11" descr="A picture containing sitting, ball, game&#10;&#10;Description automatically generated">
            <a:extLst>
              <a:ext uri="{FF2B5EF4-FFF2-40B4-BE49-F238E27FC236}">
                <a16:creationId xmlns:a16="http://schemas.microsoft.com/office/drawing/2014/main" id="{9B45A136-9DB9-02BB-7932-2C3382579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836" y="1938227"/>
            <a:ext cx="1801015" cy="173205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Content Placeholder 7" descr="A plastic water bottle&#10;&#10;Description automatically generated">
            <a:extLst>
              <a:ext uri="{FF2B5EF4-FFF2-40B4-BE49-F238E27FC236}">
                <a16:creationId xmlns:a16="http://schemas.microsoft.com/office/drawing/2014/main" id="{35A0FB64-8034-2DA9-4E44-5E5A97656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09" y="1410435"/>
            <a:ext cx="2354200" cy="2479884"/>
          </a:xfrm>
          <a:prstGeom prst="rect">
            <a:avLst/>
          </a:prstGeom>
        </p:spPr>
      </p:pic>
      <p:pic>
        <p:nvPicPr>
          <p:cNvPr id="14" name="Picture 13" descr="A picture containing sitting, ball, game&#10;&#10;Description automatically generated">
            <a:extLst>
              <a:ext uri="{FF2B5EF4-FFF2-40B4-BE49-F238E27FC236}">
                <a16:creationId xmlns:a16="http://schemas.microsoft.com/office/drawing/2014/main" id="{7978909F-325E-05AF-DFD1-22D709F15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779" y="2288675"/>
            <a:ext cx="1308259" cy="12581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" name="Content Placeholder 7" descr="A plastic water bottle&#10;&#10;Description automatically generated">
            <a:extLst>
              <a:ext uri="{FF2B5EF4-FFF2-40B4-BE49-F238E27FC236}">
                <a16:creationId xmlns:a16="http://schemas.microsoft.com/office/drawing/2014/main" id="{107C7A96-9D3C-1F17-2385-AA4981A3C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935" y="1373137"/>
            <a:ext cx="2392605" cy="2520339"/>
          </a:xfrm>
          <a:prstGeom prst="rect">
            <a:avLst/>
          </a:prstGeom>
        </p:spPr>
      </p:pic>
      <p:pic>
        <p:nvPicPr>
          <p:cNvPr id="17" name="Picture 16" descr="A picture containing sitting, ball, game&#10;&#10;Description automatically generated">
            <a:extLst>
              <a:ext uri="{FF2B5EF4-FFF2-40B4-BE49-F238E27FC236}">
                <a16:creationId xmlns:a16="http://schemas.microsoft.com/office/drawing/2014/main" id="{D5D04CF2-5F33-A881-69A1-C465AB6005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607" y="2727114"/>
            <a:ext cx="881926" cy="8481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8" name="Title 3">
            <a:extLst>
              <a:ext uri="{FF2B5EF4-FFF2-40B4-BE49-F238E27FC236}">
                <a16:creationId xmlns:a16="http://schemas.microsoft.com/office/drawing/2014/main" id="{D79459A1-9BBA-CCCE-D561-1D3C5C2A7134}"/>
              </a:ext>
            </a:extLst>
          </p:cNvPr>
          <p:cNvSpPr txBox="1">
            <a:spLocks/>
          </p:cNvSpPr>
          <p:nvPr/>
        </p:nvSpPr>
        <p:spPr>
          <a:xfrm>
            <a:off x="838200" y="36589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pc="150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73442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</a:t>
            </a:r>
            <a:r>
              <a:rPr lang="en-IE" b="1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upports for CGT</a:t>
            </a:r>
            <a:endParaRPr lang="en-IE">
              <a:solidFill>
                <a:schemeClr val="bg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en-GB" sz="22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Increasing body of research on capacity of people with ID to understand and discuss grief</a:t>
            </a:r>
          </a:p>
          <a:p>
            <a:r>
              <a:rPr lang="en-GB" sz="22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McEvoy and Colleagues (2012) identified that in a sample of people with mild-moderate ID only 24% had a full understanding of death, with 70% having an emerging understanding of the core concepts of death.</a:t>
            </a:r>
          </a:p>
          <a:p>
            <a:r>
              <a:rPr lang="en-GB" sz="22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Adaptation of CGD-ID good sensitivity and specificity from both carer and self-report(Dodd et al., 2008; Dodd et al., 2021).</a:t>
            </a:r>
          </a:p>
          <a:p>
            <a:r>
              <a:rPr lang="en-GB" sz="22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Self-report measure showed insight and ability for PWID to describe their own experience of complicated grief.</a:t>
            </a:r>
          </a:p>
          <a:p>
            <a:endParaRPr lang="en-GB" sz="2200" dirty="0">
              <a:latin typeface="Calibri" panose="020F0502020204030204" pitchFamily="34" charset="0"/>
              <a:ea typeface="Droid Sans Fallback"/>
              <a:cs typeface="Calibri" panose="020F0502020204030204" pitchFamily="34" charset="0"/>
            </a:endParaRPr>
          </a:p>
          <a:p>
            <a:endParaRPr lang="en-GB" sz="2200" dirty="0">
              <a:latin typeface="Calibri" panose="020F0502020204030204" pitchFamily="34" charset="0"/>
              <a:ea typeface="Droid Sans Fallback"/>
              <a:cs typeface="Calibri" panose="020F0502020204030204" pitchFamily="34" charset="0"/>
            </a:endParaRPr>
          </a:p>
          <a:p>
            <a:endParaRPr lang="en-GB" sz="2200" dirty="0">
              <a:latin typeface="Times New Roman" panose="02020603050405020304" pitchFamily="18" charset="0"/>
              <a:ea typeface="Droid Sans Fallback"/>
            </a:endParaRPr>
          </a:p>
          <a:p>
            <a:pPr lvl="1"/>
            <a:endParaRPr lang="en-GB" sz="2200" dirty="0">
              <a:latin typeface="Times New Roman" panose="02020603050405020304" pitchFamily="18" charset="0"/>
              <a:ea typeface="Droid Sans Fallback"/>
            </a:endParaRPr>
          </a:p>
          <a:p>
            <a:endParaRPr lang="en-GB" sz="2200" dirty="0">
              <a:effectLst/>
              <a:latin typeface="Times New Roman" panose="02020603050405020304" pitchFamily="18" charset="0"/>
              <a:ea typeface="Droid Sans Fallback"/>
            </a:endParaRPr>
          </a:p>
          <a:p>
            <a:endParaRPr lang="en-GB" sz="2200" dirty="0">
              <a:effectLst/>
              <a:latin typeface="Times New Roman" panose="02020603050405020304" pitchFamily="18" charset="0"/>
              <a:ea typeface="Droid Sans Fallback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376E8C-90EC-2259-B462-6832F1E189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976665" y="4949097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257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51C739-108F-E9E3-F44F-D048E964D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+mn-lt"/>
              </a:rPr>
              <a:t>Current and Next Steps</a:t>
            </a:r>
            <a:endParaRPr lang="en-IE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BFF9D-6870-5014-5A3F-20335C911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en-US" sz="2000"/>
              <a:t>Reflections of experience to date:</a:t>
            </a:r>
          </a:p>
          <a:p>
            <a:pPr lvl="1"/>
            <a:r>
              <a:rPr lang="en-US" sz="2000"/>
              <a:t>Everything takes longer than expected! Both adaptation and delivery!</a:t>
            </a:r>
          </a:p>
          <a:p>
            <a:pPr lvl="1"/>
            <a:r>
              <a:rPr lang="en-US" sz="2000"/>
              <a:t>But confident that, with consideration, even difficult concepts can be adapted</a:t>
            </a:r>
          </a:p>
          <a:p>
            <a:pPr lvl="1"/>
            <a:endParaRPr lang="en-US" sz="2000"/>
          </a:p>
          <a:p>
            <a:r>
              <a:rPr lang="en-US" sz="2000"/>
              <a:t>Currently conducting interviews with professionals with experience in ID to explore initial assessment of adapted materials</a:t>
            </a:r>
          </a:p>
          <a:p>
            <a:endParaRPr lang="en-US" sz="2000"/>
          </a:p>
          <a:p>
            <a:r>
              <a:rPr lang="en-US" sz="2000"/>
              <a:t>Hope to conduct pilot study with a small number of adults with ID later in the year</a:t>
            </a:r>
            <a:endParaRPr lang="en-IE" sz="200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5BC640-CA71-7A76-E0B3-74979CAFA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976665" y="4949097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970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en-IE" b="1" cap="none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en-GB" sz="24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Stroebe, Stroebe, &amp; Hansson (1993) define key concepts as follows:</a:t>
            </a:r>
          </a:p>
          <a:p>
            <a:pPr lvl="1"/>
            <a:r>
              <a:rPr lang="en-GB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B</a:t>
            </a:r>
            <a:r>
              <a:rPr lang="en-GB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ereavement </a:t>
            </a:r>
            <a:r>
              <a:rPr lang="en-GB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is the</a:t>
            </a:r>
            <a:r>
              <a:rPr lang="en-GB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 facts about the loss</a:t>
            </a:r>
          </a:p>
          <a:p>
            <a:pPr lvl="1"/>
            <a:r>
              <a:rPr lang="en-GB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Grief is the emotional response to the loss</a:t>
            </a:r>
          </a:p>
          <a:p>
            <a:pPr lvl="1"/>
            <a:r>
              <a:rPr lang="en-GB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Mourning as the ways in which grief is expressed. </a:t>
            </a:r>
          </a:p>
          <a:p>
            <a:r>
              <a:rPr lang="en-IE" sz="240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Bereavement research has acknowledged the significant impact of bereavement and loss on the lives of people with intellectual disabilities.</a:t>
            </a:r>
          </a:p>
          <a:p>
            <a:r>
              <a:rPr lang="en-IE" sz="240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Body of research on general bereavement experience in ID, as well as complicated grief reactions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1E28F7-21A1-98F5-8614-B65925D42E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902217" y="5038790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84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en-IE" b="1" cap="none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Complicated Grief </a:t>
            </a:r>
            <a:endParaRPr lang="en-IE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en-GB" sz="20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Recognised as a distinct grief process and o</a:t>
            </a:r>
            <a:r>
              <a:rPr lang="en-GB" sz="20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ccurs in 10% of the population generally</a:t>
            </a:r>
          </a:p>
          <a:p>
            <a:r>
              <a:rPr lang="en-GB" sz="20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Range of terms used in the area, with Prolonged Grief Disorder (ICD 11, 2019) and </a:t>
            </a:r>
            <a:r>
              <a:rPr lang="en-GB" sz="20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Persistent Complex Bereavement Disorder (DSM-5, 2013) common diagnostic terms.</a:t>
            </a:r>
          </a:p>
          <a:p>
            <a:r>
              <a:rPr lang="en-GB" sz="20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Risk factors include:  Attachment to the person, social support, family conflict, understanding, type of death, multiple losses </a:t>
            </a:r>
            <a:r>
              <a:rPr lang="en-GB" sz="2000" dirty="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(Mason et al., 2020)</a:t>
            </a:r>
            <a:endParaRPr lang="en-GB" sz="2000">
              <a:latin typeface="Calibri" panose="020F0502020204030204" pitchFamily="34" charset="0"/>
              <a:ea typeface="Droid Sans Fallback"/>
              <a:cs typeface="Calibri" panose="020F0502020204030204" pitchFamily="34" charset="0"/>
            </a:endParaRPr>
          </a:p>
          <a:p>
            <a:r>
              <a:rPr lang="en-GB" sz="20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Research has indicated the incidence of complicated grief as approximately 20% in </a:t>
            </a:r>
            <a:r>
              <a:rPr lang="en-GB" sz="20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people with </a:t>
            </a:r>
            <a:r>
              <a:rPr lang="en-GB" sz="20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ID (Dodd et al., 2008)</a:t>
            </a:r>
          </a:p>
          <a:p>
            <a:r>
              <a:rPr lang="en-GB" sz="20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1/3 of bereaved people with ID experience 10 or more clinically apparent symptoms of CG (Dodd et al., 2008)</a:t>
            </a:r>
            <a:endParaRPr lang="en-GB" sz="2000">
              <a:effectLst/>
              <a:latin typeface="Calibri" panose="020F0502020204030204" pitchFamily="34" charset="0"/>
              <a:ea typeface="Droid Sans Fallback"/>
              <a:cs typeface="Calibri" panose="020F050202020403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EFABA8-1852-0661-BC82-37585D07AB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869560" y="5038790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62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en-IE" b="1" cap="none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Complicated Grief </a:t>
            </a:r>
            <a:endParaRPr lang="en-IE">
              <a:solidFill>
                <a:schemeClr val="bg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en-GB" sz="22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Recent systematic review exploring research on complicated grief in PWID (O’Riordan, Boland, Guerin, &amp; Dodd, 2022).</a:t>
            </a:r>
            <a:endParaRPr lang="en-IE" sz="2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2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elayed onset of grieving has been highlighted in parentally bereaved PWID (Bonell-Pascual </a:t>
            </a:r>
            <a:r>
              <a:rPr lang="en-IE" sz="2200" b="0" i="1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., </a:t>
            </a:r>
            <a:r>
              <a:rPr lang="en-IE" sz="2200">
                <a:latin typeface="Calibri" panose="020F0502020204030204" pitchFamily="34" charset="0"/>
                <a:cs typeface="Calibri" panose="020F0502020204030204" pitchFamily="34" charset="0"/>
              </a:rPr>
              <a:t>1999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Dodd </a:t>
            </a:r>
            <a:r>
              <a:rPr lang="en-IE" sz="2200" b="0" i="1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., 2005).</a:t>
            </a:r>
          </a:p>
          <a:p>
            <a:r>
              <a:rPr lang="en-IE" sz="22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oth </a:t>
            </a:r>
            <a:r>
              <a:rPr lang="en-IE" sz="2200" b="1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traumatic grief 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symptoms (disbelief and bitterness over the loss) and </a:t>
            </a:r>
            <a:r>
              <a:rPr lang="en-IE" sz="2200" b="1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separation distress 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symptoms (yearning for the deceased, being unable to think about anything other than the deceased, and distrust of others) are present post bereavement (Dodd </a:t>
            </a:r>
            <a:r>
              <a:rPr lang="en-IE" sz="2200" b="0" i="1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., 2008; Dodd </a:t>
            </a:r>
            <a:r>
              <a:rPr lang="en-IE" sz="2200" b="0" i="1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., </a:t>
            </a:r>
            <a:r>
              <a:rPr lang="en-IE" sz="2200" i="0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  <a:r>
              <a:rPr lang="en-IE" sz="2200" b="0" i="0" u="none" strike="noStrike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2200">
              <a:latin typeface="Calibri" panose="020F0502020204030204" pitchFamily="34" charset="0"/>
              <a:ea typeface="Droid Sans Fallback"/>
              <a:cs typeface="Calibri" panose="020F050202020403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3CF817-3458-1BE6-FB10-125D072CA1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902217" y="5038790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27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en-IE" b="1" cap="none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Complicated Grief </a:t>
            </a:r>
            <a:endParaRPr lang="en-IE">
              <a:solidFill>
                <a:schemeClr val="bg1"/>
              </a:solidFill>
            </a:endParaRPr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Separation distress symptoms appear to occur </a:t>
            </a:r>
            <a:r>
              <a:rPr lang="en-IE" sz="2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frequently 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 traumatic grief-type symptoms (Dodd </a:t>
            </a:r>
            <a:r>
              <a:rPr lang="en-IE" sz="2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., </a:t>
            </a:r>
            <a:r>
              <a:rPr lang="en-IE" sz="2400" strike="noStrik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2008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Dodd &amp; Guerin, </a:t>
            </a:r>
            <a:r>
              <a:rPr lang="en-IE" sz="2400" strike="noStrik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2009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Gray &amp; Abendroth, </a:t>
            </a:r>
            <a:r>
              <a:rPr lang="en-IE" sz="2400" strike="noStrik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2016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Dodd </a:t>
            </a:r>
            <a:r>
              <a:rPr lang="en-IE" sz="2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., </a:t>
            </a:r>
            <a:r>
              <a:rPr lang="en-IE" sz="2400" strike="noStrik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2021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r>
              <a:rPr lang="en-IE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rief can be considered a general response to separation where an attachment has been broken (Bowlby, 1980) PWID may therefore be more vulnerable to developing attachment difficulties Dodd </a:t>
            </a:r>
            <a:r>
              <a:rPr lang="en-IE" sz="2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IE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(</a:t>
            </a:r>
            <a:r>
              <a:rPr lang="en-IE" sz="2400" strike="noStrik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2008</a:t>
            </a:r>
            <a:r>
              <a:rPr lang="en-IE" sz="2400" strike="noStrike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IE" sz="24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E" sz="24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E" sz="24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C0FAC-265D-B02D-C732-C2ED5F8D99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902217" y="4962593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388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307FD7AB-9E1E-B29D-967B-55C89E6E66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336" y="0"/>
            <a:ext cx="6853567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9E8C3C-9933-D995-3A82-F96DA2A29536}"/>
              </a:ext>
            </a:extLst>
          </p:cNvPr>
          <p:cNvSpPr txBox="1"/>
          <p:nvPr/>
        </p:nvSpPr>
        <p:spPr>
          <a:xfrm>
            <a:off x="2486336" y="6488668"/>
            <a:ext cx="2979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(</a:t>
            </a:r>
            <a:r>
              <a:rPr lang="en-US" dirty="0" err="1">
                <a:solidFill>
                  <a:schemeClr val="bg2"/>
                </a:solidFill>
              </a:rPr>
              <a:t>O’Riordan</a:t>
            </a:r>
            <a:r>
              <a:rPr lang="en-US" dirty="0">
                <a:solidFill>
                  <a:schemeClr val="bg2"/>
                </a:solidFill>
              </a:rPr>
              <a:t> et al., 2022)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47A991-4E5D-6717-39C7-2C9A01EC6D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3480"/>
          <a:stretch/>
        </p:blipFill>
        <p:spPr>
          <a:xfrm>
            <a:off x="10902217" y="4984365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369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4F209C-C20E-4FA7-B241-1EF4F8D19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564234-45B0-4ED8-A9E2-199C00173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IE" b="1" cap="none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Present Study </a:t>
            </a:r>
            <a:endParaRPr lang="en-IE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406"/>
            <a:ext cx="10515600" cy="4065986"/>
          </a:xfrm>
        </p:spPr>
        <p:txBody>
          <a:bodyPr anchor="ctr">
            <a:norm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Joint project between psychology and psychiatry 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Team: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Emma Conway, Senior Clinical Psychologist, HSE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Damien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O’Riordan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Senior Registrar, HSE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Philip Dodd, Consultant Psychiatrist, HSE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Professor Suzanne Guerin, Professor of Psychology, UCD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is focusing on adaptation of an evidence-based therapy for people ID and people with severe and enduring psychiatric illness with an associated cognitive impairment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action research to record the decision-making process applied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Today’s presentation focuses on our work adapting CGT for use in intellectual disability</a:t>
            </a:r>
            <a:endParaRPr lang="en-GB" sz="2000" dirty="0">
              <a:effectLst/>
              <a:latin typeface="Times New Roman" panose="02020603050405020304" pitchFamily="18" charset="0"/>
              <a:ea typeface="Droid Sans Fallback"/>
            </a:endParaRPr>
          </a:p>
          <a:p>
            <a:endParaRPr lang="en-GB" sz="2000" dirty="0">
              <a:effectLst/>
              <a:latin typeface="Times New Roman" panose="02020603050405020304" pitchFamily="18" charset="0"/>
              <a:ea typeface="Droid Sans Fallback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9D3E21-AF51-2A23-B7A7-9DBF7897E5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480"/>
          <a:stretch/>
        </p:blipFill>
        <p:spPr>
          <a:xfrm>
            <a:off x="10902217" y="4949099"/>
            <a:ext cx="1289783" cy="190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88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IE" b="1" cap="none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Complicated Grief Therapy </a:t>
            </a:r>
            <a:endParaRPr lang="en-IE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FA7-014B-4B82-83B8-CAC2318D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GB" sz="22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Developed by Katherine Shear and colleagues in the University of Columbia</a:t>
            </a:r>
          </a:p>
          <a:p>
            <a:r>
              <a:rPr lang="en-GB" sz="22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A cognitive behavioural, trauma informed intervention</a:t>
            </a:r>
          </a:p>
          <a:p>
            <a:r>
              <a:rPr lang="en-GB" sz="22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 16 sessions in total</a:t>
            </a:r>
          </a:p>
          <a:p>
            <a:pPr lvl="1"/>
            <a:r>
              <a:rPr lang="en-GB" sz="22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Phase 1: Getting Started (Sessions 1-3</a:t>
            </a:r>
            <a:r>
              <a:rPr lang="en-GB" sz="22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GB" sz="22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Phase 2: Core Revisiting Sequence (Sessions 4-9)</a:t>
            </a:r>
          </a:p>
          <a:p>
            <a:pPr lvl="1"/>
            <a:r>
              <a:rPr lang="en-GB" sz="2200"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Phase 3: Midcourse Review (Session 10)</a:t>
            </a:r>
          </a:p>
          <a:p>
            <a:pPr lvl="1"/>
            <a:r>
              <a:rPr lang="en-GB" sz="22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Phase 4: Closing Sequence (Sessions 11-16)</a:t>
            </a:r>
          </a:p>
          <a:p>
            <a:r>
              <a:rPr lang="en-GB" sz="220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Seven core themes explored in the therapy</a:t>
            </a:r>
            <a:endParaRPr lang="en-GB" sz="2200">
              <a:latin typeface="Calibri" panose="020F0502020204030204" pitchFamily="34" charset="0"/>
              <a:ea typeface="Droid Sans Fallback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200">
                <a:effectLst/>
                <a:latin typeface="Times New Roman" panose="02020603050405020304" pitchFamily="18" charset="0"/>
                <a:ea typeface="Droid Sans Fallback"/>
              </a:rPr>
              <a:t>(Shear, 2015)</a:t>
            </a:r>
          </a:p>
        </p:txBody>
      </p:sp>
    </p:spTree>
    <p:extLst>
      <p:ext uri="{BB962C8B-B14F-4D97-AF65-F5344CB8AC3E}">
        <p14:creationId xmlns:p14="http://schemas.microsoft.com/office/powerpoint/2010/main" val="384904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EB92-3F8F-48B2-B3CB-C1A0321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357" y="0"/>
            <a:ext cx="6724650" cy="1508760"/>
          </a:xfrm>
        </p:spPr>
        <p:txBody>
          <a:bodyPr>
            <a:normAutofit/>
          </a:bodyPr>
          <a:lstStyle/>
          <a:p>
            <a:r>
              <a:rPr lang="en-IE" sz="5400" b="1" cap="none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Seven themes of CGT</a:t>
            </a:r>
            <a:endParaRPr lang="en-IE" sz="54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B0FDDAE-7A8E-4F93-9260-288D3BDAA3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3914960"/>
              </p:ext>
            </p:extLst>
          </p:nvPr>
        </p:nvGraphicFramePr>
        <p:xfrm>
          <a:off x="1143000" y="1342376"/>
          <a:ext cx="9187543" cy="5515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6E2E24C-6754-8B34-8644-B4170C227D7C}"/>
              </a:ext>
            </a:extLst>
          </p:cNvPr>
          <p:cNvSpPr txBox="1"/>
          <p:nvPr/>
        </p:nvSpPr>
        <p:spPr>
          <a:xfrm>
            <a:off x="9378042" y="6356592"/>
            <a:ext cx="1638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(Shear, 2015)</a:t>
            </a:r>
          </a:p>
        </p:txBody>
      </p:sp>
    </p:spTree>
    <p:extLst>
      <p:ext uri="{BB962C8B-B14F-4D97-AF65-F5344CB8AC3E}">
        <p14:creationId xmlns:p14="http://schemas.microsoft.com/office/powerpoint/2010/main" val="46555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1106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Using Action Research to Adapt Complicated Grief Therapy for People with Intellectual Disabilities</vt:lpstr>
      <vt:lpstr>Introduction</vt:lpstr>
      <vt:lpstr>Complicated Grief </vt:lpstr>
      <vt:lpstr>Complicated Grief </vt:lpstr>
      <vt:lpstr>Complicated Grief </vt:lpstr>
      <vt:lpstr>PowerPoint Presentation</vt:lpstr>
      <vt:lpstr>The Present Study </vt:lpstr>
      <vt:lpstr>Complicated Grief Therapy </vt:lpstr>
      <vt:lpstr>Seven themes of CGT</vt:lpstr>
      <vt:lpstr>Challenge for Adaptation: An Example</vt:lpstr>
      <vt:lpstr>Process of  Adaptation</vt:lpstr>
      <vt:lpstr>Adaptation - Considerations</vt:lpstr>
      <vt:lpstr>Adaptation - Considerations</vt:lpstr>
      <vt:lpstr>Understanding Grief reactions</vt:lpstr>
      <vt:lpstr>Supports for CGT</vt:lpstr>
      <vt:lpstr>Current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Adapting Complicated Grief Therapy for people with intellectual disability</dc:title>
  <dc:creator>Keith Cregan</dc:creator>
  <cp:lastModifiedBy>Suzie Guerin</cp:lastModifiedBy>
  <cp:revision>20</cp:revision>
  <dcterms:created xsi:type="dcterms:W3CDTF">2020-09-28T09:54:19Z</dcterms:created>
  <dcterms:modified xsi:type="dcterms:W3CDTF">2023-02-27T01:14:37Z</dcterms:modified>
</cp:coreProperties>
</file>