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317" r:id="rId5"/>
    <p:sldId id="318" r:id="rId6"/>
    <p:sldId id="375" r:id="rId7"/>
    <p:sldId id="319" r:id="rId8"/>
    <p:sldId id="343" r:id="rId9"/>
    <p:sldId id="344" r:id="rId10"/>
    <p:sldId id="358" r:id="rId11"/>
    <p:sldId id="347" r:id="rId12"/>
    <p:sldId id="359" r:id="rId13"/>
    <p:sldId id="360" r:id="rId14"/>
    <p:sldId id="361" r:id="rId15"/>
    <p:sldId id="362" r:id="rId16"/>
    <p:sldId id="363" r:id="rId17"/>
    <p:sldId id="364" r:id="rId18"/>
    <p:sldId id="372" r:id="rId19"/>
    <p:sldId id="348" r:id="rId20"/>
    <p:sldId id="349" r:id="rId21"/>
    <p:sldId id="366" r:id="rId22"/>
    <p:sldId id="350" r:id="rId23"/>
    <p:sldId id="367" r:id="rId24"/>
    <p:sldId id="368" r:id="rId25"/>
    <p:sldId id="373" r:id="rId26"/>
    <p:sldId id="370" r:id="rId27"/>
    <p:sldId id="336" r:id="rId28"/>
    <p:sldId id="374" r:id="rId29"/>
    <p:sldId id="337" r:id="rId30"/>
    <p:sldId id="338" r:id="rId31"/>
    <p:sldId id="339" r:id="rId32"/>
    <p:sldId id="34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C83A0B-4833-F9EF-1077-7E0FD6BF9084}" name="Petria Malone" initials="PM" userId="S::petria@inclusionireland.ie::2a3c7dba-e9d1-459c-a24d-757f4faf41f2" providerId="AD"/>
  <p188:author id="{ABCD38E1-6E53-50BE-3EA9-50F66BB712A5}" name="Barry Lynch" initials="BL" userId="S::barry@inclusionireland.ie::c2d578a9-b18e-4827-9be7-04da9c2eaa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2" autoAdjust="0"/>
    <p:restoredTop sz="97477"/>
  </p:normalViewPr>
  <p:slideViewPr>
    <p:cSldViewPr snapToGrid="0">
      <p:cViewPr varScale="1">
        <p:scale>
          <a:sx n="124" d="100"/>
          <a:sy n="124" d="100"/>
        </p:scale>
        <p:origin x="6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10173-5463-4C05-B398-30375644F322}" type="datetimeFigureOut">
              <a:rPr lang="en-GB" smtClean="0"/>
              <a:t>25/11/2024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E2C989-F115-4B48-BC55-0D1E9D9E9893}" type="slidenum">
              <a:rPr lang="en-GB" smtClean="0"/>
              <a:t>‹#›</a:t>
            </a:fld>
            <a:endParaRPr lang="en-GB"/>
          </a:p>
        </p:txBody>
      </p:sp>
    </p:spTree>
    <p:extLst>
      <p:ext uri="{BB962C8B-B14F-4D97-AF65-F5344CB8AC3E}">
        <p14:creationId xmlns:p14="http://schemas.microsoft.com/office/powerpoint/2010/main" val="829274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Set up the projector with the PowerPoint.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Set up the room in circular or rectangular seating around tables.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Put up the flipchart with the decision making information gathered at the last session.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Distribute the materials as in the last session with each participant having a set of decision making paddles, a decision making chart, and an UNCRPD chart.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2C989-F115-4B48-BC55-0D1E9D9E9893}" type="slidenum">
              <a:rPr lang="en-GB" smtClean="0"/>
              <a:t>1</a:t>
            </a:fld>
            <a:endParaRPr lang="en-GB"/>
          </a:p>
        </p:txBody>
      </p:sp>
    </p:spTree>
    <p:extLst>
      <p:ext uri="{BB962C8B-B14F-4D97-AF65-F5344CB8AC3E}">
        <p14:creationId xmlns:p14="http://schemas.microsoft.com/office/powerpoint/2010/main" val="2350471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09B83-49A9-FD5B-E7DC-BA5434A2F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D7607-EBD0-D8A6-DB8D-51B5D49898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E68DCA-2EAC-3CDA-394F-4527C12931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Review the decisions around Money or Banking.</a:t>
            </a:r>
          </a:p>
        </p:txBody>
      </p:sp>
      <p:sp>
        <p:nvSpPr>
          <p:cNvPr id="4" name="Slide Number Placeholder 3">
            <a:extLst>
              <a:ext uri="{FF2B5EF4-FFF2-40B4-BE49-F238E27FC236}">
                <a16:creationId xmlns:a16="http://schemas.microsoft.com/office/drawing/2014/main" id="{63FEA3F3-8979-A864-C62F-B526F71559A8}"/>
              </a:ext>
            </a:extLst>
          </p:cNvPr>
          <p:cNvSpPr>
            <a:spLocks noGrp="1"/>
          </p:cNvSpPr>
          <p:nvPr>
            <p:ph type="sldNum" sz="quarter" idx="5"/>
          </p:nvPr>
        </p:nvSpPr>
        <p:spPr/>
        <p:txBody>
          <a:bodyPr/>
          <a:lstStyle/>
          <a:p>
            <a:fld id="{E6E2C989-F115-4B48-BC55-0D1E9D9E9893}" type="slidenum">
              <a:rPr lang="en-GB" smtClean="0"/>
              <a:t>10</a:t>
            </a:fld>
            <a:endParaRPr lang="en-GB"/>
          </a:p>
        </p:txBody>
      </p:sp>
    </p:spTree>
    <p:extLst>
      <p:ext uri="{BB962C8B-B14F-4D97-AF65-F5344CB8AC3E}">
        <p14:creationId xmlns:p14="http://schemas.microsoft.com/office/powerpoint/2010/main" val="396729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1E47A-424B-5677-72A8-AD31FE705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C9F69-B365-17A3-9F6F-0A132384DE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38C15-9108-60BE-D262-C3D8FEFC67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Review the decisions around Housing or Property. </a:t>
            </a:r>
          </a:p>
        </p:txBody>
      </p:sp>
      <p:sp>
        <p:nvSpPr>
          <p:cNvPr id="4" name="Slide Number Placeholder 3">
            <a:extLst>
              <a:ext uri="{FF2B5EF4-FFF2-40B4-BE49-F238E27FC236}">
                <a16:creationId xmlns:a16="http://schemas.microsoft.com/office/drawing/2014/main" id="{5C3179CB-89FE-113B-8C13-A7D7BD48E3B8}"/>
              </a:ext>
            </a:extLst>
          </p:cNvPr>
          <p:cNvSpPr>
            <a:spLocks noGrp="1"/>
          </p:cNvSpPr>
          <p:nvPr>
            <p:ph type="sldNum" sz="quarter" idx="5"/>
          </p:nvPr>
        </p:nvSpPr>
        <p:spPr/>
        <p:txBody>
          <a:bodyPr/>
          <a:lstStyle/>
          <a:p>
            <a:fld id="{E6E2C989-F115-4B48-BC55-0D1E9D9E9893}" type="slidenum">
              <a:rPr lang="en-GB" smtClean="0"/>
              <a:t>11</a:t>
            </a:fld>
            <a:endParaRPr lang="en-GB"/>
          </a:p>
        </p:txBody>
      </p:sp>
    </p:spTree>
    <p:extLst>
      <p:ext uri="{BB962C8B-B14F-4D97-AF65-F5344CB8AC3E}">
        <p14:creationId xmlns:p14="http://schemas.microsoft.com/office/powerpoint/2010/main" val="416861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A22EF-5BFB-0EA0-59E2-C1507E433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B3C0A-EB6A-1390-222A-604445DE4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A06F26-5827-8510-5986-56EDAF2D94C5}"/>
              </a:ext>
            </a:extLst>
          </p:cNvPr>
          <p:cNvSpPr>
            <a:spLocks noGrp="1"/>
          </p:cNvSpPr>
          <p:nvPr>
            <p:ph type="body" idx="1"/>
          </p:nvPr>
        </p:nvSpPr>
        <p:spPr/>
        <p:txBody>
          <a:bodyPr/>
          <a:lstStyle/>
          <a:p>
            <a:r>
              <a:rPr lang="en-GB" sz="1800" dirty="0"/>
              <a:t>The Decision Support Service does not support some decisions. Other laws cover these decisions.</a:t>
            </a:r>
          </a:p>
        </p:txBody>
      </p:sp>
      <p:sp>
        <p:nvSpPr>
          <p:cNvPr id="4" name="Slide Number Placeholder 3">
            <a:extLst>
              <a:ext uri="{FF2B5EF4-FFF2-40B4-BE49-F238E27FC236}">
                <a16:creationId xmlns:a16="http://schemas.microsoft.com/office/drawing/2014/main" id="{331E5278-D818-A162-E11B-0A6047CA7646}"/>
              </a:ext>
            </a:extLst>
          </p:cNvPr>
          <p:cNvSpPr>
            <a:spLocks noGrp="1"/>
          </p:cNvSpPr>
          <p:nvPr>
            <p:ph type="sldNum" sz="quarter" idx="5"/>
          </p:nvPr>
        </p:nvSpPr>
        <p:spPr/>
        <p:txBody>
          <a:bodyPr/>
          <a:lstStyle/>
          <a:p>
            <a:fld id="{E6E2C989-F115-4B48-BC55-0D1E9D9E9893}" type="slidenum">
              <a:rPr lang="en-GB" smtClean="0"/>
              <a:t>12</a:t>
            </a:fld>
            <a:endParaRPr lang="en-GB"/>
          </a:p>
        </p:txBody>
      </p:sp>
    </p:spTree>
    <p:extLst>
      <p:ext uri="{BB962C8B-B14F-4D97-AF65-F5344CB8AC3E}">
        <p14:creationId xmlns:p14="http://schemas.microsoft.com/office/powerpoint/2010/main" val="2431155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BAACA-D6D0-B489-3FED-62034B6E5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30B04-AC07-71DC-7FEC-D675ED34A9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A466B5-A18C-258D-E521-307C1F8E0219}"/>
              </a:ext>
            </a:extLst>
          </p:cNvPr>
          <p:cNvSpPr>
            <a:spLocks noGrp="1"/>
          </p:cNvSpPr>
          <p:nvPr>
            <p:ph type="body" idx="1"/>
          </p:nvPr>
        </p:nvSpPr>
        <p:spPr/>
        <p:txBody>
          <a:bodyPr/>
          <a:lstStyle/>
          <a:p>
            <a:endParaRPr lang="en-GB" sz="1800" dirty="0"/>
          </a:p>
        </p:txBody>
      </p:sp>
      <p:sp>
        <p:nvSpPr>
          <p:cNvPr id="4" name="Slide Number Placeholder 3">
            <a:extLst>
              <a:ext uri="{FF2B5EF4-FFF2-40B4-BE49-F238E27FC236}">
                <a16:creationId xmlns:a16="http://schemas.microsoft.com/office/drawing/2014/main" id="{57085124-6D45-5303-452C-D2A0B5A2ED8D}"/>
              </a:ext>
            </a:extLst>
          </p:cNvPr>
          <p:cNvSpPr>
            <a:spLocks noGrp="1"/>
          </p:cNvSpPr>
          <p:nvPr>
            <p:ph type="sldNum" sz="quarter" idx="5"/>
          </p:nvPr>
        </p:nvSpPr>
        <p:spPr/>
        <p:txBody>
          <a:bodyPr/>
          <a:lstStyle/>
          <a:p>
            <a:fld id="{E6E2C989-F115-4B48-BC55-0D1E9D9E9893}" type="slidenum">
              <a:rPr lang="en-GB" smtClean="0"/>
              <a:t>13</a:t>
            </a:fld>
            <a:endParaRPr lang="en-GB"/>
          </a:p>
        </p:txBody>
      </p:sp>
    </p:spTree>
    <p:extLst>
      <p:ext uri="{BB962C8B-B14F-4D97-AF65-F5344CB8AC3E}">
        <p14:creationId xmlns:p14="http://schemas.microsoft.com/office/powerpoint/2010/main" val="2915184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26D81-F03C-B20E-2021-A5763B0F5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E7223-BFC6-1AFD-5033-97D436AE80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477C17-F64E-571E-9CC0-B68572D0C48E}"/>
              </a:ext>
            </a:extLst>
          </p:cNvPr>
          <p:cNvSpPr>
            <a:spLocks noGrp="1"/>
          </p:cNvSpPr>
          <p:nvPr>
            <p:ph type="body" idx="1"/>
          </p:nvPr>
        </p:nvSpPr>
        <p:spPr/>
        <p:txBody>
          <a:bodyPr/>
          <a:lstStyle/>
          <a:p>
            <a:r>
              <a:rPr lang="en-GB" sz="1800" dirty="0"/>
              <a:t>These decisions are covered by other laws.</a:t>
            </a:r>
          </a:p>
        </p:txBody>
      </p:sp>
      <p:sp>
        <p:nvSpPr>
          <p:cNvPr id="4" name="Slide Number Placeholder 3">
            <a:extLst>
              <a:ext uri="{FF2B5EF4-FFF2-40B4-BE49-F238E27FC236}">
                <a16:creationId xmlns:a16="http://schemas.microsoft.com/office/drawing/2014/main" id="{19F18EDF-C603-2B6A-43BE-A01DB8D841CD}"/>
              </a:ext>
            </a:extLst>
          </p:cNvPr>
          <p:cNvSpPr>
            <a:spLocks noGrp="1"/>
          </p:cNvSpPr>
          <p:nvPr>
            <p:ph type="sldNum" sz="quarter" idx="5"/>
          </p:nvPr>
        </p:nvSpPr>
        <p:spPr/>
        <p:txBody>
          <a:bodyPr/>
          <a:lstStyle/>
          <a:p>
            <a:fld id="{E6E2C989-F115-4B48-BC55-0D1E9D9E9893}" type="slidenum">
              <a:rPr lang="en-GB" smtClean="0"/>
              <a:t>14</a:t>
            </a:fld>
            <a:endParaRPr lang="en-GB"/>
          </a:p>
        </p:txBody>
      </p:sp>
    </p:spTree>
    <p:extLst>
      <p:ext uri="{BB962C8B-B14F-4D97-AF65-F5344CB8AC3E}">
        <p14:creationId xmlns:p14="http://schemas.microsoft.com/office/powerpoint/2010/main" val="3253806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CD01-E4AB-3F3F-2F38-214827962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6FC70-A0D2-0AE9-DE6D-5A377B771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DF472-232D-C43B-04E7-D7FB3CC7C0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Let us listen to the story of Paul, a Decision Support Service Champion.</a:t>
            </a:r>
          </a:p>
        </p:txBody>
      </p:sp>
      <p:sp>
        <p:nvSpPr>
          <p:cNvPr id="4" name="Slide Number Placeholder 3">
            <a:extLst>
              <a:ext uri="{FF2B5EF4-FFF2-40B4-BE49-F238E27FC236}">
                <a16:creationId xmlns:a16="http://schemas.microsoft.com/office/drawing/2014/main" id="{DB00727F-95B3-9599-F1F3-392483702AD8}"/>
              </a:ext>
            </a:extLst>
          </p:cNvPr>
          <p:cNvSpPr>
            <a:spLocks noGrp="1"/>
          </p:cNvSpPr>
          <p:nvPr>
            <p:ph type="sldNum" sz="quarter" idx="5"/>
          </p:nvPr>
        </p:nvSpPr>
        <p:spPr/>
        <p:txBody>
          <a:bodyPr/>
          <a:lstStyle/>
          <a:p>
            <a:fld id="{E6E2C989-F115-4B48-BC55-0D1E9D9E9893}" type="slidenum">
              <a:rPr lang="en-GB" smtClean="0"/>
              <a:t>15</a:t>
            </a:fld>
            <a:endParaRPr lang="en-GB"/>
          </a:p>
        </p:txBody>
      </p:sp>
    </p:spTree>
    <p:extLst>
      <p:ext uri="{BB962C8B-B14F-4D97-AF65-F5344CB8AC3E}">
        <p14:creationId xmlns:p14="http://schemas.microsoft.com/office/powerpoint/2010/main" val="1532778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739F2-F3D7-6B9F-B079-C34B2BCB4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1DDAC-2664-BD8F-ADB9-DA1B0B344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C8622-2FEF-8F4C-5F5C-A786258942C7}"/>
              </a:ext>
            </a:extLst>
          </p:cNvPr>
          <p:cNvSpPr>
            <a:spLocks noGrp="1"/>
          </p:cNvSpPr>
          <p:nvPr>
            <p:ph type="body" idx="1"/>
          </p:nvPr>
        </p:nvSpPr>
        <p:spPr/>
        <p:txBody>
          <a:bodyPr/>
          <a:lstStyle/>
          <a:p>
            <a:r>
              <a:rPr lang="en-GB" sz="1800" dirty="0"/>
              <a:t>The next few slides review the roles in the Decision Support Service  of people who may support others to make decisions.</a:t>
            </a:r>
          </a:p>
        </p:txBody>
      </p:sp>
      <p:sp>
        <p:nvSpPr>
          <p:cNvPr id="4" name="Slide Number Placeholder 3">
            <a:extLst>
              <a:ext uri="{FF2B5EF4-FFF2-40B4-BE49-F238E27FC236}">
                <a16:creationId xmlns:a16="http://schemas.microsoft.com/office/drawing/2014/main" id="{139CED41-3CE1-78A2-387A-F696CE13D1DE}"/>
              </a:ext>
            </a:extLst>
          </p:cNvPr>
          <p:cNvSpPr>
            <a:spLocks noGrp="1"/>
          </p:cNvSpPr>
          <p:nvPr>
            <p:ph type="sldNum" sz="quarter" idx="5"/>
          </p:nvPr>
        </p:nvSpPr>
        <p:spPr/>
        <p:txBody>
          <a:bodyPr/>
          <a:lstStyle/>
          <a:p>
            <a:fld id="{E6E2C989-F115-4B48-BC55-0D1E9D9E9893}" type="slidenum">
              <a:rPr lang="en-GB" smtClean="0"/>
              <a:t>16</a:t>
            </a:fld>
            <a:endParaRPr lang="en-GB"/>
          </a:p>
        </p:txBody>
      </p:sp>
    </p:spTree>
    <p:extLst>
      <p:ext uri="{BB962C8B-B14F-4D97-AF65-F5344CB8AC3E}">
        <p14:creationId xmlns:p14="http://schemas.microsoft.com/office/powerpoint/2010/main" val="519688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AC60-3146-3A1C-D0E7-D83DC1C80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141A36-0FB2-FDF6-4D86-37150117B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773957-FDF1-15DE-2FAD-E6DF6281CCD7}"/>
              </a:ext>
            </a:extLst>
          </p:cNvPr>
          <p:cNvSpPr>
            <a:spLocks noGrp="1"/>
          </p:cNvSpPr>
          <p:nvPr>
            <p:ph type="body" idx="1"/>
          </p:nvPr>
        </p:nvSpPr>
        <p:spPr/>
        <p:txBody>
          <a:bodyPr/>
          <a:lstStyle/>
          <a:p>
            <a:r>
              <a:rPr lang="en-GB" sz="1800" dirty="0"/>
              <a:t>The role of the decision supporter is to work with you, the individual, to create what is called an “arrangement.”  The </a:t>
            </a:r>
            <a:r>
              <a:rPr lang="en-GB" sz="1800" dirty="0" err="1"/>
              <a:t>arrangment</a:t>
            </a:r>
            <a:r>
              <a:rPr lang="en-GB" sz="1800" dirty="0"/>
              <a:t>  is an agreement you have with one or more individuals to support you in making a decision.</a:t>
            </a:r>
          </a:p>
        </p:txBody>
      </p:sp>
      <p:sp>
        <p:nvSpPr>
          <p:cNvPr id="4" name="Slide Number Placeholder 3">
            <a:extLst>
              <a:ext uri="{FF2B5EF4-FFF2-40B4-BE49-F238E27FC236}">
                <a16:creationId xmlns:a16="http://schemas.microsoft.com/office/drawing/2014/main" id="{36BFE8E8-C0AD-2040-E156-7E5B53F6A95C}"/>
              </a:ext>
            </a:extLst>
          </p:cNvPr>
          <p:cNvSpPr>
            <a:spLocks noGrp="1"/>
          </p:cNvSpPr>
          <p:nvPr>
            <p:ph type="sldNum" sz="quarter" idx="5"/>
          </p:nvPr>
        </p:nvSpPr>
        <p:spPr/>
        <p:txBody>
          <a:bodyPr/>
          <a:lstStyle/>
          <a:p>
            <a:fld id="{E6E2C989-F115-4B48-BC55-0D1E9D9E9893}" type="slidenum">
              <a:rPr lang="en-GB" smtClean="0"/>
              <a:t>17</a:t>
            </a:fld>
            <a:endParaRPr lang="en-GB"/>
          </a:p>
        </p:txBody>
      </p:sp>
    </p:spTree>
    <p:extLst>
      <p:ext uri="{BB962C8B-B14F-4D97-AF65-F5344CB8AC3E}">
        <p14:creationId xmlns:p14="http://schemas.microsoft.com/office/powerpoint/2010/main" val="3527699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16D02-DCBE-03C4-B8A9-409B5D9DE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49CB9-AAAB-5E52-15AA-0BFBC7254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FA76E-6F98-1E80-E680-7BF1E6CFF7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There are three decision Support Arrangements.</a:t>
            </a:r>
          </a:p>
        </p:txBody>
      </p:sp>
      <p:sp>
        <p:nvSpPr>
          <p:cNvPr id="4" name="Slide Number Placeholder 3">
            <a:extLst>
              <a:ext uri="{FF2B5EF4-FFF2-40B4-BE49-F238E27FC236}">
                <a16:creationId xmlns:a16="http://schemas.microsoft.com/office/drawing/2014/main" id="{B983028B-60AF-0AC1-06C1-8C5B3C0FD489}"/>
              </a:ext>
            </a:extLst>
          </p:cNvPr>
          <p:cNvSpPr>
            <a:spLocks noGrp="1"/>
          </p:cNvSpPr>
          <p:nvPr>
            <p:ph type="sldNum" sz="quarter" idx="5"/>
          </p:nvPr>
        </p:nvSpPr>
        <p:spPr/>
        <p:txBody>
          <a:bodyPr/>
          <a:lstStyle/>
          <a:p>
            <a:fld id="{E6E2C989-F115-4B48-BC55-0D1E9D9E9893}" type="slidenum">
              <a:rPr lang="en-GB" smtClean="0"/>
              <a:t>18</a:t>
            </a:fld>
            <a:endParaRPr lang="en-GB"/>
          </a:p>
        </p:txBody>
      </p:sp>
    </p:spTree>
    <p:extLst>
      <p:ext uri="{BB962C8B-B14F-4D97-AF65-F5344CB8AC3E}">
        <p14:creationId xmlns:p14="http://schemas.microsoft.com/office/powerpoint/2010/main" val="3720282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33660-870D-692E-F7BE-0634FF3BA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CE0E3D-9EE4-A776-7A3D-E507D142F2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3CED02-FF01-F2E0-3C79-19FE272B3E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The first arrangement is called the Decision Making Assistant. The is the smallest or lowest form of support. The person that you select as a decision supporter is likely someone who knows you well.  It may be someone in your family or a friend. This person cannot be a professional in a disability service. The person you choose helps you to make decisions for yourself. You may have one person that helps you with money decisions and another who helps you with health decisions. When this person or persons registers with the Decision Support Service they are listed on a register. If professionals are involved in a decision they may get in touch with the Decision Support Service to confirm that you have registered with the Decision Support Service.</a:t>
            </a:r>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524A604-9B60-581B-6301-13D8E995D5BE}"/>
              </a:ext>
            </a:extLst>
          </p:cNvPr>
          <p:cNvSpPr>
            <a:spLocks noGrp="1"/>
          </p:cNvSpPr>
          <p:nvPr>
            <p:ph type="sldNum" sz="quarter" idx="5"/>
          </p:nvPr>
        </p:nvSpPr>
        <p:spPr/>
        <p:txBody>
          <a:bodyPr/>
          <a:lstStyle/>
          <a:p>
            <a:fld id="{E6E2C989-F115-4B48-BC55-0D1E9D9E9893}" type="slidenum">
              <a:rPr lang="en-GB" smtClean="0"/>
              <a:t>19</a:t>
            </a:fld>
            <a:endParaRPr lang="en-GB"/>
          </a:p>
        </p:txBody>
      </p:sp>
    </p:spTree>
    <p:extLst>
      <p:ext uri="{BB962C8B-B14F-4D97-AF65-F5344CB8AC3E}">
        <p14:creationId xmlns:p14="http://schemas.microsoft.com/office/powerpoint/2010/main" val="2902783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084F3-95E0-4EB0-9C1C-9DA8AF152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61D76-2F20-FC7F-224B-85FB1D047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B6A02-97F2-AA0B-EB0B-191AD84C490D}"/>
              </a:ext>
            </a:extLst>
          </p:cNvPr>
          <p:cNvSpPr>
            <a:spLocks noGrp="1"/>
          </p:cNvSpPr>
          <p:nvPr>
            <p:ph type="body" idx="1"/>
          </p:nvPr>
        </p:nvSpPr>
        <p:spPr/>
        <p:txBody>
          <a:bodyPr/>
          <a:lstStyle/>
          <a:p>
            <a:pPr>
              <a:lnSpc>
                <a:spcPct val="107000"/>
              </a:lnSpc>
              <a:spcAft>
                <a:spcPts val="800"/>
              </a:spcAft>
            </a:pPr>
            <a:r>
              <a:rPr lang="en-GB" sz="1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Begin with the flipchart from the last session on decisions.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Listen closely to what people remember from the previous session.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Circulate the decision cards and invite one or two people, if appropriate, to use the paddles to go through the steps of decision making. Move to next slide.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635B457-3765-E64E-4F6C-2CEF24CCAA9A}"/>
              </a:ext>
            </a:extLst>
          </p:cNvPr>
          <p:cNvSpPr>
            <a:spLocks noGrp="1"/>
          </p:cNvSpPr>
          <p:nvPr>
            <p:ph type="sldNum" sz="quarter" idx="5"/>
          </p:nvPr>
        </p:nvSpPr>
        <p:spPr/>
        <p:txBody>
          <a:bodyPr/>
          <a:lstStyle/>
          <a:p>
            <a:fld id="{E6E2C989-F115-4B48-BC55-0D1E9D9E9893}" type="slidenum">
              <a:rPr lang="en-GB" smtClean="0"/>
              <a:t>2</a:t>
            </a:fld>
            <a:endParaRPr lang="en-GB"/>
          </a:p>
        </p:txBody>
      </p:sp>
    </p:spTree>
    <p:extLst>
      <p:ext uri="{BB962C8B-B14F-4D97-AF65-F5344CB8AC3E}">
        <p14:creationId xmlns:p14="http://schemas.microsoft.com/office/powerpoint/2010/main" val="1929140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8394C-0732-6031-00D0-1467BB87E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9B3BA8-1D4C-1992-43A1-0B09D9D0DA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8319D-B5CE-1CAD-59DB-487523EBADE4}"/>
              </a:ext>
            </a:extLst>
          </p:cNvPr>
          <p:cNvSpPr>
            <a:spLocks noGrp="1"/>
          </p:cNvSpPr>
          <p:nvPr>
            <p:ph type="body" idx="1"/>
          </p:nvPr>
        </p:nvSpPr>
        <p:spPr/>
        <p:txBody>
          <a:bodyPr/>
          <a:lstStyle/>
          <a:p>
            <a:r>
              <a:rPr lang="en-GB" sz="1800" dirty="0"/>
              <a:t>The next level of support is higher support than a Decision Making Assistant. It is a Co-Decision maker. This person, like with the Decision Making Assistant role is a person you select. You are involved in the selection of a person who knows you well. This person cannot be a professional in a disability service. The role of the co-decision maker is to make certain decisions together with you.   This person provides more support to assist a person through the steps of decision making. This person will help to support a person as needed. This person will keep a record of how he or she supports the person in decision making.</a:t>
            </a:r>
          </a:p>
        </p:txBody>
      </p:sp>
      <p:sp>
        <p:nvSpPr>
          <p:cNvPr id="4" name="Slide Number Placeholder 3">
            <a:extLst>
              <a:ext uri="{FF2B5EF4-FFF2-40B4-BE49-F238E27FC236}">
                <a16:creationId xmlns:a16="http://schemas.microsoft.com/office/drawing/2014/main" id="{AC04B4E5-7F98-637B-883A-0F0F65D15E41}"/>
              </a:ext>
            </a:extLst>
          </p:cNvPr>
          <p:cNvSpPr>
            <a:spLocks noGrp="1"/>
          </p:cNvSpPr>
          <p:nvPr>
            <p:ph type="sldNum" sz="quarter" idx="5"/>
          </p:nvPr>
        </p:nvSpPr>
        <p:spPr/>
        <p:txBody>
          <a:bodyPr/>
          <a:lstStyle/>
          <a:p>
            <a:fld id="{E6E2C989-F115-4B48-BC55-0D1E9D9E9893}" type="slidenum">
              <a:rPr lang="en-GB" smtClean="0"/>
              <a:t>20</a:t>
            </a:fld>
            <a:endParaRPr lang="en-GB"/>
          </a:p>
        </p:txBody>
      </p:sp>
    </p:spTree>
    <p:extLst>
      <p:ext uri="{BB962C8B-B14F-4D97-AF65-F5344CB8AC3E}">
        <p14:creationId xmlns:p14="http://schemas.microsoft.com/office/powerpoint/2010/main" val="755653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69AC3-F260-646E-30D6-A7429DB53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12B6C-4416-8644-B0EC-C760EE142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8A138-9E13-D632-126C-8E66D827D5DE}"/>
              </a:ext>
            </a:extLst>
          </p:cNvPr>
          <p:cNvSpPr>
            <a:spLocks noGrp="1"/>
          </p:cNvSpPr>
          <p:nvPr>
            <p:ph type="body" idx="1"/>
          </p:nvPr>
        </p:nvSpPr>
        <p:spPr/>
        <p:txBody>
          <a:bodyPr/>
          <a:lstStyle/>
          <a:p>
            <a:r>
              <a:rPr lang="en-GB" sz="1800" dirty="0"/>
              <a:t>The highest form of support is the Decision Making Representative. People who have the highest need of support, people who cannot take part in the steps of decision making, may apply for this support. This level of support involves an application to the Court. It will likely be a family member who applies to the Court. In the absence of a family member, the Court will appoint someone form a  list of people kept at the Decision Support Service. This level of support replaces the Ward of Court in Ireland.</a:t>
            </a:r>
          </a:p>
        </p:txBody>
      </p:sp>
      <p:sp>
        <p:nvSpPr>
          <p:cNvPr id="4" name="Slide Number Placeholder 3">
            <a:extLst>
              <a:ext uri="{FF2B5EF4-FFF2-40B4-BE49-F238E27FC236}">
                <a16:creationId xmlns:a16="http://schemas.microsoft.com/office/drawing/2014/main" id="{AFA7E1B0-ADCA-B8EE-7D47-5F74085A5DEE}"/>
              </a:ext>
            </a:extLst>
          </p:cNvPr>
          <p:cNvSpPr>
            <a:spLocks noGrp="1"/>
          </p:cNvSpPr>
          <p:nvPr>
            <p:ph type="sldNum" sz="quarter" idx="5"/>
          </p:nvPr>
        </p:nvSpPr>
        <p:spPr/>
        <p:txBody>
          <a:bodyPr/>
          <a:lstStyle/>
          <a:p>
            <a:fld id="{E6E2C989-F115-4B48-BC55-0D1E9D9E9893}" type="slidenum">
              <a:rPr lang="en-GB" smtClean="0"/>
              <a:t>21</a:t>
            </a:fld>
            <a:endParaRPr lang="en-GB"/>
          </a:p>
        </p:txBody>
      </p:sp>
    </p:spTree>
    <p:extLst>
      <p:ext uri="{BB962C8B-B14F-4D97-AF65-F5344CB8AC3E}">
        <p14:creationId xmlns:p14="http://schemas.microsoft.com/office/powerpoint/2010/main" val="580914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7993D-B628-8DF7-1913-530F2DBD9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1DC33-1841-B39A-B9DF-9416A983A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B543B4-8532-798B-2370-05815172F9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Let us listen to the story of Paul, a Decision Support Service Champion.</a:t>
            </a:r>
          </a:p>
        </p:txBody>
      </p:sp>
      <p:sp>
        <p:nvSpPr>
          <p:cNvPr id="4" name="Slide Number Placeholder 3">
            <a:extLst>
              <a:ext uri="{FF2B5EF4-FFF2-40B4-BE49-F238E27FC236}">
                <a16:creationId xmlns:a16="http://schemas.microsoft.com/office/drawing/2014/main" id="{C3B2BCF7-7BD4-6276-2902-814EEA1504A8}"/>
              </a:ext>
            </a:extLst>
          </p:cNvPr>
          <p:cNvSpPr>
            <a:spLocks noGrp="1"/>
          </p:cNvSpPr>
          <p:nvPr>
            <p:ph type="sldNum" sz="quarter" idx="5"/>
          </p:nvPr>
        </p:nvSpPr>
        <p:spPr/>
        <p:txBody>
          <a:bodyPr/>
          <a:lstStyle/>
          <a:p>
            <a:fld id="{E6E2C989-F115-4B48-BC55-0D1E9D9E9893}" type="slidenum">
              <a:rPr lang="en-GB" smtClean="0"/>
              <a:t>22</a:t>
            </a:fld>
            <a:endParaRPr lang="en-GB"/>
          </a:p>
        </p:txBody>
      </p:sp>
    </p:spTree>
    <p:extLst>
      <p:ext uri="{BB962C8B-B14F-4D97-AF65-F5344CB8AC3E}">
        <p14:creationId xmlns:p14="http://schemas.microsoft.com/office/powerpoint/2010/main" val="3107125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EFC0F-242F-DFF7-23A5-BBEA03818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E183D-555E-5962-899C-CBD4FEF3A8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3294F0-FF8A-4314-6CAC-A4B79A15DC25}"/>
              </a:ext>
            </a:extLst>
          </p:cNvPr>
          <p:cNvSpPr>
            <a:spLocks noGrp="1"/>
          </p:cNvSpPr>
          <p:nvPr>
            <p:ph type="body" idx="1"/>
          </p:nvPr>
        </p:nvSpPr>
        <p:spPr/>
        <p:txBody>
          <a:bodyPr/>
          <a:lstStyle/>
          <a:p>
            <a:endParaRPr lang="en-GB" sz="1800" dirty="0"/>
          </a:p>
        </p:txBody>
      </p:sp>
      <p:sp>
        <p:nvSpPr>
          <p:cNvPr id="4" name="Slide Number Placeholder 3">
            <a:extLst>
              <a:ext uri="{FF2B5EF4-FFF2-40B4-BE49-F238E27FC236}">
                <a16:creationId xmlns:a16="http://schemas.microsoft.com/office/drawing/2014/main" id="{B2176874-6510-7968-F5DD-F4D554F39A4C}"/>
              </a:ext>
            </a:extLst>
          </p:cNvPr>
          <p:cNvSpPr>
            <a:spLocks noGrp="1"/>
          </p:cNvSpPr>
          <p:nvPr>
            <p:ph type="sldNum" sz="quarter" idx="5"/>
          </p:nvPr>
        </p:nvSpPr>
        <p:spPr/>
        <p:txBody>
          <a:bodyPr/>
          <a:lstStyle/>
          <a:p>
            <a:fld id="{E6E2C989-F115-4B48-BC55-0D1E9D9E9893}" type="slidenum">
              <a:rPr lang="en-GB" smtClean="0"/>
              <a:t>23</a:t>
            </a:fld>
            <a:endParaRPr lang="en-GB"/>
          </a:p>
        </p:txBody>
      </p:sp>
    </p:spTree>
    <p:extLst>
      <p:ext uri="{BB962C8B-B14F-4D97-AF65-F5344CB8AC3E}">
        <p14:creationId xmlns:p14="http://schemas.microsoft.com/office/powerpoint/2010/main" val="2021023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DE1EB-9921-6338-7B1E-F0F549710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94A5B-3F92-002F-87B7-6ECA43574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593D2-4166-413C-B260-E22E8589261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A64CC1D-0409-6E8A-B846-2C27B2B62A70}"/>
              </a:ext>
            </a:extLst>
          </p:cNvPr>
          <p:cNvSpPr>
            <a:spLocks noGrp="1"/>
          </p:cNvSpPr>
          <p:nvPr>
            <p:ph type="sldNum" sz="quarter" idx="5"/>
          </p:nvPr>
        </p:nvSpPr>
        <p:spPr/>
        <p:txBody>
          <a:bodyPr/>
          <a:lstStyle/>
          <a:p>
            <a:fld id="{E6E2C989-F115-4B48-BC55-0D1E9D9E9893}" type="slidenum">
              <a:rPr lang="en-GB" smtClean="0"/>
              <a:t>24</a:t>
            </a:fld>
            <a:endParaRPr lang="en-GB"/>
          </a:p>
        </p:txBody>
      </p:sp>
    </p:spTree>
    <p:extLst>
      <p:ext uri="{BB962C8B-B14F-4D97-AF65-F5344CB8AC3E}">
        <p14:creationId xmlns:p14="http://schemas.microsoft.com/office/powerpoint/2010/main" val="182992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49A8B-A3A4-EA8B-5419-EE0953EF8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F22E4-90D5-53B0-8D81-C57FE30AC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12D87-4AC8-8AE9-B083-4956670EB7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Let us listen to the story of Paul, a Decision Support Service Champion.</a:t>
            </a:r>
          </a:p>
        </p:txBody>
      </p:sp>
      <p:sp>
        <p:nvSpPr>
          <p:cNvPr id="4" name="Slide Number Placeholder 3">
            <a:extLst>
              <a:ext uri="{FF2B5EF4-FFF2-40B4-BE49-F238E27FC236}">
                <a16:creationId xmlns:a16="http://schemas.microsoft.com/office/drawing/2014/main" id="{B2825F97-2D68-94A8-757F-7F0679F930A2}"/>
              </a:ext>
            </a:extLst>
          </p:cNvPr>
          <p:cNvSpPr>
            <a:spLocks noGrp="1"/>
          </p:cNvSpPr>
          <p:nvPr>
            <p:ph type="sldNum" sz="quarter" idx="5"/>
          </p:nvPr>
        </p:nvSpPr>
        <p:spPr/>
        <p:txBody>
          <a:bodyPr/>
          <a:lstStyle/>
          <a:p>
            <a:fld id="{E6E2C989-F115-4B48-BC55-0D1E9D9E9893}" type="slidenum">
              <a:rPr lang="en-GB" smtClean="0"/>
              <a:t>25</a:t>
            </a:fld>
            <a:endParaRPr lang="en-GB"/>
          </a:p>
        </p:txBody>
      </p:sp>
    </p:spTree>
    <p:extLst>
      <p:ext uri="{BB962C8B-B14F-4D97-AF65-F5344CB8AC3E}">
        <p14:creationId xmlns:p14="http://schemas.microsoft.com/office/powerpoint/2010/main" val="1141708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8FB29-2D21-144B-8F55-1ACFE7F08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CF4CF-7E9A-9647-E9F0-A5C91CFBB8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1D785-5DF8-FEDF-D6D6-898D02E0B2AE}"/>
              </a:ext>
            </a:extLst>
          </p:cNvPr>
          <p:cNvSpPr>
            <a:spLocks noGrp="1"/>
          </p:cNvSpPr>
          <p:nvPr>
            <p:ph type="body" idx="1"/>
          </p:nvPr>
        </p:nvSpPr>
        <p:spPr/>
        <p:txBody>
          <a:bodyPr/>
          <a:lstStyle/>
          <a:p>
            <a:r>
              <a:rPr lang="en-GB" sz="1800" dirty="0"/>
              <a:t>Review the Decision Support Roles.</a:t>
            </a:r>
          </a:p>
        </p:txBody>
      </p:sp>
      <p:sp>
        <p:nvSpPr>
          <p:cNvPr id="4" name="Slide Number Placeholder 3">
            <a:extLst>
              <a:ext uri="{FF2B5EF4-FFF2-40B4-BE49-F238E27FC236}">
                <a16:creationId xmlns:a16="http://schemas.microsoft.com/office/drawing/2014/main" id="{8BF1E411-A15E-5E74-3A64-850CC6808B31}"/>
              </a:ext>
            </a:extLst>
          </p:cNvPr>
          <p:cNvSpPr>
            <a:spLocks noGrp="1"/>
          </p:cNvSpPr>
          <p:nvPr>
            <p:ph type="sldNum" sz="quarter" idx="5"/>
          </p:nvPr>
        </p:nvSpPr>
        <p:spPr/>
        <p:txBody>
          <a:bodyPr/>
          <a:lstStyle/>
          <a:p>
            <a:fld id="{E6E2C989-F115-4B48-BC55-0D1E9D9E9893}" type="slidenum">
              <a:rPr lang="en-GB" smtClean="0"/>
              <a:t>26</a:t>
            </a:fld>
            <a:endParaRPr lang="en-GB"/>
          </a:p>
        </p:txBody>
      </p:sp>
    </p:spTree>
    <p:extLst>
      <p:ext uri="{BB962C8B-B14F-4D97-AF65-F5344CB8AC3E}">
        <p14:creationId xmlns:p14="http://schemas.microsoft.com/office/powerpoint/2010/main" val="2087528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DA30C-E1F1-57B4-CD42-377FB120A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244B0-CE62-5691-440E-C0C4AF838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FF072-6DCC-7F61-7978-9AC464C44C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7397E97-34EC-7D27-3546-98113B24376D}"/>
              </a:ext>
            </a:extLst>
          </p:cNvPr>
          <p:cNvSpPr>
            <a:spLocks noGrp="1"/>
          </p:cNvSpPr>
          <p:nvPr>
            <p:ph type="sldNum" sz="quarter" idx="5"/>
          </p:nvPr>
        </p:nvSpPr>
        <p:spPr/>
        <p:txBody>
          <a:bodyPr/>
          <a:lstStyle/>
          <a:p>
            <a:fld id="{E6E2C989-F115-4B48-BC55-0D1E9D9E9893}" type="slidenum">
              <a:rPr lang="en-GB" smtClean="0"/>
              <a:t>27</a:t>
            </a:fld>
            <a:endParaRPr lang="en-GB"/>
          </a:p>
        </p:txBody>
      </p:sp>
    </p:spTree>
    <p:extLst>
      <p:ext uri="{BB962C8B-B14F-4D97-AF65-F5344CB8AC3E}">
        <p14:creationId xmlns:p14="http://schemas.microsoft.com/office/powerpoint/2010/main" val="3543718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9C374-A7A7-CA02-8C89-BAE8CB70B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68AE0-F624-33DF-DE10-B790A6B19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F96FC-5647-C66C-307A-967234252A7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5AEFA0-7E00-A600-7EAF-1D4571A21413}"/>
              </a:ext>
            </a:extLst>
          </p:cNvPr>
          <p:cNvSpPr>
            <a:spLocks noGrp="1"/>
          </p:cNvSpPr>
          <p:nvPr>
            <p:ph type="sldNum" sz="quarter" idx="5"/>
          </p:nvPr>
        </p:nvSpPr>
        <p:spPr/>
        <p:txBody>
          <a:bodyPr/>
          <a:lstStyle/>
          <a:p>
            <a:fld id="{E6E2C989-F115-4B48-BC55-0D1E9D9E9893}" type="slidenum">
              <a:rPr lang="en-GB" smtClean="0"/>
              <a:t>28</a:t>
            </a:fld>
            <a:endParaRPr lang="en-GB"/>
          </a:p>
        </p:txBody>
      </p:sp>
    </p:spTree>
    <p:extLst>
      <p:ext uri="{BB962C8B-B14F-4D97-AF65-F5344CB8AC3E}">
        <p14:creationId xmlns:p14="http://schemas.microsoft.com/office/powerpoint/2010/main" val="49594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60B59-1783-B6C4-1321-5CA8D01F5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DB93C-B70F-DAFA-AA8C-59387D9C2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D396E8-2381-7019-6150-3E5ACA9D32B5}"/>
              </a:ext>
            </a:extLst>
          </p:cNvPr>
          <p:cNvSpPr>
            <a:spLocks noGrp="1"/>
          </p:cNvSpPr>
          <p:nvPr>
            <p:ph type="body" idx="1"/>
          </p:nvPr>
        </p:nvSpPr>
        <p:spPr/>
        <p:txBody>
          <a:bodyPr/>
          <a:lstStyle/>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6301838-C9D5-4B7E-669D-2DC880D31D0C}"/>
              </a:ext>
            </a:extLst>
          </p:cNvPr>
          <p:cNvSpPr>
            <a:spLocks noGrp="1"/>
          </p:cNvSpPr>
          <p:nvPr>
            <p:ph type="sldNum" sz="quarter" idx="5"/>
          </p:nvPr>
        </p:nvSpPr>
        <p:spPr/>
        <p:txBody>
          <a:bodyPr/>
          <a:lstStyle/>
          <a:p>
            <a:fld id="{E6E2C989-F115-4B48-BC55-0D1E9D9E9893}" type="slidenum">
              <a:rPr lang="en-GB" smtClean="0"/>
              <a:t>29</a:t>
            </a:fld>
            <a:endParaRPr lang="en-GB"/>
          </a:p>
        </p:txBody>
      </p:sp>
    </p:spTree>
    <p:extLst>
      <p:ext uri="{BB962C8B-B14F-4D97-AF65-F5344CB8AC3E}">
        <p14:creationId xmlns:p14="http://schemas.microsoft.com/office/powerpoint/2010/main" val="204598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92B4D-9A16-319C-F2B0-FC46ACFB2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87746-9BC7-F23E-83FB-A84612707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00265-A7E8-7F10-883C-6081E0ACAE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Template on decision making, pull together all of the aspects of decision making and explain the process of the arrows in a circular motion as describing a process.</a:t>
            </a:r>
          </a:p>
        </p:txBody>
      </p:sp>
      <p:sp>
        <p:nvSpPr>
          <p:cNvPr id="4" name="Slide Number Placeholder 3">
            <a:extLst>
              <a:ext uri="{FF2B5EF4-FFF2-40B4-BE49-F238E27FC236}">
                <a16:creationId xmlns:a16="http://schemas.microsoft.com/office/drawing/2014/main" id="{8BF7BD5E-10AF-537F-48C8-88C0EDF5E7BB}"/>
              </a:ext>
            </a:extLst>
          </p:cNvPr>
          <p:cNvSpPr>
            <a:spLocks noGrp="1"/>
          </p:cNvSpPr>
          <p:nvPr>
            <p:ph type="sldNum" sz="quarter" idx="5"/>
          </p:nvPr>
        </p:nvSpPr>
        <p:spPr/>
        <p:txBody>
          <a:bodyPr/>
          <a:lstStyle/>
          <a:p>
            <a:fld id="{E6E2C989-F115-4B48-BC55-0D1E9D9E9893}" type="slidenum">
              <a:rPr lang="en-GB" smtClean="0"/>
              <a:t>3</a:t>
            </a:fld>
            <a:endParaRPr lang="en-GB"/>
          </a:p>
        </p:txBody>
      </p:sp>
    </p:spTree>
    <p:extLst>
      <p:ext uri="{BB962C8B-B14F-4D97-AF65-F5344CB8AC3E}">
        <p14:creationId xmlns:p14="http://schemas.microsoft.com/office/powerpoint/2010/main" val="3071886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FB47C-9F28-ECDA-E6CA-E20F13DCC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264A2-6112-721D-0906-0136EEB64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541F79-4A5A-0E86-3499-1BBB70F817C6}"/>
              </a:ext>
            </a:extLst>
          </p:cNvPr>
          <p:cNvSpPr>
            <a:spLocks noGrp="1"/>
          </p:cNvSpPr>
          <p:nvPr>
            <p:ph type="body" idx="1"/>
          </p:nvPr>
        </p:nvSpPr>
        <p:spPr/>
        <p:txBody>
          <a:bodyPr/>
          <a:lstStyle/>
          <a:p>
            <a:r>
              <a:rPr lang="en-GB" sz="2800" dirty="0"/>
              <a:t>Use the flipchart to record the decisions that people see themselves making in the future. Use this exercise to get a  brief reading on the understanding people have of making decisions.</a:t>
            </a:r>
          </a:p>
        </p:txBody>
      </p:sp>
      <p:sp>
        <p:nvSpPr>
          <p:cNvPr id="4" name="Slide Number Placeholder 3">
            <a:extLst>
              <a:ext uri="{FF2B5EF4-FFF2-40B4-BE49-F238E27FC236}">
                <a16:creationId xmlns:a16="http://schemas.microsoft.com/office/drawing/2014/main" id="{865E4C70-CBD4-F1A0-3CE0-5AA95F4FEE81}"/>
              </a:ext>
            </a:extLst>
          </p:cNvPr>
          <p:cNvSpPr>
            <a:spLocks noGrp="1"/>
          </p:cNvSpPr>
          <p:nvPr>
            <p:ph type="sldNum" sz="quarter" idx="5"/>
          </p:nvPr>
        </p:nvSpPr>
        <p:spPr/>
        <p:txBody>
          <a:bodyPr/>
          <a:lstStyle/>
          <a:p>
            <a:fld id="{E6E2C989-F115-4B48-BC55-0D1E9D9E9893}" type="slidenum">
              <a:rPr lang="en-GB" smtClean="0"/>
              <a:t>4</a:t>
            </a:fld>
            <a:endParaRPr lang="en-GB"/>
          </a:p>
        </p:txBody>
      </p:sp>
    </p:spTree>
    <p:extLst>
      <p:ext uri="{BB962C8B-B14F-4D97-AF65-F5344CB8AC3E}">
        <p14:creationId xmlns:p14="http://schemas.microsoft.com/office/powerpoint/2010/main" val="358185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D7349-8548-6A9E-DFE2-203B04467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AB41D-40EC-BD10-FDD5-F7AFC7020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92215A-0820-1442-6198-83FCCF5E22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Let us listen to the story of Paul, a Decision Support Service Champion.</a:t>
            </a:r>
          </a:p>
        </p:txBody>
      </p:sp>
      <p:sp>
        <p:nvSpPr>
          <p:cNvPr id="4" name="Slide Number Placeholder 3">
            <a:extLst>
              <a:ext uri="{FF2B5EF4-FFF2-40B4-BE49-F238E27FC236}">
                <a16:creationId xmlns:a16="http://schemas.microsoft.com/office/drawing/2014/main" id="{704061AF-47E5-7D7F-06A5-76F813E11380}"/>
              </a:ext>
            </a:extLst>
          </p:cNvPr>
          <p:cNvSpPr>
            <a:spLocks noGrp="1"/>
          </p:cNvSpPr>
          <p:nvPr>
            <p:ph type="sldNum" sz="quarter" idx="5"/>
          </p:nvPr>
        </p:nvSpPr>
        <p:spPr/>
        <p:txBody>
          <a:bodyPr/>
          <a:lstStyle/>
          <a:p>
            <a:fld id="{E6E2C989-F115-4B48-BC55-0D1E9D9E9893}" type="slidenum">
              <a:rPr lang="en-GB" smtClean="0"/>
              <a:t>5</a:t>
            </a:fld>
            <a:endParaRPr lang="en-GB"/>
          </a:p>
        </p:txBody>
      </p:sp>
    </p:spTree>
    <p:extLst>
      <p:ext uri="{BB962C8B-B14F-4D97-AF65-F5344CB8AC3E}">
        <p14:creationId xmlns:p14="http://schemas.microsoft.com/office/powerpoint/2010/main" val="164187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FED9F-16FA-E9DA-8F04-859D21FC84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35180-2117-E440-AB64-81511B2DA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47646-BC7F-641D-1606-B6EDD6C131E0}"/>
              </a:ext>
            </a:extLst>
          </p:cNvPr>
          <p:cNvSpPr>
            <a:spLocks noGrp="1"/>
          </p:cNvSpPr>
          <p:nvPr>
            <p:ph type="body" idx="1"/>
          </p:nvPr>
        </p:nvSpPr>
        <p:spPr/>
        <p:txBody>
          <a:bodyPr/>
          <a:lstStyle/>
          <a:p>
            <a:r>
              <a:rPr lang="en-GB" sz="1800" dirty="0"/>
              <a:t>As part of the Assisted Decision Making Law of 2015  a new service was created called the Decision Support Service or DSS. It is based in Dublin. When a person feels that they would like decision making support  the first step is to apply to the Decision Support Service.</a:t>
            </a:r>
          </a:p>
        </p:txBody>
      </p:sp>
      <p:sp>
        <p:nvSpPr>
          <p:cNvPr id="4" name="Slide Number Placeholder 3">
            <a:extLst>
              <a:ext uri="{FF2B5EF4-FFF2-40B4-BE49-F238E27FC236}">
                <a16:creationId xmlns:a16="http://schemas.microsoft.com/office/drawing/2014/main" id="{D2E73151-BF69-7BD8-0470-50046995FC61}"/>
              </a:ext>
            </a:extLst>
          </p:cNvPr>
          <p:cNvSpPr>
            <a:spLocks noGrp="1"/>
          </p:cNvSpPr>
          <p:nvPr>
            <p:ph type="sldNum" sz="quarter" idx="5"/>
          </p:nvPr>
        </p:nvSpPr>
        <p:spPr/>
        <p:txBody>
          <a:bodyPr/>
          <a:lstStyle/>
          <a:p>
            <a:fld id="{E6E2C989-F115-4B48-BC55-0D1E9D9E9893}" type="slidenum">
              <a:rPr lang="en-GB" smtClean="0"/>
              <a:t>6</a:t>
            </a:fld>
            <a:endParaRPr lang="en-GB"/>
          </a:p>
        </p:txBody>
      </p:sp>
    </p:spTree>
    <p:extLst>
      <p:ext uri="{BB962C8B-B14F-4D97-AF65-F5344CB8AC3E}">
        <p14:creationId xmlns:p14="http://schemas.microsoft.com/office/powerpoint/2010/main" val="2748283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8F4B6-63C0-8AFB-EEB3-96070603D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7CE15-C4D2-656A-2838-5AB1E387D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CF801A-81A5-9EA9-5AE8-F489F540A038}"/>
              </a:ext>
            </a:extLst>
          </p:cNvPr>
          <p:cNvSpPr>
            <a:spLocks noGrp="1"/>
          </p:cNvSpPr>
          <p:nvPr>
            <p:ph type="body" idx="1"/>
          </p:nvPr>
        </p:nvSpPr>
        <p:spPr/>
        <p:txBody>
          <a:bodyPr/>
          <a:lstStyle/>
          <a:p>
            <a:r>
              <a:rPr lang="en-GB" sz="1800" dirty="0"/>
              <a:t>The Assisted Decision Making Act was signed into law in 2015. It replaced  very old legislation called the Lunacy Act of 1871. This new law and the Decision Support Service are formed on the belief that the place to begin in decision making is that each person has the ability to make decisions or has capacity.</a:t>
            </a:r>
          </a:p>
        </p:txBody>
      </p:sp>
      <p:sp>
        <p:nvSpPr>
          <p:cNvPr id="4" name="Slide Number Placeholder 3">
            <a:extLst>
              <a:ext uri="{FF2B5EF4-FFF2-40B4-BE49-F238E27FC236}">
                <a16:creationId xmlns:a16="http://schemas.microsoft.com/office/drawing/2014/main" id="{3B6B4E56-61B8-FB02-33EF-83D91FC764B0}"/>
              </a:ext>
            </a:extLst>
          </p:cNvPr>
          <p:cNvSpPr>
            <a:spLocks noGrp="1"/>
          </p:cNvSpPr>
          <p:nvPr>
            <p:ph type="sldNum" sz="quarter" idx="5"/>
          </p:nvPr>
        </p:nvSpPr>
        <p:spPr/>
        <p:txBody>
          <a:bodyPr/>
          <a:lstStyle/>
          <a:p>
            <a:fld id="{E6E2C989-F115-4B48-BC55-0D1E9D9E9893}" type="slidenum">
              <a:rPr lang="en-GB" smtClean="0"/>
              <a:t>7</a:t>
            </a:fld>
            <a:endParaRPr lang="en-GB"/>
          </a:p>
        </p:txBody>
      </p:sp>
    </p:spTree>
    <p:extLst>
      <p:ext uri="{BB962C8B-B14F-4D97-AF65-F5344CB8AC3E}">
        <p14:creationId xmlns:p14="http://schemas.microsoft.com/office/powerpoint/2010/main" val="1395622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A33A4-4084-0016-B178-46DBCB2276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D617A-64B1-9A3C-07A7-45CAAEE81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EF15F-6A46-8563-46FE-5E765DF9D0D0}"/>
              </a:ext>
            </a:extLst>
          </p:cNvPr>
          <p:cNvSpPr>
            <a:spLocks noGrp="1"/>
          </p:cNvSpPr>
          <p:nvPr>
            <p:ph type="body" idx="1"/>
          </p:nvPr>
        </p:nvSpPr>
        <p:spPr/>
        <p:txBody>
          <a:bodyPr/>
          <a:lstStyle/>
          <a:p>
            <a:r>
              <a:rPr lang="en-GB" sz="1800" dirty="0"/>
              <a:t>Some decisions are supported and some are not. The Decision Cards that we have been using are in these areas. (Use the flip chart to put the decision cards into the categories).</a:t>
            </a:r>
          </a:p>
        </p:txBody>
      </p:sp>
      <p:sp>
        <p:nvSpPr>
          <p:cNvPr id="4" name="Slide Number Placeholder 3">
            <a:extLst>
              <a:ext uri="{FF2B5EF4-FFF2-40B4-BE49-F238E27FC236}">
                <a16:creationId xmlns:a16="http://schemas.microsoft.com/office/drawing/2014/main" id="{4DE623B1-2D9F-0BA1-CD13-48DD5362F34C}"/>
              </a:ext>
            </a:extLst>
          </p:cNvPr>
          <p:cNvSpPr>
            <a:spLocks noGrp="1"/>
          </p:cNvSpPr>
          <p:nvPr>
            <p:ph type="sldNum" sz="quarter" idx="5"/>
          </p:nvPr>
        </p:nvSpPr>
        <p:spPr/>
        <p:txBody>
          <a:bodyPr/>
          <a:lstStyle/>
          <a:p>
            <a:fld id="{E6E2C989-F115-4B48-BC55-0D1E9D9E9893}" type="slidenum">
              <a:rPr lang="en-GB" smtClean="0"/>
              <a:t>8</a:t>
            </a:fld>
            <a:endParaRPr lang="en-GB"/>
          </a:p>
        </p:txBody>
      </p:sp>
    </p:spTree>
    <p:extLst>
      <p:ext uri="{BB962C8B-B14F-4D97-AF65-F5344CB8AC3E}">
        <p14:creationId xmlns:p14="http://schemas.microsoft.com/office/powerpoint/2010/main" val="3754030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396E-FF8A-4D17-1239-6A6132536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CE4E7-A11E-CF12-F05A-6D4C1D596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5D3D1E-0044-4B2C-CB8D-E53DCD7C1B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Review the decisions around Health and Well Being.</a:t>
            </a:r>
          </a:p>
        </p:txBody>
      </p:sp>
      <p:sp>
        <p:nvSpPr>
          <p:cNvPr id="4" name="Slide Number Placeholder 3">
            <a:extLst>
              <a:ext uri="{FF2B5EF4-FFF2-40B4-BE49-F238E27FC236}">
                <a16:creationId xmlns:a16="http://schemas.microsoft.com/office/drawing/2014/main" id="{FDF407BE-D3C9-9C27-8FB8-75CC92E1EEEB}"/>
              </a:ext>
            </a:extLst>
          </p:cNvPr>
          <p:cNvSpPr>
            <a:spLocks noGrp="1"/>
          </p:cNvSpPr>
          <p:nvPr>
            <p:ph type="sldNum" sz="quarter" idx="5"/>
          </p:nvPr>
        </p:nvSpPr>
        <p:spPr/>
        <p:txBody>
          <a:bodyPr/>
          <a:lstStyle/>
          <a:p>
            <a:fld id="{E6E2C989-F115-4B48-BC55-0D1E9D9E9893}" type="slidenum">
              <a:rPr lang="en-GB" smtClean="0"/>
              <a:t>9</a:t>
            </a:fld>
            <a:endParaRPr lang="en-GB"/>
          </a:p>
        </p:txBody>
      </p:sp>
    </p:spTree>
    <p:extLst>
      <p:ext uri="{BB962C8B-B14F-4D97-AF65-F5344CB8AC3E}">
        <p14:creationId xmlns:p14="http://schemas.microsoft.com/office/powerpoint/2010/main" val="3357315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11/25/24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www.youtube.com/watch?v=92Qt3ziiGmY" TargetMode="Externa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www.youtube.com/watch?v=5YZhv7E6XTM" TargetMode="External"/><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t.co/Kgnxmwu9V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hyperlink" Target="https://www.youtube.com/watch?v=yCFDSLJeJL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jp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www.youtube.com/watch?v=MyTlwOSwVxw" TargetMode="Externa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x.com/dss_ireland"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72E0FD19-2797-6327-D33D-EF2A791FE4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5749" y="1991905"/>
            <a:ext cx="3600000" cy="938232"/>
          </a:xfrm>
          <a:prstGeom prst="rect">
            <a:avLst/>
          </a:prstGeom>
        </p:spPr>
      </p:pic>
      <p:sp>
        <p:nvSpPr>
          <p:cNvPr id="5" name="TextBox 4">
            <a:extLst>
              <a:ext uri="{FF2B5EF4-FFF2-40B4-BE49-F238E27FC236}">
                <a16:creationId xmlns:a16="http://schemas.microsoft.com/office/drawing/2014/main" id="{EF85CC90-97BF-2CCC-D5F3-4AA7929E12EF}"/>
              </a:ext>
            </a:extLst>
          </p:cNvPr>
          <p:cNvSpPr txBox="1"/>
          <p:nvPr/>
        </p:nvSpPr>
        <p:spPr>
          <a:xfrm>
            <a:off x="5355749" y="3781096"/>
            <a:ext cx="5084157" cy="836639"/>
          </a:xfrm>
          <a:prstGeom prst="rect">
            <a:avLst/>
          </a:prstGeom>
          <a:noFill/>
        </p:spPr>
        <p:txBody>
          <a:bodyPr wrap="square" rtlCol="0">
            <a:spAutoFit/>
          </a:bodyPr>
          <a:lstStyle/>
          <a:p>
            <a:pPr>
              <a:lnSpc>
                <a:spcPts val="3000"/>
              </a:lnSpc>
            </a:pPr>
            <a:r>
              <a:rPr lang="en-US" sz="2000" dirty="0">
                <a:solidFill>
                  <a:schemeClr val="bg1"/>
                </a:solidFill>
                <a:ea typeface="Verdana" panose="020B0604030504040204" pitchFamily="34" charset="0"/>
              </a:rPr>
              <a:t>Third of three training sessions on the Assisted decision-making capacity act 2015 </a:t>
            </a:r>
          </a:p>
        </p:txBody>
      </p:sp>
      <p:sp>
        <p:nvSpPr>
          <p:cNvPr id="6" name="TextBox 5">
            <a:extLst>
              <a:ext uri="{FF2B5EF4-FFF2-40B4-BE49-F238E27FC236}">
                <a16:creationId xmlns:a16="http://schemas.microsoft.com/office/drawing/2014/main" id="{91A8F7D1-C77C-7127-2758-A9E33C1E6D80}"/>
              </a:ext>
            </a:extLst>
          </p:cNvPr>
          <p:cNvSpPr txBox="1"/>
          <p:nvPr/>
        </p:nvSpPr>
        <p:spPr>
          <a:xfrm>
            <a:off x="5286176" y="3017410"/>
            <a:ext cx="4833375" cy="830997"/>
          </a:xfrm>
          <a:prstGeom prst="rect">
            <a:avLst/>
          </a:prstGeom>
          <a:noFill/>
        </p:spPr>
        <p:txBody>
          <a:bodyPr wrap="none" rtlCol="0">
            <a:spAutoFit/>
          </a:bodyPr>
          <a:lstStyle/>
          <a:p>
            <a:pPr algn="ctr"/>
            <a:r>
              <a:rPr lang="en-US" sz="4800" b="1" dirty="0">
                <a:solidFill>
                  <a:schemeClr val="bg1"/>
                </a:solidFill>
              </a:rPr>
              <a:t>Decision making</a:t>
            </a:r>
          </a:p>
        </p:txBody>
      </p:sp>
      <p:grpSp>
        <p:nvGrpSpPr>
          <p:cNvPr id="13" name="Group 12">
            <a:extLst>
              <a:ext uri="{FF2B5EF4-FFF2-40B4-BE49-F238E27FC236}">
                <a16:creationId xmlns:a16="http://schemas.microsoft.com/office/drawing/2014/main" id="{B7B893B7-B032-CCF9-B5E0-EA24DB06AB0F}"/>
              </a:ext>
            </a:extLst>
          </p:cNvPr>
          <p:cNvGrpSpPr/>
          <p:nvPr/>
        </p:nvGrpSpPr>
        <p:grpSpPr>
          <a:xfrm>
            <a:off x="1752094" y="1665038"/>
            <a:ext cx="3279565" cy="3279565"/>
            <a:chOff x="1391478" y="1665038"/>
            <a:chExt cx="3279565" cy="3279565"/>
          </a:xfrm>
        </p:grpSpPr>
        <p:sp>
          <p:nvSpPr>
            <p:cNvPr id="14" name="TextBox 13">
              <a:extLst>
                <a:ext uri="{FF2B5EF4-FFF2-40B4-BE49-F238E27FC236}">
                  <a16:creationId xmlns:a16="http://schemas.microsoft.com/office/drawing/2014/main" id="{42423577-FB48-F533-7D15-0ED86941ECF6}"/>
                </a:ext>
              </a:extLst>
            </p:cNvPr>
            <p:cNvSpPr txBox="1"/>
            <p:nvPr/>
          </p:nvSpPr>
          <p:spPr>
            <a:xfrm>
              <a:off x="2253643" y="1665038"/>
              <a:ext cx="1555234" cy="3170099"/>
            </a:xfrm>
            <a:prstGeom prst="rect">
              <a:avLst/>
            </a:prstGeom>
            <a:noFill/>
          </p:spPr>
          <p:txBody>
            <a:bodyPr wrap="none" rtlCol="0">
              <a:spAutoFit/>
            </a:bodyPr>
            <a:lstStyle/>
            <a:p>
              <a:pPr algn="ctr"/>
              <a:r>
                <a:rPr lang="en-US" sz="20000" b="1" dirty="0">
                  <a:solidFill>
                    <a:schemeClr val="bg1"/>
                  </a:solidFill>
                </a:rPr>
                <a:t>3</a:t>
              </a:r>
            </a:p>
          </p:txBody>
        </p:sp>
        <p:sp>
          <p:nvSpPr>
            <p:cNvPr id="15" name="Oval 14">
              <a:extLst>
                <a:ext uri="{FF2B5EF4-FFF2-40B4-BE49-F238E27FC236}">
                  <a16:creationId xmlns:a16="http://schemas.microsoft.com/office/drawing/2014/main" id="{2CA2D104-9C64-7880-9F9E-DF2A8CB24B29}"/>
                </a:ext>
              </a:extLst>
            </p:cNvPr>
            <p:cNvSpPr/>
            <p:nvPr/>
          </p:nvSpPr>
          <p:spPr>
            <a:xfrm>
              <a:off x="1391478" y="1665038"/>
              <a:ext cx="3279565" cy="3279565"/>
            </a:xfrm>
            <a:prstGeom prst="ellipse">
              <a:avLst/>
            </a:prstGeom>
            <a:noFill/>
            <a:ln w="190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206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Effect transition="in" filter="fade">
                                      <p:cBhvr>
                                        <p:cTn id="9" dur="1500"/>
                                        <p:tgtEl>
                                          <p:spTgt spid="13"/>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anim calcmode="lin" valueType="num">
                                      <p:cBhvr>
                                        <p:cTn id="13" dur="1500" fill="hold"/>
                                        <p:tgtEl>
                                          <p:spTgt spid="4"/>
                                        </p:tgtEl>
                                        <p:attrNameLst>
                                          <p:attrName>ppt_x</p:attrName>
                                        </p:attrNameLst>
                                      </p:cBhvr>
                                      <p:tavLst>
                                        <p:tav tm="0">
                                          <p:val>
                                            <p:strVal val="#ppt_x"/>
                                          </p:val>
                                        </p:tav>
                                        <p:tav tm="100000">
                                          <p:val>
                                            <p:strVal val="#ppt_x"/>
                                          </p:val>
                                        </p:tav>
                                      </p:tavLst>
                                    </p:anim>
                                    <p:anim calcmode="lin" valueType="num">
                                      <p:cBhvr>
                                        <p:cTn id="14" dur="1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ppt_x</p:attrName>
                                        </p:attrNameLst>
                                      </p:cBhvr>
                                      <p:tavLst>
                                        <p:tav tm="0">
                                          <p:val>
                                            <p:strVal val="#ppt_x"/>
                                          </p:val>
                                        </p:tav>
                                        <p:tav tm="100000">
                                          <p:val>
                                            <p:strVal val="#ppt_x"/>
                                          </p:val>
                                        </p:tav>
                                      </p:tavLst>
                                    </p:anim>
                                    <p:anim calcmode="lin" valueType="num">
                                      <p:cBhvr>
                                        <p:cTn id="19" dur="2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0"/>
                                        <p:tgtEl>
                                          <p:spTgt spid="5"/>
                                        </p:tgtEl>
                                      </p:cBhvr>
                                    </p:animEffect>
                                    <p:anim calcmode="lin" valueType="num">
                                      <p:cBhvr>
                                        <p:cTn id="23" dur="2500" fill="hold"/>
                                        <p:tgtEl>
                                          <p:spTgt spid="5"/>
                                        </p:tgtEl>
                                        <p:attrNameLst>
                                          <p:attrName>ppt_x</p:attrName>
                                        </p:attrNameLst>
                                      </p:cBhvr>
                                      <p:tavLst>
                                        <p:tav tm="0">
                                          <p:val>
                                            <p:strVal val="#ppt_x"/>
                                          </p:val>
                                        </p:tav>
                                        <p:tav tm="100000">
                                          <p:val>
                                            <p:strVal val="#ppt_x"/>
                                          </p:val>
                                        </p:tav>
                                      </p:tavLst>
                                    </p:anim>
                                    <p:anim calcmode="lin" valueType="num">
                                      <p:cBhvr>
                                        <p:cTn id="24" dur="2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60549-C066-A3A8-3950-A1B8F3D927B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F8FEA5F-469D-F8C2-C0C2-D4E658E8A4CA}"/>
              </a:ext>
            </a:extLst>
          </p:cNvPr>
          <p:cNvSpPr txBox="1">
            <a:spLocks/>
          </p:cNvSpPr>
          <p:nvPr/>
        </p:nvSpPr>
        <p:spPr>
          <a:xfrm>
            <a:off x="4909058" y="2500153"/>
            <a:ext cx="7116001" cy="2859685"/>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ts val="5500"/>
              </a:lnSpc>
              <a:buFont typeface="Arial" panose="020B0604020202020204" pitchFamily="34" charset="0"/>
              <a:buChar char="•"/>
            </a:pPr>
            <a:r>
              <a:rPr lang="en-US" sz="3500" dirty="0">
                <a:latin typeface="+mn-lt"/>
                <a:ea typeface="Verdana" panose="020B0604030504040204" pitchFamily="34" charset="0"/>
                <a:cs typeface="Calibri Light"/>
              </a:rPr>
              <a:t>My money</a:t>
            </a:r>
          </a:p>
          <a:p>
            <a:pPr marL="571500" indent="-571500">
              <a:lnSpc>
                <a:spcPts val="5500"/>
              </a:lnSpc>
              <a:buFont typeface="Arial" panose="020B0604020202020204" pitchFamily="34" charset="0"/>
              <a:buChar char="•"/>
            </a:pPr>
            <a:r>
              <a:rPr lang="en-US" sz="3500" dirty="0">
                <a:latin typeface="+mn-lt"/>
                <a:ea typeface="Verdana" panose="020B0604030504040204" pitchFamily="34" charset="0"/>
                <a:cs typeface="Calibri Light"/>
              </a:rPr>
              <a:t>My bills</a:t>
            </a:r>
          </a:p>
          <a:p>
            <a:pPr marL="571500" indent="-571500">
              <a:lnSpc>
                <a:spcPts val="5500"/>
              </a:lnSpc>
              <a:buFont typeface="Arial" panose="020B0604020202020204" pitchFamily="34" charset="0"/>
              <a:buChar char="•"/>
            </a:pPr>
            <a:r>
              <a:rPr lang="en-US" sz="3500" dirty="0">
                <a:latin typeface="+mn-lt"/>
                <a:ea typeface="Verdana" panose="020B0604030504040204" pitchFamily="34" charset="0"/>
                <a:cs typeface="Calibri Light"/>
              </a:rPr>
              <a:t>My taxes</a:t>
            </a:r>
          </a:p>
          <a:p>
            <a:pPr marL="571500" indent="-571500">
              <a:lnSpc>
                <a:spcPts val="5500"/>
              </a:lnSpc>
              <a:buFont typeface="Arial" panose="020B0604020202020204" pitchFamily="34" charset="0"/>
              <a:buChar char="•"/>
            </a:pPr>
            <a:r>
              <a:rPr lang="en-US" sz="3500" dirty="0">
                <a:latin typeface="+mn-lt"/>
                <a:ea typeface="Verdana" panose="020B0604030504040204" pitchFamily="34" charset="0"/>
                <a:cs typeface="Calibri Light"/>
              </a:rPr>
              <a:t>My bank account</a:t>
            </a:r>
          </a:p>
        </p:txBody>
      </p:sp>
      <p:sp>
        <p:nvSpPr>
          <p:cNvPr id="5" name="Title 1">
            <a:extLst>
              <a:ext uri="{FF2B5EF4-FFF2-40B4-BE49-F238E27FC236}">
                <a16:creationId xmlns:a16="http://schemas.microsoft.com/office/drawing/2014/main" id="{6A4736E5-EF9B-73EB-35C1-11D04A2D98E4}"/>
              </a:ext>
            </a:extLst>
          </p:cNvPr>
          <p:cNvSpPr txBox="1">
            <a:spLocks/>
          </p:cNvSpPr>
          <p:nvPr/>
        </p:nvSpPr>
        <p:spPr>
          <a:xfrm>
            <a:off x="4909058" y="1743682"/>
            <a:ext cx="6616042" cy="74378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b="1" dirty="0">
                <a:latin typeface="+mn-lt"/>
                <a:ea typeface="Verdana" panose="020B0604030504040204" pitchFamily="34" charset="0"/>
                <a:cs typeface="Calibri Light"/>
              </a:rPr>
              <a:t>Money or banking</a:t>
            </a:r>
            <a:endParaRPr lang="en-US" sz="4000" b="1" dirty="0">
              <a:latin typeface="+mn-lt"/>
              <a:ea typeface="Verdana" panose="020B0604030504040204" pitchFamily="34" charset="0"/>
            </a:endParaRPr>
          </a:p>
        </p:txBody>
      </p:sp>
      <p:pic>
        <p:nvPicPr>
          <p:cNvPr id="6" name="Picture 2">
            <a:extLst>
              <a:ext uri="{FF2B5EF4-FFF2-40B4-BE49-F238E27FC236}">
                <a16:creationId xmlns:a16="http://schemas.microsoft.com/office/drawing/2014/main" id="{537194A2-DEC0-649D-B486-840E3B0C5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02366" y="2115574"/>
            <a:ext cx="324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50407BB-F758-0B55-F78B-9B95E967AD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30861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750"/>
                                        <p:tgtEl>
                                          <p:spTgt spid="3"/>
                                        </p:tgtEl>
                                      </p:cBhvr>
                                    </p:animEffect>
                                    <p:anim calcmode="lin" valueType="num">
                                      <p:cBhvr>
                                        <p:cTn id="13" dur="1750" fill="hold"/>
                                        <p:tgtEl>
                                          <p:spTgt spid="3"/>
                                        </p:tgtEl>
                                        <p:attrNameLst>
                                          <p:attrName>ppt_x</p:attrName>
                                        </p:attrNameLst>
                                      </p:cBhvr>
                                      <p:tavLst>
                                        <p:tav tm="0">
                                          <p:val>
                                            <p:strVal val="#ppt_x"/>
                                          </p:val>
                                        </p:tav>
                                        <p:tav tm="100000">
                                          <p:val>
                                            <p:strVal val="#ppt_x"/>
                                          </p:val>
                                        </p:tav>
                                      </p:tavLst>
                                    </p:anim>
                                    <p:anim calcmode="lin" valueType="num">
                                      <p:cBhvr>
                                        <p:cTn id="14" dur="175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anim calcmode="lin" valueType="num">
                                      <p:cBhvr>
                                        <p:cTn id="18" dur="1500" fill="hold"/>
                                        <p:tgtEl>
                                          <p:spTgt spid="5"/>
                                        </p:tgtEl>
                                        <p:attrNameLst>
                                          <p:attrName>ppt_x</p:attrName>
                                        </p:attrNameLst>
                                      </p:cBhvr>
                                      <p:tavLst>
                                        <p:tav tm="0">
                                          <p:val>
                                            <p:strVal val="#ppt_x"/>
                                          </p:val>
                                        </p:tav>
                                        <p:tav tm="100000">
                                          <p:val>
                                            <p:strVal val="#ppt_x"/>
                                          </p:val>
                                        </p:tav>
                                      </p:tavLst>
                                    </p:anim>
                                    <p:anim calcmode="lin" valueType="num">
                                      <p:cBhvr>
                                        <p:cTn id="1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05A64-D391-BFFC-69E4-D8CF9021822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3319CE7-1948-B962-3848-819E6DC99D87}"/>
              </a:ext>
            </a:extLst>
          </p:cNvPr>
          <p:cNvSpPr txBox="1">
            <a:spLocks/>
          </p:cNvSpPr>
          <p:nvPr/>
        </p:nvSpPr>
        <p:spPr>
          <a:xfrm>
            <a:off x="4909059" y="2015501"/>
            <a:ext cx="6616042" cy="4252630"/>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ts val="5500"/>
              </a:lnSpc>
              <a:buFont typeface="Arial" panose="020B0604020202020204" pitchFamily="34" charset="0"/>
              <a:buChar char="•"/>
            </a:pPr>
            <a:r>
              <a:rPr lang="en-US" sz="3500" dirty="0">
                <a:latin typeface="+mn-lt"/>
                <a:ea typeface="Verdana" panose="020B0604030504040204" pitchFamily="34" charset="0"/>
                <a:cs typeface="Calibri Light"/>
              </a:rPr>
              <a:t>How I buy, sell, or rent a house</a:t>
            </a:r>
          </a:p>
          <a:p>
            <a:pPr marL="457200" indent="-457200">
              <a:lnSpc>
                <a:spcPts val="5500"/>
              </a:lnSpc>
              <a:buFont typeface="Arial" panose="020B0604020202020204" pitchFamily="34" charset="0"/>
              <a:buChar char="•"/>
            </a:pPr>
            <a:r>
              <a:rPr lang="en-US" sz="3500" dirty="0">
                <a:latin typeface="+mn-lt"/>
                <a:ea typeface="Verdana" panose="020B0604030504040204" pitchFamily="34" charset="0"/>
                <a:cs typeface="Calibri Light"/>
              </a:rPr>
              <a:t>How the law is connected with my life</a:t>
            </a:r>
          </a:p>
          <a:p>
            <a:pPr marL="457200" indent="-457200">
              <a:lnSpc>
                <a:spcPts val="5500"/>
              </a:lnSpc>
              <a:buFont typeface="Arial" panose="020B0604020202020204" pitchFamily="34" charset="0"/>
              <a:buChar char="•"/>
            </a:pPr>
            <a:r>
              <a:rPr lang="en-US" sz="3500" dirty="0">
                <a:latin typeface="+mn-lt"/>
                <a:ea typeface="Verdana" panose="020B0604030504040204" pitchFamily="34" charset="0"/>
                <a:cs typeface="Calibri Light"/>
              </a:rPr>
              <a:t>How I receive social benefits</a:t>
            </a:r>
          </a:p>
          <a:p>
            <a:pPr marL="457200" indent="-457200">
              <a:lnSpc>
                <a:spcPts val="5500"/>
              </a:lnSpc>
              <a:buFont typeface="Arial" panose="020B0604020202020204" pitchFamily="34" charset="0"/>
              <a:buChar char="•"/>
            </a:pPr>
            <a:r>
              <a:rPr lang="en-US" sz="3500" dirty="0">
                <a:latin typeface="+mn-lt"/>
                <a:ea typeface="Verdana" panose="020B0604030504040204" pitchFamily="34" charset="0"/>
                <a:cs typeface="Calibri Light"/>
              </a:rPr>
              <a:t>How I am supported if I am part of a business</a:t>
            </a:r>
          </a:p>
        </p:txBody>
      </p:sp>
      <p:sp>
        <p:nvSpPr>
          <p:cNvPr id="5" name="Title 1">
            <a:extLst>
              <a:ext uri="{FF2B5EF4-FFF2-40B4-BE49-F238E27FC236}">
                <a16:creationId xmlns:a16="http://schemas.microsoft.com/office/drawing/2014/main" id="{A64F9940-CE67-ACF7-FE40-A26AB7340968}"/>
              </a:ext>
            </a:extLst>
          </p:cNvPr>
          <p:cNvSpPr txBox="1">
            <a:spLocks/>
          </p:cNvSpPr>
          <p:nvPr/>
        </p:nvSpPr>
        <p:spPr>
          <a:xfrm>
            <a:off x="4909058" y="1259030"/>
            <a:ext cx="6616042" cy="74378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b="1" dirty="0">
                <a:latin typeface="+mn-lt"/>
                <a:ea typeface="Verdana" panose="020B0604030504040204" pitchFamily="34" charset="0"/>
                <a:cs typeface="Calibri Light"/>
              </a:rPr>
              <a:t>Housing or property</a:t>
            </a:r>
            <a:endParaRPr lang="en-US" sz="4000" b="1" dirty="0">
              <a:latin typeface="+mn-lt"/>
              <a:ea typeface="Verdana" panose="020B0604030504040204" pitchFamily="34" charset="0"/>
            </a:endParaRPr>
          </a:p>
        </p:txBody>
      </p:sp>
      <p:pic>
        <p:nvPicPr>
          <p:cNvPr id="6" name="Picture 2">
            <a:extLst>
              <a:ext uri="{FF2B5EF4-FFF2-40B4-BE49-F238E27FC236}">
                <a16:creationId xmlns:a16="http://schemas.microsoft.com/office/drawing/2014/main" id="{03731CA2-8FF7-F77F-9AA1-5F774E0AC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02366" y="2115574"/>
            <a:ext cx="324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7716BA9-07F9-8B0C-950D-E788000356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5781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anim calcmode="lin" valueType="num">
                                      <p:cBhvr>
                                        <p:cTn id="8" dur="1750" fill="hold"/>
                                        <p:tgtEl>
                                          <p:spTgt spid="3"/>
                                        </p:tgtEl>
                                        <p:attrNameLst>
                                          <p:attrName>ppt_x</p:attrName>
                                        </p:attrNameLst>
                                      </p:cBhvr>
                                      <p:tavLst>
                                        <p:tav tm="0">
                                          <p:val>
                                            <p:strVal val="#ppt_x"/>
                                          </p:val>
                                        </p:tav>
                                        <p:tav tm="100000">
                                          <p:val>
                                            <p:strVal val="#ppt_x"/>
                                          </p:val>
                                        </p:tav>
                                      </p:tavLst>
                                    </p:anim>
                                    <p:anim calcmode="lin" valueType="num">
                                      <p:cBhvr>
                                        <p:cTn id="9" dur="1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ppt_x</p:attrName>
                                        </p:attrNameLst>
                                      </p:cBhvr>
                                      <p:tavLst>
                                        <p:tav tm="0">
                                          <p:val>
                                            <p:strVal val="#ppt_x"/>
                                          </p:val>
                                        </p:tav>
                                        <p:tav tm="100000">
                                          <p:val>
                                            <p:strVal val="#ppt_x"/>
                                          </p:val>
                                        </p:tav>
                                      </p:tavLst>
                                    </p:anim>
                                    <p:anim calcmode="lin" valueType="num">
                                      <p:cBhvr>
                                        <p:cTn id="14" dur="1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B9450-AB0E-A627-49B5-47D50D8A8C0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630684C-C4D5-8A0F-4210-220CF35E54B2}"/>
              </a:ext>
            </a:extLst>
          </p:cNvPr>
          <p:cNvSpPr txBox="1">
            <a:spLocks/>
          </p:cNvSpPr>
          <p:nvPr/>
        </p:nvSpPr>
        <p:spPr>
          <a:xfrm>
            <a:off x="5939999" y="1696764"/>
            <a:ext cx="5751257" cy="4270327"/>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The Decision Support Service does not support some decisions.</a:t>
            </a:r>
          </a:p>
          <a:p>
            <a:pPr>
              <a:lnSpc>
                <a:spcPts val="5500"/>
              </a:lnSpc>
            </a:pPr>
            <a:endParaRPr lang="en-US" sz="4000" dirty="0">
              <a:latin typeface="+mn-lt"/>
              <a:ea typeface="Verdana" panose="020B0604030504040204" pitchFamily="34" charset="0"/>
              <a:cs typeface="Calibri Light"/>
            </a:endParaRPr>
          </a:p>
          <a:p>
            <a:pPr>
              <a:lnSpc>
                <a:spcPts val="5500"/>
              </a:lnSpc>
            </a:pPr>
            <a:r>
              <a:rPr lang="en-US" sz="4000" dirty="0">
                <a:latin typeface="+mn-lt"/>
                <a:ea typeface="Verdana" panose="020B0604030504040204" pitchFamily="34" charset="0"/>
                <a:cs typeface="Calibri Light"/>
              </a:rPr>
              <a:t>These decisions are covered by other laws.</a:t>
            </a:r>
          </a:p>
        </p:txBody>
      </p:sp>
      <p:pic>
        <p:nvPicPr>
          <p:cNvPr id="4" name="Picture 4">
            <a:extLst>
              <a:ext uri="{FF2B5EF4-FFF2-40B4-BE49-F238E27FC236}">
                <a16:creationId xmlns:a16="http://schemas.microsoft.com/office/drawing/2014/main" id="{9D1F0D3B-B76F-9F4B-824E-C1B90523D4A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9451" y="3092261"/>
            <a:ext cx="4865973" cy="1065579"/>
          </a:xfrm>
          <a:prstGeom prst="rect">
            <a:avLst/>
          </a:prstGeom>
        </p:spPr>
      </p:pic>
      <p:sp>
        <p:nvSpPr>
          <p:cNvPr id="2" name="Multiply 1">
            <a:extLst>
              <a:ext uri="{FF2B5EF4-FFF2-40B4-BE49-F238E27FC236}">
                <a16:creationId xmlns:a16="http://schemas.microsoft.com/office/drawing/2014/main" id="{297FD20C-9778-175C-E4A3-F1042222BF85}"/>
              </a:ext>
            </a:extLst>
          </p:cNvPr>
          <p:cNvSpPr/>
          <p:nvPr/>
        </p:nvSpPr>
        <p:spPr>
          <a:xfrm>
            <a:off x="1583740" y="2022676"/>
            <a:ext cx="2812648" cy="2812648"/>
          </a:xfrm>
          <a:prstGeom prst="mathMultipl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9E9BAFD-75D4-6C16-F8BE-2BAA1F020CE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388431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8BCDA-32B2-18D0-FEA4-81811A7F4D5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75D60BC-1264-91B0-4F4B-26A919BE7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106000" y="2350520"/>
            <a:ext cx="1980000" cy="198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39291A15-F89A-9975-9805-382AC882C378}"/>
              </a:ext>
            </a:extLst>
          </p:cNvPr>
          <p:cNvSpPr txBox="1">
            <a:spLocks/>
          </p:cNvSpPr>
          <p:nvPr/>
        </p:nvSpPr>
        <p:spPr>
          <a:xfrm>
            <a:off x="752710" y="4563963"/>
            <a:ext cx="3018538" cy="599450"/>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00"/>
              </a:lnSpc>
            </a:pPr>
            <a:r>
              <a:rPr lang="en-US" sz="4000" dirty="0">
                <a:latin typeface="+mn-lt"/>
                <a:ea typeface="Verdana" panose="020B0604030504040204" pitchFamily="34" charset="0"/>
                <a:cs typeface="Calibri Light"/>
              </a:rPr>
              <a:t>Making a will</a:t>
            </a:r>
          </a:p>
        </p:txBody>
      </p:sp>
      <p:sp>
        <p:nvSpPr>
          <p:cNvPr id="5" name="Title 1">
            <a:extLst>
              <a:ext uri="{FF2B5EF4-FFF2-40B4-BE49-F238E27FC236}">
                <a16:creationId xmlns:a16="http://schemas.microsoft.com/office/drawing/2014/main" id="{14E1DFA6-A111-03C4-F222-7024C7C80EDF}"/>
              </a:ext>
            </a:extLst>
          </p:cNvPr>
          <p:cNvSpPr txBox="1">
            <a:spLocks/>
          </p:cNvSpPr>
          <p:nvPr/>
        </p:nvSpPr>
        <p:spPr>
          <a:xfrm>
            <a:off x="1955362" y="1373293"/>
            <a:ext cx="8281277" cy="74378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500"/>
              </a:lnSpc>
            </a:pPr>
            <a:r>
              <a:rPr lang="en-US" sz="4000" b="1" dirty="0">
                <a:latin typeface="+mn-lt"/>
                <a:ea typeface="Verdana" panose="020B0604030504040204" pitchFamily="34" charset="0"/>
                <a:cs typeface="Calibri Light"/>
              </a:rPr>
              <a:t>The decisions </a:t>
            </a:r>
            <a:r>
              <a:rPr lang="en-US" sz="4000" b="1" dirty="0">
                <a:solidFill>
                  <a:schemeClr val="accent2"/>
                </a:solidFill>
                <a:latin typeface="+mn-lt"/>
                <a:ea typeface="Verdana" panose="020B0604030504040204" pitchFamily="34" charset="0"/>
                <a:cs typeface="Calibri Light"/>
              </a:rPr>
              <a:t>NOT</a:t>
            </a:r>
            <a:r>
              <a:rPr lang="en-US" sz="4000" b="1" dirty="0">
                <a:latin typeface="+mn-lt"/>
                <a:ea typeface="Verdana" panose="020B0604030504040204" pitchFamily="34" charset="0"/>
                <a:cs typeface="Calibri Light"/>
              </a:rPr>
              <a:t> supported</a:t>
            </a:r>
            <a:endParaRPr lang="en-US" sz="4000" b="1" dirty="0">
              <a:latin typeface="+mn-lt"/>
              <a:ea typeface="Verdana" panose="020B0604030504040204" pitchFamily="34" charset="0"/>
            </a:endParaRPr>
          </a:p>
        </p:txBody>
      </p:sp>
      <p:pic>
        <p:nvPicPr>
          <p:cNvPr id="6" name="Picture 2">
            <a:extLst>
              <a:ext uri="{FF2B5EF4-FFF2-40B4-BE49-F238E27FC236}">
                <a16:creationId xmlns:a16="http://schemas.microsoft.com/office/drawing/2014/main" id="{90726CD3-F923-965A-6606-7DF48FA09D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386868" y="2260835"/>
            <a:ext cx="2053057" cy="205305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E2862E62-003F-B880-10CA-0F59EBB3599A}"/>
              </a:ext>
            </a:extLst>
          </p:cNvPr>
          <p:cNvSpPr txBox="1">
            <a:spLocks/>
          </p:cNvSpPr>
          <p:nvPr/>
        </p:nvSpPr>
        <p:spPr>
          <a:xfrm>
            <a:off x="4166551" y="4563963"/>
            <a:ext cx="3858898" cy="1112475"/>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00"/>
              </a:lnSpc>
            </a:pPr>
            <a:r>
              <a:rPr lang="en-US" sz="4000" dirty="0">
                <a:ea typeface="Verdana" panose="020B0604030504040204" pitchFamily="34" charset="0"/>
                <a:cs typeface="Calibri Light"/>
              </a:rPr>
              <a:t>Marriage, divorce, or separation</a:t>
            </a:r>
          </a:p>
        </p:txBody>
      </p:sp>
      <p:sp>
        <p:nvSpPr>
          <p:cNvPr id="13" name="Title 1">
            <a:extLst>
              <a:ext uri="{FF2B5EF4-FFF2-40B4-BE49-F238E27FC236}">
                <a16:creationId xmlns:a16="http://schemas.microsoft.com/office/drawing/2014/main" id="{418B9A32-FDB0-76F4-6B0B-F03FF90D0E29}"/>
              </a:ext>
            </a:extLst>
          </p:cNvPr>
          <p:cNvSpPr txBox="1">
            <a:spLocks/>
          </p:cNvSpPr>
          <p:nvPr/>
        </p:nvSpPr>
        <p:spPr>
          <a:xfrm>
            <a:off x="8508382" y="4563963"/>
            <a:ext cx="2467385" cy="59951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00"/>
              </a:lnSpc>
            </a:pPr>
            <a:r>
              <a:rPr lang="en-US" sz="4000" dirty="0">
                <a:ea typeface="Verdana" panose="020B0604030504040204" pitchFamily="34" charset="0"/>
                <a:cs typeface="Calibri Light"/>
              </a:rPr>
              <a:t>Adoption</a:t>
            </a:r>
            <a:endParaRPr lang="en-US" sz="4000" dirty="0">
              <a:ea typeface="Verdana" panose="020B0604030504040204" pitchFamily="34" charset="0"/>
            </a:endParaRPr>
          </a:p>
        </p:txBody>
      </p:sp>
      <p:pic>
        <p:nvPicPr>
          <p:cNvPr id="4" name="Picture 2">
            <a:extLst>
              <a:ext uri="{FF2B5EF4-FFF2-40B4-BE49-F238E27FC236}">
                <a16:creationId xmlns:a16="http://schemas.microsoft.com/office/drawing/2014/main" id="{4E80B8A4-FD3F-6607-A274-889215057C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98"/>
          <a:stretch/>
        </p:blipFill>
        <p:spPr bwMode="auto">
          <a:xfrm>
            <a:off x="8752075" y="2397212"/>
            <a:ext cx="1980000" cy="1916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8FE0B5C-8F21-C579-ED44-5F5E964B86A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67295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750"/>
                                        <p:tgtEl>
                                          <p:spTgt spid="12"/>
                                        </p:tgtEl>
                                      </p:cBhvr>
                                    </p:animEffect>
                                    <p:anim calcmode="lin" valueType="num">
                                      <p:cBhvr>
                                        <p:cTn id="18" dur="1750" fill="hold"/>
                                        <p:tgtEl>
                                          <p:spTgt spid="12"/>
                                        </p:tgtEl>
                                        <p:attrNameLst>
                                          <p:attrName>ppt_x</p:attrName>
                                        </p:attrNameLst>
                                      </p:cBhvr>
                                      <p:tavLst>
                                        <p:tav tm="0">
                                          <p:val>
                                            <p:strVal val="#ppt_x"/>
                                          </p:val>
                                        </p:tav>
                                        <p:tav tm="100000">
                                          <p:val>
                                            <p:strVal val="#ppt_x"/>
                                          </p:val>
                                        </p:tav>
                                      </p:tavLst>
                                    </p:anim>
                                    <p:anim calcmode="lin" valueType="num">
                                      <p:cBhvr>
                                        <p:cTn id="19" dur="175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anim calcmode="lin" valueType="num">
                                      <p:cBhvr>
                                        <p:cTn id="23" dur="2000" fill="hold"/>
                                        <p:tgtEl>
                                          <p:spTgt spid="13"/>
                                        </p:tgtEl>
                                        <p:attrNameLst>
                                          <p:attrName>ppt_x</p:attrName>
                                        </p:attrNameLst>
                                      </p:cBhvr>
                                      <p:tavLst>
                                        <p:tav tm="0">
                                          <p:val>
                                            <p:strVal val="#ppt_x"/>
                                          </p:val>
                                        </p:tav>
                                        <p:tav tm="100000">
                                          <p:val>
                                            <p:strVal val="#ppt_x"/>
                                          </p:val>
                                        </p:tav>
                                      </p:tavLst>
                                    </p:anim>
                                    <p:anim calcmode="lin" valueType="num">
                                      <p:cBhvr>
                                        <p:cTn id="24" dur="2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250"/>
                                        <p:tgtEl>
                                          <p:spTgt spid="6"/>
                                        </p:tgtEl>
                                      </p:cBhvr>
                                    </p:animEffect>
                                    <p:anim calcmode="lin" valueType="num">
                                      <p:cBhvr>
                                        <p:cTn id="28" dur="1250" fill="hold"/>
                                        <p:tgtEl>
                                          <p:spTgt spid="6"/>
                                        </p:tgtEl>
                                        <p:attrNameLst>
                                          <p:attrName>ppt_x</p:attrName>
                                        </p:attrNameLst>
                                      </p:cBhvr>
                                      <p:tavLst>
                                        <p:tav tm="0">
                                          <p:val>
                                            <p:strVal val="#ppt_x"/>
                                          </p:val>
                                        </p:tav>
                                        <p:tav tm="100000">
                                          <p:val>
                                            <p:strVal val="#ppt_x"/>
                                          </p:val>
                                        </p:tav>
                                      </p:tavLst>
                                    </p:anim>
                                    <p:anim calcmode="lin" valueType="num">
                                      <p:cBhvr>
                                        <p:cTn id="29" dur="125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500"/>
                                        <p:tgtEl>
                                          <p:spTgt spid="2"/>
                                        </p:tgtEl>
                                      </p:cBhvr>
                                    </p:animEffect>
                                    <p:anim calcmode="lin" valueType="num">
                                      <p:cBhvr>
                                        <p:cTn id="33" dur="1500" fill="hold"/>
                                        <p:tgtEl>
                                          <p:spTgt spid="2"/>
                                        </p:tgtEl>
                                        <p:attrNameLst>
                                          <p:attrName>ppt_x</p:attrName>
                                        </p:attrNameLst>
                                      </p:cBhvr>
                                      <p:tavLst>
                                        <p:tav tm="0">
                                          <p:val>
                                            <p:strVal val="#ppt_x"/>
                                          </p:val>
                                        </p:tav>
                                        <p:tav tm="100000">
                                          <p:val>
                                            <p:strVal val="#ppt_x"/>
                                          </p:val>
                                        </p:tav>
                                      </p:tavLst>
                                    </p:anim>
                                    <p:anim calcmode="lin" valueType="num">
                                      <p:cBhvr>
                                        <p:cTn id="34" dur="1500" fill="hold"/>
                                        <p:tgtEl>
                                          <p:spTgt spid="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750"/>
                                        <p:tgtEl>
                                          <p:spTgt spid="4"/>
                                        </p:tgtEl>
                                      </p:cBhvr>
                                    </p:animEffect>
                                    <p:anim calcmode="lin" valueType="num">
                                      <p:cBhvr>
                                        <p:cTn id="38" dur="1750" fill="hold"/>
                                        <p:tgtEl>
                                          <p:spTgt spid="4"/>
                                        </p:tgtEl>
                                        <p:attrNameLst>
                                          <p:attrName>ppt_x</p:attrName>
                                        </p:attrNameLst>
                                      </p:cBhvr>
                                      <p:tavLst>
                                        <p:tav tm="0">
                                          <p:val>
                                            <p:strVal val="#ppt_x"/>
                                          </p:val>
                                        </p:tav>
                                        <p:tav tm="100000">
                                          <p:val>
                                            <p:strVal val="#ppt_x"/>
                                          </p:val>
                                        </p:tav>
                                      </p:tavLst>
                                    </p:anim>
                                    <p:anim calcmode="lin" valueType="num">
                                      <p:cBhvr>
                                        <p:cTn id="39" dur="1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FBBAA-829A-5E7E-C945-75E141E03D6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B8A3822-EDBD-CF4F-570D-AAF7A89C99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70"/>
          <a:stretch/>
        </p:blipFill>
        <p:spPr bwMode="auto">
          <a:xfrm>
            <a:off x="4976834" y="2163919"/>
            <a:ext cx="2238332" cy="215618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E79F829-5B56-0059-346A-84AE12478D85}"/>
              </a:ext>
            </a:extLst>
          </p:cNvPr>
          <p:cNvSpPr txBox="1">
            <a:spLocks/>
          </p:cNvSpPr>
          <p:nvPr/>
        </p:nvSpPr>
        <p:spPr>
          <a:xfrm>
            <a:off x="708680" y="4563963"/>
            <a:ext cx="3106596" cy="1112411"/>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00"/>
              </a:lnSpc>
            </a:pPr>
            <a:r>
              <a:rPr lang="en-US" sz="4000" dirty="0">
                <a:latin typeface="+mn-lt"/>
                <a:ea typeface="Verdana" panose="020B0604030504040204" pitchFamily="34" charset="0"/>
                <a:cs typeface="Calibri Light"/>
              </a:rPr>
              <a:t>Sexual relationships</a:t>
            </a:r>
          </a:p>
        </p:txBody>
      </p:sp>
      <p:sp>
        <p:nvSpPr>
          <p:cNvPr id="5" name="Title 1">
            <a:extLst>
              <a:ext uri="{FF2B5EF4-FFF2-40B4-BE49-F238E27FC236}">
                <a16:creationId xmlns:a16="http://schemas.microsoft.com/office/drawing/2014/main" id="{F6506887-0154-0136-A0DC-76AEEC61EB1A}"/>
              </a:ext>
            </a:extLst>
          </p:cNvPr>
          <p:cNvSpPr txBox="1">
            <a:spLocks/>
          </p:cNvSpPr>
          <p:nvPr/>
        </p:nvSpPr>
        <p:spPr>
          <a:xfrm>
            <a:off x="1955362" y="1373293"/>
            <a:ext cx="8281277" cy="74378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500"/>
              </a:lnSpc>
            </a:pPr>
            <a:r>
              <a:rPr lang="en-US" sz="4000" b="1" dirty="0">
                <a:latin typeface="+mn-lt"/>
                <a:ea typeface="Verdana" panose="020B0604030504040204" pitchFamily="34" charset="0"/>
                <a:cs typeface="Calibri Light"/>
              </a:rPr>
              <a:t>The decisions </a:t>
            </a:r>
            <a:r>
              <a:rPr lang="en-US" sz="4000" b="1" dirty="0">
                <a:solidFill>
                  <a:schemeClr val="accent2"/>
                </a:solidFill>
                <a:latin typeface="+mn-lt"/>
                <a:ea typeface="Verdana" panose="020B0604030504040204" pitchFamily="34" charset="0"/>
                <a:cs typeface="Calibri Light"/>
              </a:rPr>
              <a:t>NOT</a:t>
            </a:r>
            <a:r>
              <a:rPr lang="en-US" sz="4000" b="1" dirty="0">
                <a:latin typeface="+mn-lt"/>
                <a:ea typeface="Verdana" panose="020B0604030504040204" pitchFamily="34" charset="0"/>
                <a:cs typeface="Calibri Light"/>
              </a:rPr>
              <a:t> covered</a:t>
            </a:r>
            <a:endParaRPr lang="en-US" sz="4000" b="1" dirty="0">
              <a:latin typeface="+mn-lt"/>
              <a:ea typeface="Verdana" panose="020B0604030504040204" pitchFamily="34" charset="0"/>
            </a:endParaRPr>
          </a:p>
        </p:txBody>
      </p:sp>
      <p:pic>
        <p:nvPicPr>
          <p:cNvPr id="6" name="Picture 2">
            <a:extLst>
              <a:ext uri="{FF2B5EF4-FFF2-40B4-BE49-F238E27FC236}">
                <a16:creationId xmlns:a16="http://schemas.microsoft.com/office/drawing/2014/main" id="{ACEF2573-3AE8-BC58-6F4B-82220D08C9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22933"/>
          <a:stretch/>
        </p:blipFill>
        <p:spPr bwMode="auto">
          <a:xfrm>
            <a:off x="888729" y="2197256"/>
            <a:ext cx="2746497" cy="21166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7DAF1444-DF93-7CDA-F95E-94BE7CB559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99" b="1599"/>
          <a:stretch/>
        </p:blipFill>
        <p:spPr bwMode="auto">
          <a:xfrm>
            <a:off x="8556774" y="2294037"/>
            <a:ext cx="2238332" cy="216675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9F4744BA-C535-CB44-596B-DB592BF648C4}"/>
              </a:ext>
            </a:extLst>
          </p:cNvPr>
          <p:cNvSpPr txBox="1">
            <a:spLocks/>
          </p:cNvSpPr>
          <p:nvPr/>
        </p:nvSpPr>
        <p:spPr>
          <a:xfrm>
            <a:off x="4166551" y="4563963"/>
            <a:ext cx="3858898" cy="1112475"/>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00"/>
              </a:lnSpc>
            </a:pPr>
            <a:r>
              <a:rPr lang="en-US" sz="4000" dirty="0">
                <a:ea typeface="Verdana" panose="020B0604030504040204" pitchFamily="34" charset="0"/>
                <a:cs typeface="Calibri Light"/>
              </a:rPr>
              <a:t>Being a member of a jury</a:t>
            </a:r>
          </a:p>
        </p:txBody>
      </p:sp>
      <p:sp>
        <p:nvSpPr>
          <p:cNvPr id="13" name="Title 1">
            <a:extLst>
              <a:ext uri="{FF2B5EF4-FFF2-40B4-BE49-F238E27FC236}">
                <a16:creationId xmlns:a16="http://schemas.microsoft.com/office/drawing/2014/main" id="{429A6643-04B2-E71C-1B89-9E62AB9DF76B}"/>
              </a:ext>
            </a:extLst>
          </p:cNvPr>
          <p:cNvSpPr txBox="1">
            <a:spLocks/>
          </p:cNvSpPr>
          <p:nvPr/>
        </p:nvSpPr>
        <p:spPr>
          <a:xfrm>
            <a:off x="8254606" y="4563963"/>
            <a:ext cx="2974938" cy="1112475"/>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00"/>
              </a:lnSpc>
            </a:pPr>
            <a:r>
              <a:rPr lang="en-US" sz="4000" dirty="0">
                <a:ea typeface="Verdana" panose="020B0604030504040204" pitchFamily="34" charset="0"/>
                <a:cs typeface="Calibri Light"/>
              </a:rPr>
              <a:t>Guardianship of children</a:t>
            </a:r>
            <a:endParaRPr lang="en-US" sz="4000" dirty="0">
              <a:ea typeface="Verdana" panose="020B0604030504040204" pitchFamily="34" charset="0"/>
            </a:endParaRPr>
          </a:p>
        </p:txBody>
      </p:sp>
      <p:pic>
        <p:nvPicPr>
          <p:cNvPr id="4" name="Picture 3">
            <a:extLst>
              <a:ext uri="{FF2B5EF4-FFF2-40B4-BE49-F238E27FC236}">
                <a16:creationId xmlns:a16="http://schemas.microsoft.com/office/drawing/2014/main" id="{A4203C84-2DE4-8235-C830-07B63AC4BB8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131149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2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ppt_x</p:attrName>
                                        </p:attrNameLst>
                                      </p:cBhvr>
                                      <p:tavLst>
                                        <p:tav tm="0">
                                          <p:val>
                                            <p:strVal val="#ppt_x"/>
                                          </p:val>
                                        </p:tav>
                                        <p:tav tm="100000">
                                          <p:val>
                                            <p:strVal val="#ppt_x"/>
                                          </p:val>
                                        </p:tav>
                                      </p:tavLst>
                                    </p:anim>
                                    <p:anim calcmode="lin" valueType="num">
                                      <p:cBhvr>
                                        <p:cTn id="14" dur="1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500"/>
                                        <p:tgtEl>
                                          <p:spTgt spid="12"/>
                                        </p:tgtEl>
                                      </p:cBhvr>
                                    </p:animEffect>
                                    <p:anim calcmode="lin" valueType="num">
                                      <p:cBhvr>
                                        <p:cTn id="18" dur="1500" fill="hold"/>
                                        <p:tgtEl>
                                          <p:spTgt spid="12"/>
                                        </p:tgtEl>
                                        <p:attrNameLst>
                                          <p:attrName>ppt_x</p:attrName>
                                        </p:attrNameLst>
                                      </p:cBhvr>
                                      <p:tavLst>
                                        <p:tav tm="0">
                                          <p:val>
                                            <p:strVal val="#ppt_x"/>
                                          </p:val>
                                        </p:tav>
                                        <p:tav tm="100000">
                                          <p:val>
                                            <p:strVal val="#ppt_x"/>
                                          </p:val>
                                        </p:tav>
                                      </p:tavLst>
                                    </p:anim>
                                    <p:anim calcmode="lin" valueType="num">
                                      <p:cBhvr>
                                        <p:cTn id="19" dur="1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750"/>
                                        <p:tgtEl>
                                          <p:spTgt spid="13"/>
                                        </p:tgtEl>
                                      </p:cBhvr>
                                    </p:animEffect>
                                    <p:anim calcmode="lin" valueType="num">
                                      <p:cBhvr>
                                        <p:cTn id="23" dur="1750" fill="hold"/>
                                        <p:tgtEl>
                                          <p:spTgt spid="13"/>
                                        </p:tgtEl>
                                        <p:attrNameLst>
                                          <p:attrName>ppt_x</p:attrName>
                                        </p:attrNameLst>
                                      </p:cBhvr>
                                      <p:tavLst>
                                        <p:tav tm="0">
                                          <p:val>
                                            <p:strVal val="#ppt_x"/>
                                          </p:val>
                                        </p:tav>
                                        <p:tav tm="100000">
                                          <p:val>
                                            <p:strVal val="#ppt_x"/>
                                          </p:val>
                                        </p:tav>
                                      </p:tavLst>
                                    </p:anim>
                                    <p:anim calcmode="lin" valueType="num">
                                      <p:cBhvr>
                                        <p:cTn id="24" dur="175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250"/>
                                        <p:tgtEl>
                                          <p:spTgt spid="2"/>
                                        </p:tgtEl>
                                      </p:cBhvr>
                                    </p:animEffect>
                                    <p:anim calcmode="lin" valueType="num">
                                      <p:cBhvr>
                                        <p:cTn id="33" dur="1250" fill="hold"/>
                                        <p:tgtEl>
                                          <p:spTgt spid="2"/>
                                        </p:tgtEl>
                                        <p:attrNameLst>
                                          <p:attrName>ppt_x</p:attrName>
                                        </p:attrNameLst>
                                      </p:cBhvr>
                                      <p:tavLst>
                                        <p:tav tm="0">
                                          <p:val>
                                            <p:strVal val="#ppt_x"/>
                                          </p:val>
                                        </p:tav>
                                        <p:tav tm="100000">
                                          <p:val>
                                            <p:strVal val="#ppt_x"/>
                                          </p:val>
                                        </p:tav>
                                      </p:tavLst>
                                    </p:anim>
                                    <p:anim calcmode="lin" valueType="num">
                                      <p:cBhvr>
                                        <p:cTn id="34" dur="1250" fill="hold"/>
                                        <p:tgtEl>
                                          <p:spTgt spid="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500"/>
                                        <p:tgtEl>
                                          <p:spTgt spid="8"/>
                                        </p:tgtEl>
                                      </p:cBhvr>
                                    </p:animEffect>
                                    <p:anim calcmode="lin" valueType="num">
                                      <p:cBhvr>
                                        <p:cTn id="38" dur="1500" fill="hold"/>
                                        <p:tgtEl>
                                          <p:spTgt spid="8"/>
                                        </p:tgtEl>
                                        <p:attrNameLst>
                                          <p:attrName>ppt_x</p:attrName>
                                        </p:attrNameLst>
                                      </p:cBhvr>
                                      <p:tavLst>
                                        <p:tav tm="0">
                                          <p:val>
                                            <p:strVal val="#ppt_x"/>
                                          </p:val>
                                        </p:tav>
                                        <p:tav tm="100000">
                                          <p:val>
                                            <p:strVal val="#ppt_x"/>
                                          </p:val>
                                        </p:tav>
                                      </p:tavLst>
                                    </p:anim>
                                    <p:anim calcmode="lin" valueType="num">
                                      <p:cBhvr>
                                        <p:cTn id="39" dur="1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895E7-BAA0-50D1-C973-073B1140100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732725E-6022-6C82-0D38-FC3E54C568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pic>
        <p:nvPicPr>
          <p:cNvPr id="6" name="Picture 5">
            <a:extLst>
              <a:ext uri="{FF2B5EF4-FFF2-40B4-BE49-F238E27FC236}">
                <a16:creationId xmlns:a16="http://schemas.microsoft.com/office/drawing/2014/main" id="{2EB5A08E-EA9D-5357-2B67-171375050650}"/>
              </a:ext>
            </a:extLst>
          </p:cNvPr>
          <p:cNvPicPr>
            <a:picLocks noChangeAspect="1"/>
          </p:cNvPicPr>
          <p:nvPr/>
        </p:nvPicPr>
        <p:blipFill>
          <a:blip r:embed="rId4"/>
          <a:srcRect/>
          <a:stretch/>
        </p:blipFill>
        <p:spPr>
          <a:xfrm>
            <a:off x="2316000" y="2044281"/>
            <a:ext cx="7560000" cy="3780000"/>
          </a:xfrm>
          <a:prstGeom prst="rect">
            <a:avLst/>
          </a:prstGeom>
          <a:ln w="6350">
            <a:solidFill>
              <a:schemeClr val="tx1"/>
            </a:solidFill>
          </a:ln>
        </p:spPr>
      </p:pic>
      <p:sp>
        <p:nvSpPr>
          <p:cNvPr id="8" name="Title 1">
            <a:extLst>
              <a:ext uri="{FF2B5EF4-FFF2-40B4-BE49-F238E27FC236}">
                <a16:creationId xmlns:a16="http://schemas.microsoft.com/office/drawing/2014/main" id="{DEB43741-BDD0-FA27-34AB-F7961DDB8688}"/>
              </a:ext>
            </a:extLst>
          </p:cNvPr>
          <p:cNvSpPr txBox="1">
            <a:spLocks/>
          </p:cNvSpPr>
          <p:nvPr/>
        </p:nvSpPr>
        <p:spPr>
          <a:xfrm>
            <a:off x="525164" y="1189048"/>
            <a:ext cx="11141672" cy="74378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500"/>
              </a:lnSpc>
            </a:pPr>
            <a:r>
              <a:rPr lang="en-US" sz="4000" b="1" dirty="0">
                <a:latin typeface="+mn-lt"/>
                <a:ea typeface="Verdana" panose="020B0604030504040204" pitchFamily="34" charset="0"/>
                <a:cs typeface="Calibri Light"/>
              </a:rPr>
              <a:t>Lydia, a decision support service champion</a:t>
            </a:r>
            <a:endParaRPr lang="en-US" sz="4000" b="1" dirty="0">
              <a:latin typeface="+mn-lt"/>
              <a:ea typeface="Verdana" panose="020B0604030504040204" pitchFamily="34" charset="0"/>
            </a:endParaRPr>
          </a:p>
        </p:txBody>
      </p:sp>
      <p:sp>
        <p:nvSpPr>
          <p:cNvPr id="9" name="TextBox 8">
            <a:extLst>
              <a:ext uri="{FF2B5EF4-FFF2-40B4-BE49-F238E27FC236}">
                <a16:creationId xmlns:a16="http://schemas.microsoft.com/office/drawing/2014/main" id="{C3445044-C9E5-0035-0189-BFA466736ACD}"/>
              </a:ext>
            </a:extLst>
          </p:cNvPr>
          <p:cNvSpPr txBox="1"/>
          <p:nvPr/>
        </p:nvSpPr>
        <p:spPr>
          <a:xfrm>
            <a:off x="1659862" y="6031149"/>
            <a:ext cx="8872277" cy="461665"/>
          </a:xfrm>
          <a:prstGeom prst="rect">
            <a:avLst/>
          </a:prstGeom>
          <a:noFill/>
        </p:spPr>
        <p:txBody>
          <a:bodyPr wrap="square" rtlCol="0">
            <a:spAutoFit/>
          </a:bodyPr>
          <a:lstStyle/>
          <a:p>
            <a:pPr algn="ctr"/>
            <a:r>
              <a:rPr lang="en-IE" sz="2400" dirty="0">
                <a:hlinkClick r:id="rId5"/>
              </a:rPr>
              <a:t>https://</a:t>
            </a:r>
            <a:r>
              <a:rPr lang="en-IE" sz="2400" dirty="0" err="1">
                <a:hlinkClick r:id="rId5"/>
              </a:rPr>
              <a:t>www.youtube.com</a:t>
            </a:r>
            <a:r>
              <a:rPr lang="en-IE" sz="2400" dirty="0">
                <a:hlinkClick r:id="rId5"/>
              </a:rPr>
              <a:t>/</a:t>
            </a:r>
            <a:r>
              <a:rPr lang="en-IE" sz="2400" dirty="0" err="1">
                <a:hlinkClick r:id="rId5"/>
              </a:rPr>
              <a:t>watch?v</a:t>
            </a:r>
            <a:r>
              <a:rPr lang="en-IE" sz="2400" dirty="0">
                <a:hlinkClick r:id="rId5"/>
              </a:rPr>
              <a:t>=92Qt3ziiGmY</a:t>
            </a:r>
            <a:endParaRPr lang="en-US" sz="2400" dirty="0">
              <a:ea typeface="Verdana" panose="020B0604030504040204" pitchFamily="34" charset="0"/>
            </a:endParaRPr>
          </a:p>
        </p:txBody>
      </p:sp>
    </p:spTree>
    <p:extLst>
      <p:ext uri="{BB962C8B-B14F-4D97-AF65-F5344CB8AC3E}">
        <p14:creationId xmlns:p14="http://schemas.microsoft.com/office/powerpoint/2010/main" val="423741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anim calcmode="lin" valueType="num">
                                      <p:cBhvr>
                                        <p:cTn id="13" dur="1500" fill="hold"/>
                                        <p:tgtEl>
                                          <p:spTgt spid="6"/>
                                        </p:tgtEl>
                                        <p:attrNameLst>
                                          <p:attrName>ppt_x</p:attrName>
                                        </p:attrNameLst>
                                      </p:cBhvr>
                                      <p:tavLst>
                                        <p:tav tm="0">
                                          <p:val>
                                            <p:strVal val="#ppt_x"/>
                                          </p:val>
                                        </p:tav>
                                        <p:tav tm="100000">
                                          <p:val>
                                            <p:strVal val="#ppt_x"/>
                                          </p:val>
                                        </p:tav>
                                      </p:tavLst>
                                    </p:anim>
                                    <p:anim calcmode="lin" valueType="num">
                                      <p:cBhvr>
                                        <p:cTn id="14" dur="1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ppt_x</p:attrName>
                                        </p:attrNameLst>
                                      </p:cBhvr>
                                      <p:tavLst>
                                        <p:tav tm="0">
                                          <p:val>
                                            <p:strVal val="#ppt_x"/>
                                          </p:val>
                                        </p:tav>
                                        <p:tav tm="100000">
                                          <p:val>
                                            <p:strVal val="#ppt_x"/>
                                          </p:val>
                                        </p:tav>
                                      </p:tavLst>
                                    </p:anim>
                                    <p:anim calcmode="lin" valueType="num">
                                      <p:cBhvr>
                                        <p:cTn id="1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1D741-C679-49E8-6FE0-EE3E28D023B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DA93A64F-7382-EF64-29E9-CA7ACDBA1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18737" y="1194808"/>
            <a:ext cx="4680000" cy="4680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88DC198-E708-7839-300B-7529542B4C8A}"/>
              </a:ext>
            </a:extLst>
          </p:cNvPr>
          <p:cNvSpPr txBox="1">
            <a:spLocks/>
          </p:cNvSpPr>
          <p:nvPr/>
        </p:nvSpPr>
        <p:spPr>
          <a:xfrm>
            <a:off x="6562587" y="2687327"/>
            <a:ext cx="3866203" cy="1483346"/>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800" b="1" dirty="0">
                <a:ea typeface="Verdana" panose="020B0604030504040204" pitchFamily="34" charset="0"/>
                <a:cs typeface="Calibri Light"/>
              </a:rPr>
              <a:t>Decision supporters</a:t>
            </a:r>
            <a:endParaRPr lang="en-US" sz="4800" dirty="0">
              <a:ea typeface="Verdana" panose="020B0604030504040204" pitchFamily="34" charset="0"/>
              <a:cs typeface="Calibri Light"/>
            </a:endParaRPr>
          </a:p>
        </p:txBody>
      </p:sp>
      <p:pic>
        <p:nvPicPr>
          <p:cNvPr id="3" name="Picture 2">
            <a:extLst>
              <a:ext uri="{FF2B5EF4-FFF2-40B4-BE49-F238E27FC236}">
                <a16:creationId xmlns:a16="http://schemas.microsoft.com/office/drawing/2014/main" id="{3A665A48-18F9-E6FD-568E-4203A5352F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51741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ppt_x</p:attrName>
                                        </p:attrNameLst>
                                      </p:cBhvr>
                                      <p:tavLst>
                                        <p:tav tm="0">
                                          <p:val>
                                            <p:strVal val="#ppt_x"/>
                                          </p:val>
                                        </p:tav>
                                        <p:tav tm="100000">
                                          <p:val>
                                            <p:strVal val="#ppt_x"/>
                                          </p:val>
                                        </p:tav>
                                      </p:tavLst>
                                    </p:anim>
                                    <p:anim calcmode="lin" valueType="num">
                                      <p:cBhvr>
                                        <p:cTn id="14"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AC19D-2735-BF08-E276-54ADABEF1DE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EBD382D0-36E0-F681-8424-63580C83A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18737" y="1399612"/>
            <a:ext cx="4680000" cy="468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9BA888D-878E-DDC5-CD3F-595C4A25C90D}"/>
              </a:ext>
            </a:extLst>
          </p:cNvPr>
          <p:cNvSpPr txBox="1">
            <a:spLocks/>
          </p:cNvSpPr>
          <p:nvPr/>
        </p:nvSpPr>
        <p:spPr>
          <a:xfrm>
            <a:off x="5939999" y="2671364"/>
            <a:ext cx="5751257" cy="1098625"/>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3500" dirty="0">
                <a:latin typeface="+mn-lt"/>
                <a:ea typeface="Verdana" panose="020B0604030504040204" pitchFamily="34" charset="0"/>
                <a:cs typeface="Calibri Light"/>
              </a:rPr>
              <a:t>Depends on the support needed at the moment.</a:t>
            </a:r>
          </a:p>
        </p:txBody>
      </p:sp>
      <p:sp>
        <p:nvSpPr>
          <p:cNvPr id="4" name="Title 1">
            <a:extLst>
              <a:ext uri="{FF2B5EF4-FFF2-40B4-BE49-F238E27FC236}">
                <a16:creationId xmlns:a16="http://schemas.microsoft.com/office/drawing/2014/main" id="{208AE143-5F1C-B448-4407-60EC91920395}"/>
              </a:ext>
            </a:extLst>
          </p:cNvPr>
          <p:cNvSpPr txBox="1">
            <a:spLocks/>
          </p:cNvSpPr>
          <p:nvPr/>
        </p:nvSpPr>
        <p:spPr>
          <a:xfrm>
            <a:off x="5939999" y="1448914"/>
            <a:ext cx="5585101" cy="1112475"/>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4000" b="1" dirty="0">
                <a:latin typeface="+mn-lt"/>
                <a:ea typeface="Verdana" panose="020B0604030504040204" pitchFamily="34" charset="0"/>
                <a:cs typeface="Calibri Light"/>
              </a:rPr>
              <a:t>Decision support arrangements</a:t>
            </a:r>
            <a:endParaRPr lang="en-US" sz="4000" b="1" dirty="0">
              <a:latin typeface="+mn-lt"/>
              <a:ea typeface="Verdana" panose="020B0604030504040204" pitchFamily="34" charset="0"/>
            </a:endParaRPr>
          </a:p>
        </p:txBody>
      </p:sp>
      <p:sp>
        <p:nvSpPr>
          <p:cNvPr id="5" name="Title 1">
            <a:extLst>
              <a:ext uri="{FF2B5EF4-FFF2-40B4-BE49-F238E27FC236}">
                <a16:creationId xmlns:a16="http://schemas.microsoft.com/office/drawing/2014/main" id="{FBD22AE6-2CCD-3BCC-D896-F18B358B5BE5}"/>
              </a:ext>
            </a:extLst>
          </p:cNvPr>
          <p:cNvSpPr txBox="1">
            <a:spLocks/>
          </p:cNvSpPr>
          <p:nvPr/>
        </p:nvSpPr>
        <p:spPr>
          <a:xfrm>
            <a:off x="5939999" y="3879964"/>
            <a:ext cx="5751257" cy="1098625"/>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3500" dirty="0">
                <a:ea typeface="Verdana" panose="020B0604030504040204" pitchFamily="34" charset="0"/>
                <a:cs typeface="Calibri Light"/>
              </a:rPr>
              <a:t>People who help are called decision supporters.</a:t>
            </a:r>
          </a:p>
        </p:txBody>
      </p:sp>
      <p:sp>
        <p:nvSpPr>
          <p:cNvPr id="6" name="Title 1">
            <a:extLst>
              <a:ext uri="{FF2B5EF4-FFF2-40B4-BE49-F238E27FC236}">
                <a16:creationId xmlns:a16="http://schemas.microsoft.com/office/drawing/2014/main" id="{BD94A260-D50E-BFBA-6C98-03339A27D45F}"/>
              </a:ext>
            </a:extLst>
          </p:cNvPr>
          <p:cNvSpPr txBox="1">
            <a:spLocks/>
          </p:cNvSpPr>
          <p:nvPr/>
        </p:nvSpPr>
        <p:spPr>
          <a:xfrm>
            <a:off x="5939999" y="5088564"/>
            <a:ext cx="5751257" cy="1098625"/>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3500" dirty="0">
                <a:ea typeface="Verdana" panose="020B0604030504040204" pitchFamily="34" charset="0"/>
                <a:cs typeface="Calibri Light"/>
              </a:rPr>
              <a:t>You may have a number of decision supporters.</a:t>
            </a:r>
            <a:endParaRPr lang="en-US" sz="3500" dirty="0">
              <a:ea typeface="Verdana" panose="020B0604030504040204" pitchFamily="34" charset="0"/>
            </a:endParaRPr>
          </a:p>
        </p:txBody>
      </p:sp>
      <p:pic>
        <p:nvPicPr>
          <p:cNvPr id="8" name="Picture 7">
            <a:extLst>
              <a:ext uri="{FF2B5EF4-FFF2-40B4-BE49-F238E27FC236}">
                <a16:creationId xmlns:a16="http://schemas.microsoft.com/office/drawing/2014/main" id="{85FE14B4-E253-68F5-E931-FE612F0C50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32030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750"/>
                                        <p:tgtEl>
                                          <p:spTgt spid="3"/>
                                        </p:tgtEl>
                                      </p:cBhvr>
                                    </p:animEffect>
                                    <p:anim calcmode="lin" valueType="num">
                                      <p:cBhvr>
                                        <p:cTn id="13" dur="1750" fill="hold"/>
                                        <p:tgtEl>
                                          <p:spTgt spid="3"/>
                                        </p:tgtEl>
                                        <p:attrNameLst>
                                          <p:attrName>ppt_x</p:attrName>
                                        </p:attrNameLst>
                                      </p:cBhvr>
                                      <p:tavLst>
                                        <p:tav tm="0">
                                          <p:val>
                                            <p:strVal val="#ppt_x"/>
                                          </p:val>
                                        </p:tav>
                                        <p:tav tm="100000">
                                          <p:val>
                                            <p:strVal val="#ppt_x"/>
                                          </p:val>
                                        </p:tav>
                                      </p:tavLst>
                                    </p:anim>
                                    <p:anim calcmode="lin" valueType="num">
                                      <p:cBhvr>
                                        <p:cTn id="14" dur="175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500"/>
                                        <p:tgtEl>
                                          <p:spTgt spid="4"/>
                                        </p:tgtEl>
                                      </p:cBhvr>
                                    </p:animEffect>
                                    <p:anim calcmode="lin" valueType="num">
                                      <p:cBhvr>
                                        <p:cTn id="18" dur="1500" fill="hold"/>
                                        <p:tgtEl>
                                          <p:spTgt spid="4"/>
                                        </p:tgtEl>
                                        <p:attrNameLst>
                                          <p:attrName>ppt_x</p:attrName>
                                        </p:attrNameLst>
                                      </p:cBhvr>
                                      <p:tavLst>
                                        <p:tav tm="0">
                                          <p:val>
                                            <p:strVal val="#ppt_x"/>
                                          </p:val>
                                        </p:tav>
                                        <p:tav tm="100000">
                                          <p:val>
                                            <p:strVal val="#ppt_x"/>
                                          </p:val>
                                        </p:tav>
                                      </p:tavLst>
                                    </p:anim>
                                    <p:anim calcmode="lin" valueType="num">
                                      <p:cBhvr>
                                        <p:cTn id="19" dur="1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ppt_x</p:attrName>
                                        </p:attrNameLst>
                                      </p:cBhvr>
                                      <p:tavLst>
                                        <p:tav tm="0">
                                          <p:val>
                                            <p:strVal val="#ppt_x"/>
                                          </p:val>
                                        </p:tav>
                                        <p:tav tm="100000">
                                          <p:val>
                                            <p:strVal val="#ppt_x"/>
                                          </p:val>
                                        </p:tav>
                                      </p:tavLst>
                                    </p:anim>
                                    <p:anim calcmode="lin" valueType="num">
                                      <p:cBhvr>
                                        <p:cTn id="24" dur="2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250"/>
                                        <p:tgtEl>
                                          <p:spTgt spid="6"/>
                                        </p:tgtEl>
                                      </p:cBhvr>
                                    </p:animEffect>
                                    <p:anim calcmode="lin" valueType="num">
                                      <p:cBhvr>
                                        <p:cTn id="28" dur="2250" fill="hold"/>
                                        <p:tgtEl>
                                          <p:spTgt spid="6"/>
                                        </p:tgtEl>
                                        <p:attrNameLst>
                                          <p:attrName>ppt_x</p:attrName>
                                        </p:attrNameLst>
                                      </p:cBhvr>
                                      <p:tavLst>
                                        <p:tav tm="0">
                                          <p:val>
                                            <p:strVal val="#ppt_x"/>
                                          </p:val>
                                        </p:tav>
                                        <p:tav tm="100000">
                                          <p:val>
                                            <p:strVal val="#ppt_x"/>
                                          </p:val>
                                        </p:tav>
                                      </p:tavLst>
                                    </p:anim>
                                    <p:anim calcmode="lin" valueType="num">
                                      <p:cBhvr>
                                        <p:cTn id="29" dur="2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9267D-6D11-B975-65E1-57BC456CF31D}"/>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18BF8B6C-27FC-9B5D-0722-D4233B5C4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95460" y="2412770"/>
            <a:ext cx="36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677A6EA-B025-5E06-593F-948F434FC714}"/>
              </a:ext>
            </a:extLst>
          </p:cNvPr>
          <p:cNvSpPr txBox="1">
            <a:spLocks/>
          </p:cNvSpPr>
          <p:nvPr/>
        </p:nvSpPr>
        <p:spPr>
          <a:xfrm>
            <a:off x="649941" y="1373293"/>
            <a:ext cx="10892118" cy="74378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500"/>
              </a:lnSpc>
            </a:pPr>
            <a:r>
              <a:rPr lang="en-US" sz="4000" b="1" dirty="0">
                <a:latin typeface="+mn-lt"/>
                <a:ea typeface="Verdana" panose="020B0604030504040204" pitchFamily="34" charset="0"/>
                <a:cs typeface="Calibri Light"/>
              </a:rPr>
              <a:t>Three types of decision support arrangements</a:t>
            </a:r>
            <a:endParaRPr lang="en-US" sz="4000" b="1" dirty="0">
              <a:latin typeface="+mn-lt"/>
              <a:ea typeface="Verdana" panose="020B0604030504040204" pitchFamily="34" charset="0"/>
            </a:endParaRPr>
          </a:p>
        </p:txBody>
      </p:sp>
      <p:sp>
        <p:nvSpPr>
          <p:cNvPr id="4" name="Title 1">
            <a:extLst>
              <a:ext uri="{FF2B5EF4-FFF2-40B4-BE49-F238E27FC236}">
                <a16:creationId xmlns:a16="http://schemas.microsoft.com/office/drawing/2014/main" id="{2A2164D4-96AC-B0B5-121C-F6D452642038}"/>
              </a:ext>
            </a:extLst>
          </p:cNvPr>
          <p:cNvSpPr txBox="1">
            <a:spLocks/>
          </p:cNvSpPr>
          <p:nvPr/>
        </p:nvSpPr>
        <p:spPr>
          <a:xfrm>
            <a:off x="5290058" y="2848744"/>
            <a:ext cx="6675201" cy="2136666"/>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ts val="5500"/>
              </a:lnSpc>
              <a:buFont typeface="+mj-lt"/>
              <a:buAutoNum type="arabicPeriod"/>
            </a:pPr>
            <a:r>
              <a:rPr lang="en-US" sz="3500" dirty="0">
                <a:ea typeface="Verdana" panose="020B0604030504040204" pitchFamily="34" charset="0"/>
                <a:cs typeface="Calibri Light"/>
              </a:rPr>
              <a:t>Decision making assistant</a:t>
            </a:r>
          </a:p>
          <a:p>
            <a:pPr marL="514350" indent="-514350">
              <a:lnSpc>
                <a:spcPts val="5500"/>
              </a:lnSpc>
              <a:buFont typeface="+mj-lt"/>
              <a:buAutoNum type="arabicPeriod"/>
            </a:pPr>
            <a:r>
              <a:rPr lang="en-US" sz="3500" dirty="0">
                <a:ea typeface="Verdana" panose="020B0604030504040204" pitchFamily="34" charset="0"/>
                <a:cs typeface="Calibri Light"/>
              </a:rPr>
              <a:t>Co-decision maker</a:t>
            </a:r>
          </a:p>
          <a:p>
            <a:pPr marL="514350" indent="-514350">
              <a:lnSpc>
                <a:spcPts val="5500"/>
              </a:lnSpc>
              <a:buFont typeface="+mj-lt"/>
              <a:buAutoNum type="arabicPeriod"/>
            </a:pPr>
            <a:r>
              <a:rPr lang="en-US" sz="3500" dirty="0">
                <a:ea typeface="Verdana" panose="020B0604030504040204" pitchFamily="34" charset="0"/>
                <a:cs typeface="Calibri Light"/>
              </a:rPr>
              <a:t>Decision making representative</a:t>
            </a:r>
          </a:p>
        </p:txBody>
      </p:sp>
      <p:pic>
        <p:nvPicPr>
          <p:cNvPr id="3" name="Picture 2">
            <a:extLst>
              <a:ext uri="{FF2B5EF4-FFF2-40B4-BE49-F238E27FC236}">
                <a16:creationId xmlns:a16="http://schemas.microsoft.com/office/drawing/2014/main" id="{96FE8264-1354-B07F-D449-FE002FB823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14918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500"/>
                                        <p:tgtEl>
                                          <p:spTgt spid="4">
                                            <p:txEl>
                                              <p:pRg st="0" end="0"/>
                                            </p:txEl>
                                          </p:spTgt>
                                        </p:tgtEl>
                                      </p:cBhvr>
                                    </p:animEffect>
                                    <p:anim calcmode="lin" valueType="num">
                                      <p:cBhvr>
                                        <p:cTn id="18"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500" fill="hold"/>
                                        <p:tgtEl>
                                          <p:spTgt spid="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1750"/>
                                        <p:tgtEl>
                                          <p:spTgt spid="4">
                                            <p:txEl>
                                              <p:pRg st="1" end="1"/>
                                            </p:txEl>
                                          </p:spTgt>
                                        </p:tgtEl>
                                      </p:cBhvr>
                                    </p:animEffect>
                                    <p:anim calcmode="lin" valueType="num">
                                      <p:cBhvr>
                                        <p:cTn id="23" dur="17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1750" fill="hold"/>
                                        <p:tgtEl>
                                          <p:spTgt spid="4">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2000"/>
                                        <p:tgtEl>
                                          <p:spTgt spid="4">
                                            <p:txEl>
                                              <p:pRg st="2" end="2"/>
                                            </p:txEl>
                                          </p:spTgt>
                                        </p:tgtEl>
                                      </p:cBhvr>
                                    </p:animEffect>
                                    <p:anim calcmode="lin" valueType="num">
                                      <p:cBhvr>
                                        <p:cTn id="28"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uiExpand="1" build="p" bldLvl="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6E90B-DE0F-35C6-A4EB-EA0C5610AA36}"/>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CF79481B-B8DE-3DDF-7DFA-EFCF17A36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18737" y="1399612"/>
            <a:ext cx="4680000" cy="4680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618E102-B5A2-6D9C-E154-AC108CF114D0}"/>
              </a:ext>
            </a:extLst>
          </p:cNvPr>
          <p:cNvSpPr txBox="1">
            <a:spLocks/>
          </p:cNvSpPr>
          <p:nvPr/>
        </p:nvSpPr>
        <p:spPr>
          <a:xfrm>
            <a:off x="5939999" y="3155458"/>
            <a:ext cx="5751257" cy="2124547"/>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3500" dirty="0">
                <a:latin typeface="+mn-lt"/>
                <a:ea typeface="Verdana" panose="020B0604030504040204" pitchFamily="34" charset="0"/>
                <a:cs typeface="Calibri Light"/>
              </a:rPr>
              <a:t>The role of the decision-making is to help you to </a:t>
            </a:r>
            <a:r>
              <a:rPr lang="en-US" sz="3500" b="1" dirty="0">
                <a:latin typeface="+mn-lt"/>
                <a:ea typeface="Verdana" panose="020B0604030504040204" pitchFamily="34" charset="0"/>
                <a:cs typeface="Calibri Light"/>
              </a:rPr>
              <a:t>make decisions for yourself.</a:t>
            </a:r>
          </a:p>
        </p:txBody>
      </p:sp>
      <p:sp>
        <p:nvSpPr>
          <p:cNvPr id="5" name="Title 1">
            <a:extLst>
              <a:ext uri="{FF2B5EF4-FFF2-40B4-BE49-F238E27FC236}">
                <a16:creationId xmlns:a16="http://schemas.microsoft.com/office/drawing/2014/main" id="{B9878457-3B64-1503-1DDC-1A4E87E043F6}"/>
              </a:ext>
            </a:extLst>
          </p:cNvPr>
          <p:cNvSpPr txBox="1">
            <a:spLocks/>
          </p:cNvSpPr>
          <p:nvPr/>
        </p:nvSpPr>
        <p:spPr>
          <a:xfrm>
            <a:off x="5939999" y="1933008"/>
            <a:ext cx="5585101" cy="1112475"/>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4000" b="1" dirty="0">
                <a:latin typeface="+mn-lt"/>
                <a:ea typeface="Verdana" panose="020B0604030504040204" pitchFamily="34" charset="0"/>
                <a:cs typeface="Calibri Light"/>
              </a:rPr>
              <a:t>Decision-making assistant (DMA)</a:t>
            </a:r>
            <a:endParaRPr lang="en-US" sz="4000" b="1" dirty="0">
              <a:latin typeface="+mn-lt"/>
              <a:ea typeface="Verdana" panose="020B0604030504040204" pitchFamily="34" charset="0"/>
            </a:endParaRPr>
          </a:p>
        </p:txBody>
      </p:sp>
      <p:pic>
        <p:nvPicPr>
          <p:cNvPr id="3" name="Picture 2">
            <a:extLst>
              <a:ext uri="{FF2B5EF4-FFF2-40B4-BE49-F238E27FC236}">
                <a16:creationId xmlns:a16="http://schemas.microsoft.com/office/drawing/2014/main" id="{485659AD-CD55-8B5E-5521-907B9A3B16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325283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750"/>
                                        <p:tgtEl>
                                          <p:spTgt spid="4"/>
                                        </p:tgtEl>
                                      </p:cBhvr>
                                    </p:animEffect>
                                    <p:anim calcmode="lin" valueType="num">
                                      <p:cBhvr>
                                        <p:cTn id="13" dur="1750" fill="hold"/>
                                        <p:tgtEl>
                                          <p:spTgt spid="4"/>
                                        </p:tgtEl>
                                        <p:attrNameLst>
                                          <p:attrName>ppt_x</p:attrName>
                                        </p:attrNameLst>
                                      </p:cBhvr>
                                      <p:tavLst>
                                        <p:tav tm="0">
                                          <p:val>
                                            <p:strVal val="#ppt_x"/>
                                          </p:val>
                                        </p:tav>
                                        <p:tav tm="100000">
                                          <p:val>
                                            <p:strVal val="#ppt_x"/>
                                          </p:val>
                                        </p:tav>
                                      </p:tavLst>
                                    </p:anim>
                                    <p:anim calcmode="lin" valueType="num">
                                      <p:cBhvr>
                                        <p:cTn id="14" dur="17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anim calcmode="lin" valueType="num">
                                      <p:cBhvr>
                                        <p:cTn id="18" dur="1500" fill="hold"/>
                                        <p:tgtEl>
                                          <p:spTgt spid="5"/>
                                        </p:tgtEl>
                                        <p:attrNameLst>
                                          <p:attrName>ppt_x</p:attrName>
                                        </p:attrNameLst>
                                      </p:cBhvr>
                                      <p:tavLst>
                                        <p:tav tm="0">
                                          <p:val>
                                            <p:strVal val="#ppt_x"/>
                                          </p:val>
                                        </p:tav>
                                        <p:tav tm="100000">
                                          <p:val>
                                            <p:strVal val="#ppt_x"/>
                                          </p:val>
                                        </p:tav>
                                      </p:tavLst>
                                    </p:anim>
                                    <p:anim calcmode="lin" valueType="num">
                                      <p:cBhvr>
                                        <p:cTn id="1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207FE-7687-9E15-B624-0B49E4A117D4}"/>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E282268B-0BE0-D593-06BB-E5862C2BA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0000" y="1579862"/>
            <a:ext cx="4320000" cy="4320000"/>
          </a:xfrm>
          <a:prstGeom prst="rect">
            <a:avLst/>
          </a:prstGeom>
        </p:spPr>
      </p:pic>
      <p:sp>
        <p:nvSpPr>
          <p:cNvPr id="3" name="Title 1">
            <a:extLst>
              <a:ext uri="{FF2B5EF4-FFF2-40B4-BE49-F238E27FC236}">
                <a16:creationId xmlns:a16="http://schemas.microsoft.com/office/drawing/2014/main" id="{A6FB317B-7BFB-8AF7-933E-6DD879B37253}"/>
              </a:ext>
            </a:extLst>
          </p:cNvPr>
          <p:cNvSpPr txBox="1">
            <a:spLocks/>
          </p:cNvSpPr>
          <p:nvPr/>
        </p:nvSpPr>
        <p:spPr>
          <a:xfrm>
            <a:off x="5920074" y="3429000"/>
            <a:ext cx="4962513" cy="77802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800" b="1" dirty="0">
                <a:latin typeface="+mn-lt"/>
                <a:ea typeface="Verdana" panose="020B0604030504040204" pitchFamily="34" charset="0"/>
                <a:cs typeface="Calibri Light"/>
              </a:rPr>
              <a:t>Decision making</a:t>
            </a:r>
            <a:endParaRPr lang="en-US" sz="4800" dirty="0">
              <a:latin typeface="+mn-lt"/>
              <a:ea typeface="Verdana" panose="020B0604030504040204" pitchFamily="34" charset="0"/>
              <a:cs typeface="Calibri Light"/>
            </a:endParaRPr>
          </a:p>
        </p:txBody>
      </p:sp>
      <p:pic>
        <p:nvPicPr>
          <p:cNvPr id="2" name="Picture 1">
            <a:extLst>
              <a:ext uri="{FF2B5EF4-FFF2-40B4-BE49-F238E27FC236}">
                <a16:creationId xmlns:a16="http://schemas.microsoft.com/office/drawing/2014/main" id="{3BEEB30C-6B29-DBDD-E44E-A3D0678796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69905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2688F-4894-71DE-592F-718C8515D90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132A7B2F-FE88-C7AA-3E4B-2C06E44A4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18737" y="1229131"/>
            <a:ext cx="4680000" cy="4680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5B63B66-83CA-DFB4-9993-25D1883E78D7}"/>
              </a:ext>
            </a:extLst>
          </p:cNvPr>
          <p:cNvSpPr txBox="1">
            <a:spLocks/>
          </p:cNvSpPr>
          <p:nvPr/>
        </p:nvSpPr>
        <p:spPr>
          <a:xfrm>
            <a:off x="5939999" y="3155458"/>
            <a:ext cx="5751257" cy="1611586"/>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3500" dirty="0">
                <a:latin typeface="+mn-lt"/>
                <a:ea typeface="Verdana" panose="020B0604030504040204" pitchFamily="34" charset="0"/>
                <a:cs typeface="Calibri Light"/>
              </a:rPr>
              <a:t>The role of the co-decision-maker is to make certain decisions </a:t>
            </a:r>
            <a:r>
              <a:rPr lang="en-US" sz="3500" b="1" dirty="0">
                <a:latin typeface="+mn-lt"/>
                <a:ea typeface="Verdana" panose="020B0604030504040204" pitchFamily="34" charset="0"/>
                <a:cs typeface="Calibri Light"/>
              </a:rPr>
              <a:t>together with you.</a:t>
            </a:r>
          </a:p>
        </p:txBody>
      </p:sp>
      <p:sp>
        <p:nvSpPr>
          <p:cNvPr id="5" name="Title 1">
            <a:extLst>
              <a:ext uri="{FF2B5EF4-FFF2-40B4-BE49-F238E27FC236}">
                <a16:creationId xmlns:a16="http://schemas.microsoft.com/office/drawing/2014/main" id="{A6512D09-7DD4-9055-BC52-1CE736A061E3}"/>
              </a:ext>
            </a:extLst>
          </p:cNvPr>
          <p:cNvSpPr txBox="1">
            <a:spLocks/>
          </p:cNvSpPr>
          <p:nvPr/>
        </p:nvSpPr>
        <p:spPr>
          <a:xfrm>
            <a:off x="5939999" y="1933008"/>
            <a:ext cx="5585101" cy="1112475"/>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4000" b="1" dirty="0">
                <a:latin typeface="+mn-lt"/>
                <a:ea typeface="Verdana" panose="020B0604030504040204" pitchFamily="34" charset="0"/>
                <a:cs typeface="Calibri Light"/>
              </a:rPr>
              <a:t>Co-decision maker (CDM)</a:t>
            </a:r>
            <a:endParaRPr lang="en-US" sz="4000" b="1" dirty="0">
              <a:latin typeface="+mn-lt"/>
              <a:ea typeface="Verdana" panose="020B0604030504040204" pitchFamily="34" charset="0"/>
            </a:endParaRPr>
          </a:p>
        </p:txBody>
      </p:sp>
      <p:pic>
        <p:nvPicPr>
          <p:cNvPr id="3" name="Picture 2">
            <a:extLst>
              <a:ext uri="{FF2B5EF4-FFF2-40B4-BE49-F238E27FC236}">
                <a16:creationId xmlns:a16="http://schemas.microsoft.com/office/drawing/2014/main" id="{E7B5468E-2864-AE68-37E4-941F26D865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9113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750"/>
                                        <p:tgtEl>
                                          <p:spTgt spid="4"/>
                                        </p:tgtEl>
                                      </p:cBhvr>
                                    </p:animEffect>
                                    <p:anim calcmode="lin" valueType="num">
                                      <p:cBhvr>
                                        <p:cTn id="13" dur="1750" fill="hold"/>
                                        <p:tgtEl>
                                          <p:spTgt spid="4"/>
                                        </p:tgtEl>
                                        <p:attrNameLst>
                                          <p:attrName>ppt_x</p:attrName>
                                        </p:attrNameLst>
                                      </p:cBhvr>
                                      <p:tavLst>
                                        <p:tav tm="0">
                                          <p:val>
                                            <p:strVal val="#ppt_x"/>
                                          </p:val>
                                        </p:tav>
                                        <p:tav tm="100000">
                                          <p:val>
                                            <p:strVal val="#ppt_x"/>
                                          </p:val>
                                        </p:tav>
                                      </p:tavLst>
                                    </p:anim>
                                    <p:anim calcmode="lin" valueType="num">
                                      <p:cBhvr>
                                        <p:cTn id="14" dur="17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anim calcmode="lin" valueType="num">
                                      <p:cBhvr>
                                        <p:cTn id="18" dur="1500" fill="hold"/>
                                        <p:tgtEl>
                                          <p:spTgt spid="5"/>
                                        </p:tgtEl>
                                        <p:attrNameLst>
                                          <p:attrName>ppt_x</p:attrName>
                                        </p:attrNameLst>
                                      </p:cBhvr>
                                      <p:tavLst>
                                        <p:tav tm="0">
                                          <p:val>
                                            <p:strVal val="#ppt_x"/>
                                          </p:val>
                                        </p:tav>
                                        <p:tav tm="100000">
                                          <p:val>
                                            <p:strVal val="#ppt_x"/>
                                          </p:val>
                                        </p:tav>
                                      </p:tavLst>
                                    </p:anim>
                                    <p:anim calcmode="lin" valueType="num">
                                      <p:cBhvr>
                                        <p:cTn id="1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10E12-AE8F-9186-3D0F-583DFBC2ED85}"/>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6144C19E-C6E1-8443-DE72-12D653050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39233" y="1393190"/>
            <a:ext cx="4239008" cy="43518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3E71787-A8CA-608A-673D-27830517F915}"/>
              </a:ext>
            </a:extLst>
          </p:cNvPr>
          <p:cNvSpPr txBox="1">
            <a:spLocks/>
          </p:cNvSpPr>
          <p:nvPr/>
        </p:nvSpPr>
        <p:spPr>
          <a:xfrm>
            <a:off x="5939999" y="2615640"/>
            <a:ext cx="5585101" cy="3663430"/>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500"/>
              </a:lnSpc>
            </a:pPr>
            <a:r>
              <a:rPr lang="en-US" sz="3000" dirty="0">
                <a:latin typeface="+mn-lt"/>
                <a:ea typeface="Verdana" panose="020B0604030504040204" pitchFamily="34" charset="0"/>
                <a:cs typeface="Calibri Light"/>
              </a:rPr>
              <a:t>The role of the decision-making representative is to make certain decisions on the person’s behalf.</a:t>
            </a:r>
          </a:p>
          <a:p>
            <a:pPr>
              <a:lnSpc>
                <a:spcPts val="3500"/>
              </a:lnSpc>
            </a:pPr>
            <a:endParaRPr lang="en-US" sz="3000" dirty="0">
              <a:latin typeface="+mn-lt"/>
              <a:ea typeface="Verdana" panose="020B0604030504040204" pitchFamily="34" charset="0"/>
              <a:cs typeface="Calibri Light"/>
            </a:endParaRPr>
          </a:p>
          <a:p>
            <a:pPr>
              <a:lnSpc>
                <a:spcPts val="3500"/>
              </a:lnSpc>
            </a:pPr>
            <a:r>
              <a:rPr lang="en-US" sz="3000" dirty="0">
                <a:latin typeface="+mn-lt"/>
                <a:ea typeface="Verdana" panose="020B0604030504040204" pitchFamily="34" charset="0"/>
                <a:cs typeface="Calibri Light"/>
              </a:rPr>
              <a:t>The court will appoint someone the person knows and trusts. This will most often be a family member.</a:t>
            </a:r>
            <a:endParaRPr lang="en-US" sz="3000" b="1" dirty="0">
              <a:latin typeface="+mn-lt"/>
              <a:ea typeface="Verdana" panose="020B0604030504040204" pitchFamily="34" charset="0"/>
              <a:cs typeface="Calibri Light"/>
            </a:endParaRPr>
          </a:p>
        </p:txBody>
      </p:sp>
      <p:sp>
        <p:nvSpPr>
          <p:cNvPr id="5" name="Title 1">
            <a:extLst>
              <a:ext uri="{FF2B5EF4-FFF2-40B4-BE49-F238E27FC236}">
                <a16:creationId xmlns:a16="http://schemas.microsoft.com/office/drawing/2014/main" id="{D38799DB-6056-F153-9CEF-645C4370B2D0}"/>
              </a:ext>
            </a:extLst>
          </p:cNvPr>
          <p:cNvSpPr txBox="1">
            <a:spLocks/>
          </p:cNvSpPr>
          <p:nvPr/>
        </p:nvSpPr>
        <p:spPr>
          <a:xfrm>
            <a:off x="5939999" y="1393190"/>
            <a:ext cx="5585101" cy="1112475"/>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4000" b="1" dirty="0">
                <a:latin typeface="+mn-lt"/>
                <a:ea typeface="Verdana" panose="020B0604030504040204" pitchFamily="34" charset="0"/>
                <a:cs typeface="Calibri Light"/>
              </a:rPr>
              <a:t>Decision-making representative (DMR)</a:t>
            </a:r>
            <a:endParaRPr lang="en-US" sz="4000" b="1" dirty="0">
              <a:latin typeface="+mn-lt"/>
              <a:ea typeface="Verdana" panose="020B0604030504040204" pitchFamily="34" charset="0"/>
            </a:endParaRPr>
          </a:p>
        </p:txBody>
      </p:sp>
      <p:pic>
        <p:nvPicPr>
          <p:cNvPr id="3" name="Picture 2">
            <a:extLst>
              <a:ext uri="{FF2B5EF4-FFF2-40B4-BE49-F238E27FC236}">
                <a16:creationId xmlns:a16="http://schemas.microsoft.com/office/drawing/2014/main" id="{C746CF7F-4590-BD68-A192-F89396747C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32691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750"/>
                                        <p:tgtEl>
                                          <p:spTgt spid="4">
                                            <p:txEl>
                                              <p:pRg st="0" end="0"/>
                                            </p:txEl>
                                          </p:spTgt>
                                        </p:tgtEl>
                                      </p:cBhvr>
                                    </p:animEffect>
                                    <p:anim calcmode="lin" valueType="num">
                                      <p:cBhvr>
                                        <p:cTn id="13" dur="1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75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anim calcmode="lin" valueType="num">
                                      <p:cBhvr>
                                        <p:cTn id="18"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2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500"/>
                                        <p:tgtEl>
                                          <p:spTgt spid="5"/>
                                        </p:tgtEl>
                                      </p:cBhvr>
                                    </p:animEffect>
                                    <p:anim calcmode="lin" valueType="num">
                                      <p:cBhvr>
                                        <p:cTn id="23" dur="1500" fill="hold"/>
                                        <p:tgtEl>
                                          <p:spTgt spid="5"/>
                                        </p:tgtEl>
                                        <p:attrNameLst>
                                          <p:attrName>ppt_x</p:attrName>
                                        </p:attrNameLst>
                                      </p:cBhvr>
                                      <p:tavLst>
                                        <p:tav tm="0">
                                          <p:val>
                                            <p:strVal val="#ppt_x"/>
                                          </p:val>
                                        </p:tav>
                                        <p:tav tm="100000">
                                          <p:val>
                                            <p:strVal val="#ppt_x"/>
                                          </p:val>
                                        </p:tav>
                                      </p:tavLst>
                                    </p:anim>
                                    <p:anim calcmode="lin" valueType="num">
                                      <p:cBhvr>
                                        <p:cTn id="24"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9EE99-F170-E059-301A-E446DAE3E4C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6287016-5835-65C8-A96E-BD564C2A64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pic>
        <p:nvPicPr>
          <p:cNvPr id="6" name="Picture 5">
            <a:extLst>
              <a:ext uri="{FF2B5EF4-FFF2-40B4-BE49-F238E27FC236}">
                <a16:creationId xmlns:a16="http://schemas.microsoft.com/office/drawing/2014/main" id="{ECF88B47-EA7A-D649-2A28-B6EAB525BAEF}"/>
              </a:ext>
            </a:extLst>
          </p:cNvPr>
          <p:cNvPicPr>
            <a:picLocks noChangeAspect="1"/>
          </p:cNvPicPr>
          <p:nvPr/>
        </p:nvPicPr>
        <p:blipFill>
          <a:blip r:embed="rId4"/>
          <a:srcRect/>
          <a:stretch/>
        </p:blipFill>
        <p:spPr>
          <a:xfrm>
            <a:off x="2316000" y="2044281"/>
            <a:ext cx="7560000" cy="3780000"/>
          </a:xfrm>
          <a:prstGeom prst="rect">
            <a:avLst/>
          </a:prstGeom>
          <a:ln w="6350">
            <a:solidFill>
              <a:schemeClr val="tx1"/>
            </a:solidFill>
          </a:ln>
        </p:spPr>
      </p:pic>
      <p:sp>
        <p:nvSpPr>
          <p:cNvPr id="8" name="Title 1">
            <a:extLst>
              <a:ext uri="{FF2B5EF4-FFF2-40B4-BE49-F238E27FC236}">
                <a16:creationId xmlns:a16="http://schemas.microsoft.com/office/drawing/2014/main" id="{D795D67E-76C7-99D2-A76C-D5F596100EE8}"/>
              </a:ext>
            </a:extLst>
          </p:cNvPr>
          <p:cNvSpPr txBox="1">
            <a:spLocks/>
          </p:cNvSpPr>
          <p:nvPr/>
        </p:nvSpPr>
        <p:spPr>
          <a:xfrm>
            <a:off x="525164" y="1189048"/>
            <a:ext cx="11141672" cy="74378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500"/>
              </a:lnSpc>
            </a:pPr>
            <a:r>
              <a:rPr lang="en-US" sz="4000" b="1" dirty="0">
                <a:latin typeface="+mn-lt"/>
                <a:ea typeface="Verdana" panose="020B0604030504040204" pitchFamily="34" charset="0"/>
                <a:cs typeface="Calibri Light"/>
              </a:rPr>
              <a:t>Florin, a decision support service champion</a:t>
            </a:r>
            <a:endParaRPr lang="en-US" sz="4000" b="1" dirty="0">
              <a:latin typeface="+mn-lt"/>
              <a:ea typeface="Verdana" panose="020B0604030504040204" pitchFamily="34" charset="0"/>
            </a:endParaRPr>
          </a:p>
        </p:txBody>
      </p:sp>
      <p:sp>
        <p:nvSpPr>
          <p:cNvPr id="9" name="TextBox 8">
            <a:extLst>
              <a:ext uri="{FF2B5EF4-FFF2-40B4-BE49-F238E27FC236}">
                <a16:creationId xmlns:a16="http://schemas.microsoft.com/office/drawing/2014/main" id="{45381537-E2C8-05A7-31D4-487051C2D4FE}"/>
              </a:ext>
            </a:extLst>
          </p:cNvPr>
          <p:cNvSpPr txBox="1"/>
          <p:nvPr/>
        </p:nvSpPr>
        <p:spPr>
          <a:xfrm>
            <a:off x="2172063" y="6031149"/>
            <a:ext cx="7847874" cy="461665"/>
          </a:xfrm>
          <a:prstGeom prst="rect">
            <a:avLst/>
          </a:prstGeom>
          <a:noFill/>
        </p:spPr>
        <p:txBody>
          <a:bodyPr wrap="square" rtlCol="0">
            <a:spAutoFit/>
          </a:bodyPr>
          <a:lstStyle/>
          <a:p>
            <a:pPr algn="ctr"/>
            <a:r>
              <a:rPr lang="en-IE" sz="2400" dirty="0">
                <a:hlinkClick r:id="rId5"/>
              </a:rPr>
              <a:t>https://</a:t>
            </a:r>
            <a:r>
              <a:rPr lang="en-IE" sz="2400" dirty="0" err="1">
                <a:hlinkClick r:id="rId5"/>
              </a:rPr>
              <a:t>www.youtube.com</a:t>
            </a:r>
            <a:r>
              <a:rPr lang="en-IE" sz="2400" dirty="0">
                <a:hlinkClick r:id="rId5"/>
              </a:rPr>
              <a:t>/</a:t>
            </a:r>
            <a:r>
              <a:rPr lang="en-IE" sz="2400" dirty="0" err="1">
                <a:hlinkClick r:id="rId5"/>
              </a:rPr>
              <a:t>watch?v</a:t>
            </a:r>
            <a:r>
              <a:rPr lang="en-IE" sz="2400" dirty="0">
                <a:hlinkClick r:id="rId5"/>
              </a:rPr>
              <a:t>=5YZhv7E6XTM</a:t>
            </a:r>
            <a:endParaRPr lang="en-US" sz="2400" dirty="0">
              <a:ea typeface="Verdana" panose="020B0604030504040204" pitchFamily="34" charset="0"/>
            </a:endParaRPr>
          </a:p>
        </p:txBody>
      </p:sp>
    </p:spTree>
    <p:extLst>
      <p:ext uri="{BB962C8B-B14F-4D97-AF65-F5344CB8AC3E}">
        <p14:creationId xmlns:p14="http://schemas.microsoft.com/office/powerpoint/2010/main" val="422268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anim calcmode="lin" valueType="num">
                                      <p:cBhvr>
                                        <p:cTn id="13" dur="1500" fill="hold"/>
                                        <p:tgtEl>
                                          <p:spTgt spid="6"/>
                                        </p:tgtEl>
                                        <p:attrNameLst>
                                          <p:attrName>ppt_x</p:attrName>
                                        </p:attrNameLst>
                                      </p:cBhvr>
                                      <p:tavLst>
                                        <p:tav tm="0">
                                          <p:val>
                                            <p:strVal val="#ppt_x"/>
                                          </p:val>
                                        </p:tav>
                                        <p:tav tm="100000">
                                          <p:val>
                                            <p:strVal val="#ppt_x"/>
                                          </p:val>
                                        </p:tav>
                                      </p:tavLst>
                                    </p:anim>
                                    <p:anim calcmode="lin" valueType="num">
                                      <p:cBhvr>
                                        <p:cTn id="14" dur="1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ppt_x</p:attrName>
                                        </p:attrNameLst>
                                      </p:cBhvr>
                                      <p:tavLst>
                                        <p:tav tm="0">
                                          <p:val>
                                            <p:strVal val="#ppt_x"/>
                                          </p:val>
                                        </p:tav>
                                        <p:tav tm="100000">
                                          <p:val>
                                            <p:strVal val="#ppt_x"/>
                                          </p:val>
                                        </p:tav>
                                      </p:tavLst>
                                    </p:anim>
                                    <p:anim calcmode="lin" valueType="num">
                                      <p:cBhvr>
                                        <p:cTn id="1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A54F6-DEF6-AA01-26AB-6C008A9F2CA2}"/>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5E501F5-C529-AB98-DBCA-1AD5A697D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79020" y="1393190"/>
            <a:ext cx="4512977" cy="451297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5656726-8010-5379-C8BD-11223DFC55C9}"/>
              </a:ext>
            </a:extLst>
          </p:cNvPr>
          <p:cNvSpPr txBox="1">
            <a:spLocks/>
          </p:cNvSpPr>
          <p:nvPr/>
        </p:nvSpPr>
        <p:spPr>
          <a:xfrm>
            <a:off x="5939999" y="3740352"/>
            <a:ext cx="5585101" cy="518787"/>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hlinkClick r:id="rId4"/>
              </a:rPr>
              <a:t>https://</a:t>
            </a:r>
            <a:r>
              <a:rPr lang="en-GB" sz="3200" dirty="0" err="1">
                <a:hlinkClick r:id="rId4"/>
              </a:rPr>
              <a:t>t.co</a:t>
            </a:r>
            <a:r>
              <a:rPr lang="en-GB" sz="3200" dirty="0">
                <a:hlinkClick r:id="rId4"/>
              </a:rPr>
              <a:t>/Kgnxmwu9Vv</a:t>
            </a:r>
            <a:endParaRPr lang="en-GB" sz="3200" dirty="0"/>
          </a:p>
        </p:txBody>
      </p:sp>
      <p:sp>
        <p:nvSpPr>
          <p:cNvPr id="5" name="Title 1">
            <a:extLst>
              <a:ext uri="{FF2B5EF4-FFF2-40B4-BE49-F238E27FC236}">
                <a16:creationId xmlns:a16="http://schemas.microsoft.com/office/drawing/2014/main" id="{E62F701D-5551-41A1-7780-97C30A05AA07}"/>
              </a:ext>
            </a:extLst>
          </p:cNvPr>
          <p:cNvSpPr txBox="1">
            <a:spLocks/>
          </p:cNvSpPr>
          <p:nvPr/>
        </p:nvSpPr>
        <p:spPr>
          <a:xfrm>
            <a:off x="5939999" y="2517902"/>
            <a:ext cx="6101580" cy="1112475"/>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4000" b="1" dirty="0">
                <a:latin typeface="+mn-lt"/>
                <a:ea typeface="Verdana" panose="020B0604030504040204" pitchFamily="34" charset="0"/>
                <a:cs typeface="Calibri Light"/>
              </a:rPr>
              <a:t>Decision Support Service - One Year on 2024</a:t>
            </a:r>
            <a:endParaRPr lang="en-US" sz="4000" b="1" dirty="0">
              <a:latin typeface="+mn-lt"/>
              <a:ea typeface="Verdana" panose="020B0604030504040204" pitchFamily="34" charset="0"/>
            </a:endParaRPr>
          </a:p>
        </p:txBody>
      </p:sp>
      <p:pic>
        <p:nvPicPr>
          <p:cNvPr id="6" name="Picture 5">
            <a:extLst>
              <a:ext uri="{FF2B5EF4-FFF2-40B4-BE49-F238E27FC236}">
                <a16:creationId xmlns:a16="http://schemas.microsoft.com/office/drawing/2014/main" id="{B48F3836-DBE5-8D1A-7EA6-B7FCE71E590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16133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anim calcmode="lin" valueType="num">
                                      <p:cBhvr>
                                        <p:cTn id="13" dur="1500" fill="hold"/>
                                        <p:tgtEl>
                                          <p:spTgt spid="4"/>
                                        </p:tgtEl>
                                        <p:attrNameLst>
                                          <p:attrName>ppt_x</p:attrName>
                                        </p:attrNameLst>
                                      </p:cBhvr>
                                      <p:tavLst>
                                        <p:tav tm="0">
                                          <p:val>
                                            <p:strVal val="#ppt_x"/>
                                          </p:val>
                                        </p:tav>
                                        <p:tav tm="100000">
                                          <p:val>
                                            <p:strVal val="#ppt_x"/>
                                          </p:val>
                                        </p:tav>
                                      </p:tavLst>
                                    </p:anim>
                                    <p:anim calcmode="lin" valueType="num">
                                      <p:cBhvr>
                                        <p:cTn id="14" dur="1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anim calcmode="lin" valueType="num">
                                      <p:cBhvr>
                                        <p:cTn id="18" dur="1500" fill="hold"/>
                                        <p:tgtEl>
                                          <p:spTgt spid="5"/>
                                        </p:tgtEl>
                                        <p:attrNameLst>
                                          <p:attrName>ppt_x</p:attrName>
                                        </p:attrNameLst>
                                      </p:cBhvr>
                                      <p:tavLst>
                                        <p:tav tm="0">
                                          <p:val>
                                            <p:strVal val="#ppt_x"/>
                                          </p:val>
                                        </p:tav>
                                        <p:tav tm="100000">
                                          <p:val>
                                            <p:strVal val="#ppt_x"/>
                                          </p:val>
                                        </p:tav>
                                      </p:tavLst>
                                    </p:anim>
                                    <p:anim calcmode="lin" valueType="num">
                                      <p:cBhvr>
                                        <p:cTn id="1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BA69B-B20E-D551-40CD-FB61ACA02E8F}"/>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6AADE80C-4FCB-60C0-540E-C8EC45DE2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932708" y="1551521"/>
            <a:ext cx="4275441" cy="42754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5A76E5F-954E-052C-2223-E872B2B4918F}"/>
              </a:ext>
            </a:extLst>
          </p:cNvPr>
          <p:cNvSpPr txBox="1">
            <a:spLocks/>
          </p:cNvSpPr>
          <p:nvPr/>
        </p:nvSpPr>
        <p:spPr>
          <a:xfrm>
            <a:off x="6562587" y="3057108"/>
            <a:ext cx="3866203" cy="77802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800" b="1" dirty="0">
                <a:latin typeface="+mn-lt"/>
                <a:ea typeface="Verdana" panose="020B0604030504040204" pitchFamily="34" charset="0"/>
                <a:cs typeface="Calibri Light"/>
              </a:rPr>
              <a:t>Questions</a:t>
            </a:r>
            <a:endParaRPr lang="en-US" sz="4800" dirty="0">
              <a:latin typeface="+mn-lt"/>
              <a:ea typeface="Verdana" panose="020B0604030504040204" pitchFamily="34" charset="0"/>
              <a:cs typeface="Calibri Light"/>
            </a:endParaRPr>
          </a:p>
        </p:txBody>
      </p:sp>
      <p:pic>
        <p:nvPicPr>
          <p:cNvPr id="3" name="Picture 2">
            <a:extLst>
              <a:ext uri="{FF2B5EF4-FFF2-40B4-BE49-F238E27FC236}">
                <a16:creationId xmlns:a16="http://schemas.microsoft.com/office/drawing/2014/main" id="{315E4134-15DA-5649-BAAC-2814D197D9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89212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14301-4B64-211C-E8B1-BFDFA9EA5A0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A0881DE-3195-0F75-61CA-7579775821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
        <p:nvSpPr>
          <p:cNvPr id="8" name="Title 1">
            <a:extLst>
              <a:ext uri="{FF2B5EF4-FFF2-40B4-BE49-F238E27FC236}">
                <a16:creationId xmlns:a16="http://schemas.microsoft.com/office/drawing/2014/main" id="{731666BF-07E1-326A-97E5-E86F2531945E}"/>
              </a:ext>
            </a:extLst>
          </p:cNvPr>
          <p:cNvSpPr txBox="1">
            <a:spLocks/>
          </p:cNvSpPr>
          <p:nvPr/>
        </p:nvSpPr>
        <p:spPr>
          <a:xfrm>
            <a:off x="525164" y="1189048"/>
            <a:ext cx="11141672" cy="74378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500"/>
              </a:lnSpc>
            </a:pPr>
            <a:r>
              <a:rPr lang="en-US" sz="4000" b="1" dirty="0">
                <a:latin typeface="+mn-lt"/>
                <a:ea typeface="Verdana" panose="020B0604030504040204" pitchFamily="34" charset="0"/>
                <a:cs typeface="Calibri Light"/>
              </a:rPr>
              <a:t>Support</a:t>
            </a:r>
            <a:endParaRPr lang="en-US" sz="4000" b="1" dirty="0">
              <a:latin typeface="+mn-lt"/>
              <a:ea typeface="Verdana" panose="020B0604030504040204" pitchFamily="34" charset="0"/>
            </a:endParaRPr>
          </a:p>
        </p:txBody>
      </p:sp>
      <p:sp>
        <p:nvSpPr>
          <p:cNvPr id="9" name="TextBox 8">
            <a:extLst>
              <a:ext uri="{FF2B5EF4-FFF2-40B4-BE49-F238E27FC236}">
                <a16:creationId xmlns:a16="http://schemas.microsoft.com/office/drawing/2014/main" id="{A7D40DDA-BD52-7FEF-F73A-08ACDE5266F0}"/>
              </a:ext>
            </a:extLst>
          </p:cNvPr>
          <p:cNvSpPr txBox="1"/>
          <p:nvPr/>
        </p:nvSpPr>
        <p:spPr>
          <a:xfrm>
            <a:off x="2719290" y="6031149"/>
            <a:ext cx="6753421" cy="461665"/>
          </a:xfrm>
          <a:prstGeom prst="rect">
            <a:avLst/>
          </a:prstGeom>
          <a:noFill/>
        </p:spPr>
        <p:txBody>
          <a:bodyPr wrap="square" rtlCol="0">
            <a:spAutoFit/>
          </a:bodyPr>
          <a:lstStyle/>
          <a:p>
            <a:pPr algn="ctr"/>
            <a:r>
              <a:rPr lang="en-IE" sz="2400" dirty="0">
                <a:hlinkClick r:id="rId4"/>
              </a:rPr>
              <a:t>https://</a:t>
            </a:r>
            <a:r>
              <a:rPr lang="en-IE" sz="2400" dirty="0" err="1">
                <a:hlinkClick r:id="rId4"/>
              </a:rPr>
              <a:t>www.youtube.com</a:t>
            </a:r>
            <a:r>
              <a:rPr lang="en-IE" sz="2400" dirty="0">
                <a:hlinkClick r:id="rId4"/>
              </a:rPr>
              <a:t>/</a:t>
            </a:r>
            <a:r>
              <a:rPr lang="en-IE" sz="2400" dirty="0" err="1">
                <a:hlinkClick r:id="rId4"/>
              </a:rPr>
              <a:t>watch?v</a:t>
            </a:r>
            <a:r>
              <a:rPr lang="en-IE" sz="2400" dirty="0">
                <a:hlinkClick r:id="rId4"/>
              </a:rPr>
              <a:t>=yCFDSLJeJL4</a:t>
            </a:r>
            <a:endParaRPr lang="en-US" sz="2400" dirty="0">
              <a:ea typeface="Verdana" panose="020B0604030504040204" pitchFamily="34" charset="0"/>
            </a:endParaRPr>
          </a:p>
        </p:txBody>
      </p:sp>
      <p:sp>
        <p:nvSpPr>
          <p:cNvPr id="3" name="Title 1">
            <a:extLst>
              <a:ext uri="{FF2B5EF4-FFF2-40B4-BE49-F238E27FC236}">
                <a16:creationId xmlns:a16="http://schemas.microsoft.com/office/drawing/2014/main" id="{734EB791-F1CE-B438-83ED-8A7EEDEC598D}"/>
              </a:ext>
            </a:extLst>
          </p:cNvPr>
          <p:cNvSpPr txBox="1">
            <a:spLocks/>
          </p:cNvSpPr>
          <p:nvPr/>
        </p:nvSpPr>
        <p:spPr>
          <a:xfrm>
            <a:off x="649941" y="1767808"/>
            <a:ext cx="10892118" cy="74378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3500" dirty="0">
                <a:ea typeface="Verdana" panose="020B0604030504040204" pitchFamily="34" charset="0"/>
                <a:cs typeface="Calibri Light"/>
              </a:rPr>
              <a:t>DSS Collaboration: Inclusion Ireland Potential Service Users</a:t>
            </a:r>
          </a:p>
        </p:txBody>
      </p:sp>
      <p:pic>
        <p:nvPicPr>
          <p:cNvPr id="4" name="Picture 3" descr="A colorful circles on an orange background&#10;&#10;Description automatically generated">
            <a:extLst>
              <a:ext uri="{FF2B5EF4-FFF2-40B4-BE49-F238E27FC236}">
                <a16:creationId xmlns:a16="http://schemas.microsoft.com/office/drawing/2014/main" id="{C1302371-1D59-A284-E10D-DA94D0EC7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1" y="2660413"/>
            <a:ext cx="5726458" cy="3163868"/>
          </a:xfrm>
          <a:prstGeom prst="rect">
            <a:avLst/>
          </a:prstGeom>
        </p:spPr>
      </p:pic>
    </p:spTree>
    <p:extLst>
      <p:ext uri="{BB962C8B-B14F-4D97-AF65-F5344CB8AC3E}">
        <p14:creationId xmlns:p14="http://schemas.microsoft.com/office/powerpoint/2010/main" val="350756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750"/>
                                        <p:tgtEl>
                                          <p:spTgt spid="4"/>
                                        </p:tgtEl>
                                      </p:cBhvr>
                                    </p:animEffect>
                                    <p:anim calcmode="lin" valueType="num">
                                      <p:cBhvr>
                                        <p:cTn id="18" dur="1750" fill="hold"/>
                                        <p:tgtEl>
                                          <p:spTgt spid="4"/>
                                        </p:tgtEl>
                                        <p:attrNameLst>
                                          <p:attrName>ppt_x</p:attrName>
                                        </p:attrNameLst>
                                      </p:cBhvr>
                                      <p:tavLst>
                                        <p:tav tm="0">
                                          <p:val>
                                            <p:strVal val="#ppt_x"/>
                                          </p:val>
                                        </p:tav>
                                        <p:tav tm="100000">
                                          <p:val>
                                            <p:strVal val="#ppt_x"/>
                                          </p:val>
                                        </p:tav>
                                      </p:tavLst>
                                    </p:anim>
                                    <p:anim calcmode="lin" valueType="num">
                                      <p:cBhvr>
                                        <p:cTn id="19" dur="175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anim calcmode="lin" valueType="num">
                                      <p:cBhvr>
                                        <p:cTn id="23" dur="2000" fill="hold"/>
                                        <p:tgtEl>
                                          <p:spTgt spid="9"/>
                                        </p:tgtEl>
                                        <p:attrNameLst>
                                          <p:attrName>ppt_x</p:attrName>
                                        </p:attrNameLst>
                                      </p:cBhvr>
                                      <p:tavLst>
                                        <p:tav tm="0">
                                          <p:val>
                                            <p:strVal val="#ppt_x"/>
                                          </p:val>
                                        </p:tav>
                                        <p:tav tm="100000">
                                          <p:val>
                                            <p:strVal val="#ppt_x"/>
                                          </p:val>
                                        </p:tav>
                                      </p:tavLst>
                                    </p:anim>
                                    <p:anim calcmode="lin" valueType="num">
                                      <p:cBhvr>
                                        <p:cTn id="24"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46653-335F-9932-6E86-741AB4410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65C244-4C58-0D82-8A8D-974D645BF0DC}"/>
              </a:ext>
            </a:extLst>
          </p:cNvPr>
          <p:cNvSpPr txBox="1">
            <a:spLocks/>
          </p:cNvSpPr>
          <p:nvPr/>
        </p:nvSpPr>
        <p:spPr>
          <a:xfrm>
            <a:off x="6562587" y="3057108"/>
            <a:ext cx="3866203" cy="1483346"/>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800" b="1" dirty="0">
                <a:latin typeface="+mn-lt"/>
                <a:ea typeface="Verdana" panose="020B0604030504040204" pitchFamily="34" charset="0"/>
                <a:cs typeface="Calibri Light"/>
              </a:rPr>
              <a:t>What did I learn today?</a:t>
            </a:r>
            <a:endParaRPr lang="en-US" sz="4800" dirty="0">
              <a:latin typeface="+mn-lt"/>
              <a:ea typeface="Verdana" panose="020B0604030504040204" pitchFamily="34" charset="0"/>
              <a:cs typeface="Calibri Light"/>
            </a:endParaRPr>
          </a:p>
        </p:txBody>
      </p:sp>
      <p:pic>
        <p:nvPicPr>
          <p:cNvPr id="3" name="Picture 2">
            <a:extLst>
              <a:ext uri="{FF2B5EF4-FFF2-40B4-BE49-F238E27FC236}">
                <a16:creationId xmlns:a16="http://schemas.microsoft.com/office/drawing/2014/main" id="{7C48152B-C839-F791-29D4-A0004DC316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05597" y="1825015"/>
            <a:ext cx="3923817" cy="3923817"/>
          </a:xfrm>
          <a:custGeom>
            <a:avLst/>
            <a:gdLst>
              <a:gd name="connsiteX0" fmla="*/ 95 w 2785540"/>
              <a:gd name="connsiteY0" fmla="*/ 206 h 2785541"/>
              <a:gd name="connsiteX1" fmla="*/ 2785636 w 2785540"/>
              <a:gd name="connsiteY1" fmla="*/ 206 h 2785541"/>
              <a:gd name="connsiteX2" fmla="*/ 2785636 w 2785540"/>
              <a:gd name="connsiteY2" fmla="*/ 2785747 h 2785541"/>
              <a:gd name="connsiteX3" fmla="*/ 95 w 2785540"/>
              <a:gd name="connsiteY3" fmla="*/ 2785747 h 2785541"/>
            </a:gdLst>
            <a:ahLst/>
            <a:cxnLst>
              <a:cxn ang="0">
                <a:pos x="connsiteX0" y="connsiteY0"/>
              </a:cxn>
              <a:cxn ang="0">
                <a:pos x="connsiteX1" y="connsiteY1"/>
              </a:cxn>
              <a:cxn ang="0">
                <a:pos x="connsiteX2" y="connsiteY2"/>
              </a:cxn>
              <a:cxn ang="0">
                <a:pos x="connsiteX3" y="connsiteY3"/>
              </a:cxn>
            </a:cxnLst>
            <a:rect l="l" t="t" r="r" b="b"/>
            <a:pathLst>
              <a:path w="2785540" h="2785541">
                <a:moveTo>
                  <a:pt x="95" y="206"/>
                </a:moveTo>
                <a:lnTo>
                  <a:pt x="2785636" y="206"/>
                </a:lnTo>
                <a:lnTo>
                  <a:pt x="2785636" y="2785747"/>
                </a:lnTo>
                <a:lnTo>
                  <a:pt x="95" y="2785747"/>
                </a:lnTo>
                <a:close/>
              </a:path>
            </a:pathLst>
          </a:custGeom>
        </p:spPr>
      </p:pic>
      <p:pic>
        <p:nvPicPr>
          <p:cNvPr id="4" name="Picture 3">
            <a:extLst>
              <a:ext uri="{FF2B5EF4-FFF2-40B4-BE49-F238E27FC236}">
                <a16:creationId xmlns:a16="http://schemas.microsoft.com/office/drawing/2014/main" id="{B0FB31B2-FBA1-9F1F-DBF6-A4E20D0C97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37813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AA04A-B1AB-8142-5D5A-BD4FAD7892C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957545-2BAE-B75B-06BB-E15053DB0F2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37696" y="2768747"/>
            <a:ext cx="2109645" cy="1668869"/>
          </a:xfrm>
          <a:prstGeom prst="rect">
            <a:avLst/>
          </a:prstGeom>
        </p:spPr>
      </p:pic>
      <p:pic>
        <p:nvPicPr>
          <p:cNvPr id="5" name="Picture 4">
            <a:extLst>
              <a:ext uri="{FF2B5EF4-FFF2-40B4-BE49-F238E27FC236}">
                <a16:creationId xmlns:a16="http://schemas.microsoft.com/office/drawing/2014/main" id="{2BB42C6C-018B-47D4-9732-8E2953CFAD9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413329" y="2688059"/>
            <a:ext cx="1399834" cy="1557119"/>
          </a:xfrm>
          <a:prstGeom prst="rect">
            <a:avLst/>
          </a:prstGeom>
        </p:spPr>
      </p:pic>
      <p:pic>
        <p:nvPicPr>
          <p:cNvPr id="6" name="Picture 5">
            <a:extLst>
              <a:ext uri="{FF2B5EF4-FFF2-40B4-BE49-F238E27FC236}">
                <a16:creationId xmlns:a16="http://schemas.microsoft.com/office/drawing/2014/main" id="{B9226A04-97F1-4094-29FC-88CD4F82F82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382522" y="2580109"/>
            <a:ext cx="1853842" cy="1984071"/>
          </a:xfrm>
          <a:prstGeom prst="rect">
            <a:avLst/>
          </a:prstGeom>
        </p:spPr>
      </p:pic>
      <p:pic>
        <p:nvPicPr>
          <p:cNvPr id="8" name="Picture 7">
            <a:extLst>
              <a:ext uri="{FF2B5EF4-FFF2-40B4-BE49-F238E27FC236}">
                <a16:creationId xmlns:a16="http://schemas.microsoft.com/office/drawing/2014/main" id="{2877848C-593F-00F4-0B2F-B3598440A47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697732" y="2756724"/>
            <a:ext cx="1456659" cy="1518456"/>
          </a:xfrm>
          <a:prstGeom prst="rect">
            <a:avLst/>
          </a:prstGeom>
        </p:spPr>
      </p:pic>
      <p:pic>
        <p:nvPicPr>
          <p:cNvPr id="9" name="Picture 8">
            <a:extLst>
              <a:ext uri="{FF2B5EF4-FFF2-40B4-BE49-F238E27FC236}">
                <a16:creationId xmlns:a16="http://schemas.microsoft.com/office/drawing/2014/main" id="{7EA7D133-F109-D3F1-BB3D-869D014F2CDA}"/>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9657124" y="2670456"/>
            <a:ext cx="1381315" cy="1641986"/>
          </a:xfrm>
          <a:prstGeom prst="rect">
            <a:avLst/>
          </a:prstGeom>
        </p:spPr>
      </p:pic>
      <p:sp>
        <p:nvSpPr>
          <p:cNvPr id="10" name="TextBox 9">
            <a:extLst>
              <a:ext uri="{FF2B5EF4-FFF2-40B4-BE49-F238E27FC236}">
                <a16:creationId xmlns:a16="http://schemas.microsoft.com/office/drawing/2014/main" id="{B005309F-8604-7746-B2EE-16F6890ED563}"/>
              </a:ext>
            </a:extLst>
          </p:cNvPr>
          <p:cNvSpPr txBox="1"/>
          <p:nvPr/>
        </p:nvSpPr>
        <p:spPr>
          <a:xfrm>
            <a:off x="4502554" y="1623350"/>
            <a:ext cx="3186899" cy="830997"/>
          </a:xfrm>
          <a:prstGeom prst="rect">
            <a:avLst/>
          </a:prstGeom>
          <a:noFill/>
        </p:spPr>
        <p:txBody>
          <a:bodyPr wrap="none" rtlCol="0">
            <a:spAutoFit/>
          </a:bodyPr>
          <a:lstStyle/>
          <a:p>
            <a:pPr algn="ctr"/>
            <a:r>
              <a:rPr lang="en-US" sz="4800" b="1" dirty="0"/>
              <a:t>Our values</a:t>
            </a:r>
          </a:p>
        </p:txBody>
      </p:sp>
      <p:sp>
        <p:nvSpPr>
          <p:cNvPr id="11" name="TextBox 10">
            <a:extLst>
              <a:ext uri="{FF2B5EF4-FFF2-40B4-BE49-F238E27FC236}">
                <a16:creationId xmlns:a16="http://schemas.microsoft.com/office/drawing/2014/main" id="{ED0215D6-B2B4-DD9E-ED4E-95F2E6E3B4EE}"/>
              </a:ext>
            </a:extLst>
          </p:cNvPr>
          <p:cNvSpPr txBox="1"/>
          <p:nvPr/>
        </p:nvSpPr>
        <p:spPr>
          <a:xfrm>
            <a:off x="1153561" y="4757195"/>
            <a:ext cx="1277914" cy="461665"/>
          </a:xfrm>
          <a:prstGeom prst="rect">
            <a:avLst/>
          </a:prstGeom>
          <a:noFill/>
        </p:spPr>
        <p:txBody>
          <a:bodyPr wrap="none" rtlCol="0">
            <a:spAutoFit/>
          </a:bodyPr>
          <a:lstStyle/>
          <a:p>
            <a:r>
              <a:rPr lang="en-US" sz="2400" dirty="0"/>
              <a:t>Respect</a:t>
            </a:r>
          </a:p>
        </p:txBody>
      </p:sp>
      <p:sp>
        <p:nvSpPr>
          <p:cNvPr id="12" name="TextBox 11">
            <a:extLst>
              <a:ext uri="{FF2B5EF4-FFF2-40B4-BE49-F238E27FC236}">
                <a16:creationId xmlns:a16="http://schemas.microsoft.com/office/drawing/2014/main" id="{BFDDFE1D-2CE4-905C-16FD-EA5D1E2B0942}"/>
              </a:ext>
            </a:extLst>
          </p:cNvPr>
          <p:cNvSpPr txBox="1"/>
          <p:nvPr/>
        </p:nvSpPr>
        <p:spPr>
          <a:xfrm>
            <a:off x="3407764" y="4757195"/>
            <a:ext cx="1410964" cy="461665"/>
          </a:xfrm>
          <a:prstGeom prst="rect">
            <a:avLst/>
          </a:prstGeom>
          <a:noFill/>
        </p:spPr>
        <p:txBody>
          <a:bodyPr wrap="none" rtlCol="0">
            <a:spAutoFit/>
          </a:bodyPr>
          <a:lstStyle/>
          <a:p>
            <a:pPr algn="ctr"/>
            <a:r>
              <a:rPr lang="en-US" sz="2400" dirty="0"/>
              <a:t>Inclusion</a:t>
            </a:r>
          </a:p>
        </p:txBody>
      </p:sp>
      <p:sp>
        <p:nvSpPr>
          <p:cNvPr id="13" name="TextBox 12">
            <a:extLst>
              <a:ext uri="{FF2B5EF4-FFF2-40B4-BE49-F238E27FC236}">
                <a16:creationId xmlns:a16="http://schemas.microsoft.com/office/drawing/2014/main" id="{DDA4CFC4-402B-4CD9-AD6B-B3DF79FBFDBB}"/>
              </a:ext>
            </a:extLst>
          </p:cNvPr>
          <p:cNvSpPr txBox="1"/>
          <p:nvPr/>
        </p:nvSpPr>
        <p:spPr>
          <a:xfrm>
            <a:off x="5680906" y="4757195"/>
            <a:ext cx="1257075" cy="461665"/>
          </a:xfrm>
          <a:prstGeom prst="rect">
            <a:avLst/>
          </a:prstGeom>
          <a:noFill/>
        </p:spPr>
        <p:txBody>
          <a:bodyPr wrap="none" rtlCol="0">
            <a:spAutoFit/>
          </a:bodyPr>
          <a:lstStyle/>
          <a:p>
            <a:pPr algn="ctr"/>
            <a:r>
              <a:rPr lang="en-US" sz="2400" dirty="0"/>
              <a:t>Equality</a:t>
            </a:r>
          </a:p>
        </p:txBody>
      </p:sp>
      <p:sp>
        <p:nvSpPr>
          <p:cNvPr id="14" name="TextBox 13">
            <a:extLst>
              <a:ext uri="{FF2B5EF4-FFF2-40B4-BE49-F238E27FC236}">
                <a16:creationId xmlns:a16="http://schemas.microsoft.com/office/drawing/2014/main" id="{2B718B66-4913-C063-0C9C-2AC192DC9B98}"/>
              </a:ext>
            </a:extLst>
          </p:cNvPr>
          <p:cNvSpPr txBox="1"/>
          <p:nvPr/>
        </p:nvSpPr>
        <p:spPr>
          <a:xfrm>
            <a:off x="7966769" y="4757195"/>
            <a:ext cx="918585" cy="461665"/>
          </a:xfrm>
          <a:prstGeom prst="rect">
            <a:avLst/>
          </a:prstGeom>
          <a:noFill/>
        </p:spPr>
        <p:txBody>
          <a:bodyPr wrap="none" rtlCol="0">
            <a:spAutoFit/>
          </a:bodyPr>
          <a:lstStyle/>
          <a:p>
            <a:pPr algn="ctr"/>
            <a:r>
              <a:rPr lang="en-US" sz="2400" dirty="0"/>
              <a:t>Voice</a:t>
            </a:r>
          </a:p>
        </p:txBody>
      </p:sp>
      <p:sp>
        <p:nvSpPr>
          <p:cNvPr id="15" name="TextBox 14">
            <a:extLst>
              <a:ext uri="{FF2B5EF4-FFF2-40B4-BE49-F238E27FC236}">
                <a16:creationId xmlns:a16="http://schemas.microsoft.com/office/drawing/2014/main" id="{B0DCD81D-4FB8-AE4B-96AD-04C0CE4F1E39}"/>
              </a:ext>
            </a:extLst>
          </p:cNvPr>
          <p:cNvSpPr txBox="1"/>
          <p:nvPr/>
        </p:nvSpPr>
        <p:spPr>
          <a:xfrm>
            <a:off x="9780158" y="4757195"/>
            <a:ext cx="1135247" cy="461665"/>
          </a:xfrm>
          <a:prstGeom prst="rect">
            <a:avLst/>
          </a:prstGeom>
          <a:noFill/>
        </p:spPr>
        <p:txBody>
          <a:bodyPr wrap="none" rtlCol="0">
            <a:spAutoFit/>
          </a:bodyPr>
          <a:lstStyle/>
          <a:p>
            <a:pPr algn="ctr"/>
            <a:r>
              <a:rPr lang="en-US" sz="2400" dirty="0"/>
              <a:t>Choice</a:t>
            </a:r>
          </a:p>
        </p:txBody>
      </p:sp>
      <p:pic>
        <p:nvPicPr>
          <p:cNvPr id="2" name="Picture 1">
            <a:extLst>
              <a:ext uri="{FF2B5EF4-FFF2-40B4-BE49-F238E27FC236}">
                <a16:creationId xmlns:a16="http://schemas.microsoft.com/office/drawing/2014/main" id="{71E80220-999E-5A7E-A1C1-B139427053F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10143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anim calcmode="lin" valueType="num">
                                      <p:cBhvr>
                                        <p:cTn id="13" dur="1250" fill="hold"/>
                                        <p:tgtEl>
                                          <p:spTgt spid="4"/>
                                        </p:tgtEl>
                                        <p:attrNameLst>
                                          <p:attrName>ppt_x</p:attrName>
                                        </p:attrNameLst>
                                      </p:cBhvr>
                                      <p:tavLst>
                                        <p:tav tm="0">
                                          <p:val>
                                            <p:strVal val="#ppt_x"/>
                                          </p:val>
                                        </p:tav>
                                        <p:tav tm="100000">
                                          <p:val>
                                            <p:strVal val="#ppt_x"/>
                                          </p:val>
                                        </p:tav>
                                      </p:tavLst>
                                    </p:anim>
                                    <p:anim calcmode="lin" valueType="num">
                                      <p:cBhvr>
                                        <p:cTn id="14" dur="12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anim calcmode="lin" valueType="num">
                                      <p:cBhvr>
                                        <p:cTn id="18" dur="1500" fill="hold"/>
                                        <p:tgtEl>
                                          <p:spTgt spid="5"/>
                                        </p:tgtEl>
                                        <p:attrNameLst>
                                          <p:attrName>ppt_x</p:attrName>
                                        </p:attrNameLst>
                                      </p:cBhvr>
                                      <p:tavLst>
                                        <p:tav tm="0">
                                          <p:val>
                                            <p:strVal val="#ppt_x"/>
                                          </p:val>
                                        </p:tav>
                                        <p:tav tm="100000">
                                          <p:val>
                                            <p:strVal val="#ppt_x"/>
                                          </p:val>
                                        </p:tav>
                                      </p:tavLst>
                                    </p:anim>
                                    <p:anim calcmode="lin" valueType="num">
                                      <p:cBhvr>
                                        <p:cTn id="19" dur="1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750"/>
                                        <p:tgtEl>
                                          <p:spTgt spid="6"/>
                                        </p:tgtEl>
                                      </p:cBhvr>
                                    </p:animEffect>
                                    <p:anim calcmode="lin" valueType="num">
                                      <p:cBhvr>
                                        <p:cTn id="23" dur="1750" fill="hold"/>
                                        <p:tgtEl>
                                          <p:spTgt spid="6"/>
                                        </p:tgtEl>
                                        <p:attrNameLst>
                                          <p:attrName>ppt_x</p:attrName>
                                        </p:attrNameLst>
                                      </p:cBhvr>
                                      <p:tavLst>
                                        <p:tav tm="0">
                                          <p:val>
                                            <p:strVal val="#ppt_x"/>
                                          </p:val>
                                        </p:tav>
                                        <p:tav tm="100000">
                                          <p:val>
                                            <p:strVal val="#ppt_x"/>
                                          </p:val>
                                        </p:tav>
                                      </p:tavLst>
                                    </p:anim>
                                    <p:anim calcmode="lin" valueType="num">
                                      <p:cBhvr>
                                        <p:cTn id="24" dur="175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anim calcmode="lin" valueType="num">
                                      <p:cBhvr>
                                        <p:cTn id="28" dur="2000" fill="hold"/>
                                        <p:tgtEl>
                                          <p:spTgt spid="8"/>
                                        </p:tgtEl>
                                        <p:attrNameLst>
                                          <p:attrName>ppt_x</p:attrName>
                                        </p:attrNameLst>
                                      </p:cBhvr>
                                      <p:tavLst>
                                        <p:tav tm="0">
                                          <p:val>
                                            <p:strVal val="#ppt_x"/>
                                          </p:val>
                                        </p:tav>
                                        <p:tav tm="100000">
                                          <p:val>
                                            <p:strVal val="#ppt_x"/>
                                          </p:val>
                                        </p:tav>
                                      </p:tavLst>
                                    </p:anim>
                                    <p:anim calcmode="lin" valueType="num">
                                      <p:cBhvr>
                                        <p:cTn id="29" dur="2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250"/>
                                        <p:tgtEl>
                                          <p:spTgt spid="9"/>
                                        </p:tgtEl>
                                      </p:cBhvr>
                                    </p:animEffect>
                                    <p:anim calcmode="lin" valueType="num">
                                      <p:cBhvr>
                                        <p:cTn id="33" dur="2250" fill="hold"/>
                                        <p:tgtEl>
                                          <p:spTgt spid="9"/>
                                        </p:tgtEl>
                                        <p:attrNameLst>
                                          <p:attrName>ppt_x</p:attrName>
                                        </p:attrNameLst>
                                      </p:cBhvr>
                                      <p:tavLst>
                                        <p:tav tm="0">
                                          <p:val>
                                            <p:strVal val="#ppt_x"/>
                                          </p:val>
                                        </p:tav>
                                        <p:tav tm="100000">
                                          <p:val>
                                            <p:strVal val="#ppt_x"/>
                                          </p:val>
                                        </p:tav>
                                      </p:tavLst>
                                    </p:anim>
                                    <p:anim calcmode="lin" valueType="num">
                                      <p:cBhvr>
                                        <p:cTn id="34" dur="22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0"/>
                                        <p:tgtEl>
                                          <p:spTgt spid="11"/>
                                        </p:tgtEl>
                                      </p:cBhvr>
                                    </p:animEffect>
                                    <p:anim calcmode="lin" valueType="num">
                                      <p:cBhvr>
                                        <p:cTn id="38" dur="2500" fill="hold"/>
                                        <p:tgtEl>
                                          <p:spTgt spid="11"/>
                                        </p:tgtEl>
                                        <p:attrNameLst>
                                          <p:attrName>ppt_x</p:attrName>
                                        </p:attrNameLst>
                                      </p:cBhvr>
                                      <p:tavLst>
                                        <p:tav tm="0">
                                          <p:val>
                                            <p:strVal val="#ppt_x"/>
                                          </p:val>
                                        </p:tav>
                                        <p:tav tm="100000">
                                          <p:val>
                                            <p:strVal val="#ppt_x"/>
                                          </p:val>
                                        </p:tav>
                                      </p:tavLst>
                                    </p:anim>
                                    <p:anim calcmode="lin" valueType="num">
                                      <p:cBhvr>
                                        <p:cTn id="39" dur="2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750"/>
                                        <p:tgtEl>
                                          <p:spTgt spid="12"/>
                                        </p:tgtEl>
                                      </p:cBhvr>
                                    </p:animEffect>
                                    <p:anim calcmode="lin" valueType="num">
                                      <p:cBhvr>
                                        <p:cTn id="43" dur="2750" fill="hold"/>
                                        <p:tgtEl>
                                          <p:spTgt spid="12"/>
                                        </p:tgtEl>
                                        <p:attrNameLst>
                                          <p:attrName>ppt_x</p:attrName>
                                        </p:attrNameLst>
                                      </p:cBhvr>
                                      <p:tavLst>
                                        <p:tav tm="0">
                                          <p:val>
                                            <p:strVal val="#ppt_x"/>
                                          </p:val>
                                        </p:tav>
                                        <p:tav tm="100000">
                                          <p:val>
                                            <p:strVal val="#ppt_x"/>
                                          </p:val>
                                        </p:tav>
                                      </p:tavLst>
                                    </p:anim>
                                    <p:anim calcmode="lin" valueType="num">
                                      <p:cBhvr>
                                        <p:cTn id="44" dur="275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3000"/>
                                        <p:tgtEl>
                                          <p:spTgt spid="13"/>
                                        </p:tgtEl>
                                      </p:cBhvr>
                                    </p:animEffect>
                                    <p:anim calcmode="lin" valueType="num">
                                      <p:cBhvr>
                                        <p:cTn id="48" dur="3000" fill="hold"/>
                                        <p:tgtEl>
                                          <p:spTgt spid="13"/>
                                        </p:tgtEl>
                                        <p:attrNameLst>
                                          <p:attrName>ppt_x</p:attrName>
                                        </p:attrNameLst>
                                      </p:cBhvr>
                                      <p:tavLst>
                                        <p:tav tm="0">
                                          <p:val>
                                            <p:strVal val="#ppt_x"/>
                                          </p:val>
                                        </p:tav>
                                        <p:tav tm="100000">
                                          <p:val>
                                            <p:strVal val="#ppt_x"/>
                                          </p:val>
                                        </p:tav>
                                      </p:tavLst>
                                    </p:anim>
                                    <p:anim calcmode="lin" valueType="num">
                                      <p:cBhvr>
                                        <p:cTn id="49" dur="3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3250"/>
                                        <p:tgtEl>
                                          <p:spTgt spid="14"/>
                                        </p:tgtEl>
                                      </p:cBhvr>
                                    </p:animEffect>
                                    <p:anim calcmode="lin" valueType="num">
                                      <p:cBhvr>
                                        <p:cTn id="53" dur="3250" fill="hold"/>
                                        <p:tgtEl>
                                          <p:spTgt spid="14"/>
                                        </p:tgtEl>
                                        <p:attrNameLst>
                                          <p:attrName>ppt_x</p:attrName>
                                        </p:attrNameLst>
                                      </p:cBhvr>
                                      <p:tavLst>
                                        <p:tav tm="0">
                                          <p:val>
                                            <p:strVal val="#ppt_x"/>
                                          </p:val>
                                        </p:tav>
                                        <p:tav tm="100000">
                                          <p:val>
                                            <p:strVal val="#ppt_x"/>
                                          </p:val>
                                        </p:tav>
                                      </p:tavLst>
                                    </p:anim>
                                    <p:anim calcmode="lin" valueType="num">
                                      <p:cBhvr>
                                        <p:cTn id="54" dur="325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3500"/>
                                        <p:tgtEl>
                                          <p:spTgt spid="15"/>
                                        </p:tgtEl>
                                      </p:cBhvr>
                                    </p:animEffect>
                                    <p:anim calcmode="lin" valueType="num">
                                      <p:cBhvr>
                                        <p:cTn id="58" dur="3500" fill="hold"/>
                                        <p:tgtEl>
                                          <p:spTgt spid="15"/>
                                        </p:tgtEl>
                                        <p:attrNameLst>
                                          <p:attrName>ppt_x</p:attrName>
                                        </p:attrNameLst>
                                      </p:cBhvr>
                                      <p:tavLst>
                                        <p:tav tm="0">
                                          <p:val>
                                            <p:strVal val="#ppt_x"/>
                                          </p:val>
                                        </p:tav>
                                        <p:tav tm="100000">
                                          <p:val>
                                            <p:strVal val="#ppt_x"/>
                                          </p:val>
                                        </p:tav>
                                      </p:tavLst>
                                    </p:anim>
                                    <p:anim calcmode="lin" valueType="num">
                                      <p:cBhvr>
                                        <p:cTn id="59" dur="3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D93A0-0C17-B76A-BD29-AEF1300889B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1393A95B-3130-9B16-925E-5FD10353E385}"/>
              </a:ext>
            </a:extLst>
          </p:cNvPr>
          <p:cNvSpPr txBox="1"/>
          <p:nvPr/>
        </p:nvSpPr>
        <p:spPr>
          <a:xfrm>
            <a:off x="4672117" y="1623350"/>
            <a:ext cx="2847767" cy="830997"/>
          </a:xfrm>
          <a:prstGeom prst="rect">
            <a:avLst/>
          </a:prstGeom>
          <a:noFill/>
        </p:spPr>
        <p:txBody>
          <a:bodyPr wrap="none" rtlCol="0">
            <a:spAutoFit/>
          </a:bodyPr>
          <a:lstStyle/>
          <a:p>
            <a:pPr algn="ctr"/>
            <a:r>
              <a:rPr lang="en-US" sz="4800" b="1" dirty="0"/>
              <a:t>Our goals</a:t>
            </a:r>
          </a:p>
        </p:txBody>
      </p:sp>
      <p:sp>
        <p:nvSpPr>
          <p:cNvPr id="11" name="TextBox 10">
            <a:extLst>
              <a:ext uri="{FF2B5EF4-FFF2-40B4-BE49-F238E27FC236}">
                <a16:creationId xmlns:a16="http://schemas.microsoft.com/office/drawing/2014/main" id="{84970C0F-CA82-5F8D-EFBB-C4B62E87F329}"/>
              </a:ext>
            </a:extLst>
          </p:cNvPr>
          <p:cNvSpPr txBox="1"/>
          <p:nvPr/>
        </p:nvSpPr>
        <p:spPr>
          <a:xfrm>
            <a:off x="1879228" y="4485180"/>
            <a:ext cx="1553630" cy="461665"/>
          </a:xfrm>
          <a:prstGeom prst="rect">
            <a:avLst/>
          </a:prstGeom>
          <a:noFill/>
        </p:spPr>
        <p:txBody>
          <a:bodyPr wrap="none" rtlCol="0">
            <a:spAutoFit/>
          </a:bodyPr>
          <a:lstStyle/>
          <a:p>
            <a:r>
              <a:rPr lang="en-US" sz="2400" dirty="0"/>
              <a:t>Campaign</a:t>
            </a:r>
          </a:p>
        </p:txBody>
      </p:sp>
      <p:pic>
        <p:nvPicPr>
          <p:cNvPr id="2" name="Picture 1">
            <a:extLst>
              <a:ext uri="{FF2B5EF4-FFF2-40B4-BE49-F238E27FC236}">
                <a16:creationId xmlns:a16="http://schemas.microsoft.com/office/drawing/2014/main" id="{6F6BA9CA-72EF-D0C9-4F97-54CFB81AFD5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68698" y="2454347"/>
            <a:ext cx="2974689" cy="1800000"/>
          </a:xfrm>
          <a:prstGeom prst="rect">
            <a:avLst/>
          </a:prstGeom>
        </p:spPr>
      </p:pic>
      <p:pic>
        <p:nvPicPr>
          <p:cNvPr id="3" name="Picture 2">
            <a:extLst>
              <a:ext uri="{FF2B5EF4-FFF2-40B4-BE49-F238E27FC236}">
                <a16:creationId xmlns:a16="http://schemas.microsoft.com/office/drawing/2014/main" id="{13FEAAA8-B8DE-7C93-3CF2-BA6A21CF617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829371" y="2626056"/>
            <a:ext cx="2479868" cy="1628291"/>
          </a:xfrm>
          <a:prstGeom prst="rect">
            <a:avLst/>
          </a:prstGeom>
        </p:spPr>
      </p:pic>
      <p:pic>
        <p:nvPicPr>
          <p:cNvPr id="16" name="Picture 15">
            <a:extLst>
              <a:ext uri="{FF2B5EF4-FFF2-40B4-BE49-F238E27FC236}">
                <a16:creationId xmlns:a16="http://schemas.microsoft.com/office/drawing/2014/main" id="{9F3C1E5B-88A5-D1C1-4116-34255C28C8C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433788" y="2422517"/>
            <a:ext cx="1783828" cy="1958613"/>
          </a:xfrm>
          <a:prstGeom prst="rect">
            <a:avLst/>
          </a:prstGeom>
        </p:spPr>
      </p:pic>
      <p:sp>
        <p:nvSpPr>
          <p:cNvPr id="17" name="TextBox 16">
            <a:extLst>
              <a:ext uri="{FF2B5EF4-FFF2-40B4-BE49-F238E27FC236}">
                <a16:creationId xmlns:a16="http://schemas.microsoft.com/office/drawing/2014/main" id="{09D58396-2637-3600-EA8A-D13ABAC91B45}"/>
              </a:ext>
            </a:extLst>
          </p:cNvPr>
          <p:cNvSpPr txBox="1"/>
          <p:nvPr/>
        </p:nvSpPr>
        <p:spPr>
          <a:xfrm>
            <a:off x="5444775" y="4485180"/>
            <a:ext cx="1249060" cy="461665"/>
          </a:xfrm>
          <a:prstGeom prst="rect">
            <a:avLst/>
          </a:prstGeom>
          <a:noFill/>
        </p:spPr>
        <p:txBody>
          <a:bodyPr wrap="none" rtlCol="0">
            <a:spAutoFit/>
          </a:bodyPr>
          <a:lstStyle/>
          <a:p>
            <a:r>
              <a:rPr lang="en-US" sz="2400" dirty="0"/>
              <a:t>Support</a:t>
            </a:r>
          </a:p>
        </p:txBody>
      </p:sp>
      <p:sp>
        <p:nvSpPr>
          <p:cNvPr id="18" name="TextBox 17">
            <a:extLst>
              <a:ext uri="{FF2B5EF4-FFF2-40B4-BE49-F238E27FC236}">
                <a16:creationId xmlns:a16="http://schemas.microsoft.com/office/drawing/2014/main" id="{DA5A31A7-EA2F-18D5-E8A9-5D06937576E6}"/>
              </a:ext>
            </a:extLst>
          </p:cNvPr>
          <p:cNvSpPr txBox="1"/>
          <p:nvPr/>
        </p:nvSpPr>
        <p:spPr>
          <a:xfrm>
            <a:off x="8545274" y="4485178"/>
            <a:ext cx="1248419" cy="461665"/>
          </a:xfrm>
          <a:prstGeom prst="rect">
            <a:avLst/>
          </a:prstGeom>
          <a:noFill/>
        </p:spPr>
        <p:txBody>
          <a:bodyPr wrap="none" rtlCol="0">
            <a:spAutoFit/>
          </a:bodyPr>
          <a:lstStyle/>
          <a:p>
            <a:r>
              <a:rPr lang="en-US" sz="2400" dirty="0"/>
              <a:t>Leaders</a:t>
            </a:r>
          </a:p>
        </p:txBody>
      </p:sp>
      <p:sp>
        <p:nvSpPr>
          <p:cNvPr id="19" name="TextBox 18">
            <a:extLst>
              <a:ext uri="{FF2B5EF4-FFF2-40B4-BE49-F238E27FC236}">
                <a16:creationId xmlns:a16="http://schemas.microsoft.com/office/drawing/2014/main" id="{351A4734-B8A6-BFBA-F07E-5DF5A583B671}"/>
              </a:ext>
            </a:extLst>
          </p:cNvPr>
          <p:cNvSpPr txBox="1"/>
          <p:nvPr/>
        </p:nvSpPr>
        <p:spPr>
          <a:xfrm>
            <a:off x="1156043" y="4946843"/>
            <a:ext cx="3169567" cy="923330"/>
          </a:xfrm>
          <a:prstGeom prst="rect">
            <a:avLst/>
          </a:prstGeom>
          <a:noFill/>
        </p:spPr>
        <p:txBody>
          <a:bodyPr wrap="square" rtlCol="0">
            <a:spAutoFit/>
          </a:bodyPr>
          <a:lstStyle/>
          <a:p>
            <a:pPr algn="ctr"/>
            <a:r>
              <a:rPr lang="en-US" dirty="0"/>
              <a:t>We are a campaigning </a:t>
            </a:r>
            <a:r>
              <a:rPr lang="en-US" dirty="0" err="1"/>
              <a:t>organisation</a:t>
            </a:r>
            <a:r>
              <a:rPr lang="en-US" dirty="0"/>
              <a:t> working for real change in people’s lives</a:t>
            </a:r>
          </a:p>
        </p:txBody>
      </p:sp>
      <p:sp>
        <p:nvSpPr>
          <p:cNvPr id="20" name="TextBox 19">
            <a:extLst>
              <a:ext uri="{FF2B5EF4-FFF2-40B4-BE49-F238E27FC236}">
                <a16:creationId xmlns:a16="http://schemas.microsoft.com/office/drawing/2014/main" id="{97A0697C-C0A7-341C-A07F-AB96B7DA9738}"/>
              </a:ext>
            </a:extLst>
          </p:cNvPr>
          <p:cNvSpPr txBox="1"/>
          <p:nvPr/>
        </p:nvSpPr>
        <p:spPr>
          <a:xfrm>
            <a:off x="4484522" y="4946843"/>
            <a:ext cx="3169567" cy="1200329"/>
          </a:xfrm>
          <a:prstGeom prst="rect">
            <a:avLst/>
          </a:prstGeom>
          <a:noFill/>
        </p:spPr>
        <p:txBody>
          <a:bodyPr wrap="square" rtlCol="0">
            <a:spAutoFit/>
          </a:bodyPr>
          <a:lstStyle/>
          <a:p>
            <a:pPr algn="ctr"/>
            <a:r>
              <a:rPr lang="en-US" dirty="0"/>
              <a:t>We support people with intellectual disabilities to be valued and effectively participate in society</a:t>
            </a:r>
          </a:p>
        </p:txBody>
      </p:sp>
      <p:sp>
        <p:nvSpPr>
          <p:cNvPr id="21" name="TextBox 20">
            <a:extLst>
              <a:ext uri="{FF2B5EF4-FFF2-40B4-BE49-F238E27FC236}">
                <a16:creationId xmlns:a16="http://schemas.microsoft.com/office/drawing/2014/main" id="{F3587428-3D1C-F283-DEC7-9E1D3AD9A0FF}"/>
              </a:ext>
            </a:extLst>
          </p:cNvPr>
          <p:cNvSpPr txBox="1"/>
          <p:nvPr/>
        </p:nvSpPr>
        <p:spPr>
          <a:xfrm>
            <a:off x="7813000" y="4946843"/>
            <a:ext cx="2705101" cy="923330"/>
          </a:xfrm>
          <a:prstGeom prst="rect">
            <a:avLst/>
          </a:prstGeom>
          <a:noFill/>
        </p:spPr>
        <p:txBody>
          <a:bodyPr wrap="square" rtlCol="0">
            <a:spAutoFit/>
          </a:bodyPr>
          <a:lstStyle/>
          <a:p>
            <a:pPr algn="ctr"/>
            <a:r>
              <a:rPr lang="en-US" dirty="0"/>
              <a:t>We are leaders in accessible information and communication</a:t>
            </a:r>
          </a:p>
        </p:txBody>
      </p:sp>
      <p:pic>
        <p:nvPicPr>
          <p:cNvPr id="4" name="Picture 3">
            <a:extLst>
              <a:ext uri="{FF2B5EF4-FFF2-40B4-BE49-F238E27FC236}">
                <a16:creationId xmlns:a16="http://schemas.microsoft.com/office/drawing/2014/main" id="{85DD5B7B-B760-C7B9-D461-55E7C9F9A4A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117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anim calcmode="lin" valueType="num">
                                      <p:cBhvr>
                                        <p:cTn id="13" dur="1250" fill="hold"/>
                                        <p:tgtEl>
                                          <p:spTgt spid="2"/>
                                        </p:tgtEl>
                                        <p:attrNameLst>
                                          <p:attrName>ppt_x</p:attrName>
                                        </p:attrNameLst>
                                      </p:cBhvr>
                                      <p:tavLst>
                                        <p:tav tm="0">
                                          <p:val>
                                            <p:strVal val="#ppt_x"/>
                                          </p:val>
                                        </p:tav>
                                        <p:tav tm="100000">
                                          <p:val>
                                            <p:strVal val="#ppt_x"/>
                                          </p:val>
                                        </p:tav>
                                      </p:tavLst>
                                    </p:anim>
                                    <p:anim calcmode="lin" valueType="num">
                                      <p:cBhvr>
                                        <p:cTn id="14" dur="125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750"/>
                                        <p:tgtEl>
                                          <p:spTgt spid="16"/>
                                        </p:tgtEl>
                                      </p:cBhvr>
                                    </p:animEffect>
                                    <p:anim calcmode="lin" valueType="num">
                                      <p:cBhvr>
                                        <p:cTn id="23" dur="1750" fill="hold"/>
                                        <p:tgtEl>
                                          <p:spTgt spid="16"/>
                                        </p:tgtEl>
                                        <p:attrNameLst>
                                          <p:attrName>ppt_x</p:attrName>
                                        </p:attrNameLst>
                                      </p:cBhvr>
                                      <p:tavLst>
                                        <p:tav tm="0">
                                          <p:val>
                                            <p:strVal val="#ppt_x"/>
                                          </p:val>
                                        </p:tav>
                                        <p:tav tm="100000">
                                          <p:val>
                                            <p:strVal val="#ppt_x"/>
                                          </p:val>
                                        </p:tav>
                                      </p:tavLst>
                                    </p:anim>
                                    <p:anim calcmode="lin" valueType="num">
                                      <p:cBhvr>
                                        <p:cTn id="24" dur="175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anim calcmode="lin" valueType="num">
                                      <p:cBhvr>
                                        <p:cTn id="28" dur="2000" fill="hold"/>
                                        <p:tgtEl>
                                          <p:spTgt spid="11"/>
                                        </p:tgtEl>
                                        <p:attrNameLst>
                                          <p:attrName>ppt_x</p:attrName>
                                        </p:attrNameLst>
                                      </p:cBhvr>
                                      <p:tavLst>
                                        <p:tav tm="0">
                                          <p:val>
                                            <p:strVal val="#ppt_x"/>
                                          </p:val>
                                        </p:tav>
                                        <p:tav tm="100000">
                                          <p:val>
                                            <p:strVal val="#ppt_x"/>
                                          </p:val>
                                        </p:tav>
                                      </p:tavLst>
                                    </p:anim>
                                    <p:anim calcmode="lin" valueType="num">
                                      <p:cBhvr>
                                        <p:cTn id="29" dur="2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750"/>
                                        <p:tgtEl>
                                          <p:spTgt spid="19"/>
                                        </p:tgtEl>
                                      </p:cBhvr>
                                    </p:animEffect>
                                    <p:anim calcmode="lin" valueType="num">
                                      <p:cBhvr>
                                        <p:cTn id="33" dur="2750" fill="hold"/>
                                        <p:tgtEl>
                                          <p:spTgt spid="19"/>
                                        </p:tgtEl>
                                        <p:attrNameLst>
                                          <p:attrName>ppt_x</p:attrName>
                                        </p:attrNameLst>
                                      </p:cBhvr>
                                      <p:tavLst>
                                        <p:tav tm="0">
                                          <p:val>
                                            <p:strVal val="#ppt_x"/>
                                          </p:val>
                                        </p:tav>
                                        <p:tav tm="100000">
                                          <p:val>
                                            <p:strVal val="#ppt_x"/>
                                          </p:val>
                                        </p:tav>
                                      </p:tavLst>
                                    </p:anim>
                                    <p:anim calcmode="lin" valueType="num">
                                      <p:cBhvr>
                                        <p:cTn id="34" dur="275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250"/>
                                        <p:tgtEl>
                                          <p:spTgt spid="17"/>
                                        </p:tgtEl>
                                      </p:cBhvr>
                                    </p:animEffect>
                                    <p:anim calcmode="lin" valueType="num">
                                      <p:cBhvr>
                                        <p:cTn id="38" dur="2250" fill="hold"/>
                                        <p:tgtEl>
                                          <p:spTgt spid="17"/>
                                        </p:tgtEl>
                                        <p:attrNameLst>
                                          <p:attrName>ppt_x</p:attrName>
                                        </p:attrNameLst>
                                      </p:cBhvr>
                                      <p:tavLst>
                                        <p:tav tm="0">
                                          <p:val>
                                            <p:strVal val="#ppt_x"/>
                                          </p:val>
                                        </p:tav>
                                        <p:tav tm="100000">
                                          <p:val>
                                            <p:strVal val="#ppt_x"/>
                                          </p:val>
                                        </p:tav>
                                      </p:tavLst>
                                    </p:anim>
                                    <p:anim calcmode="lin" valueType="num">
                                      <p:cBhvr>
                                        <p:cTn id="39" dur="225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3000"/>
                                        <p:tgtEl>
                                          <p:spTgt spid="20"/>
                                        </p:tgtEl>
                                      </p:cBhvr>
                                    </p:animEffect>
                                    <p:anim calcmode="lin" valueType="num">
                                      <p:cBhvr>
                                        <p:cTn id="43" dur="3000" fill="hold"/>
                                        <p:tgtEl>
                                          <p:spTgt spid="20"/>
                                        </p:tgtEl>
                                        <p:attrNameLst>
                                          <p:attrName>ppt_x</p:attrName>
                                        </p:attrNameLst>
                                      </p:cBhvr>
                                      <p:tavLst>
                                        <p:tav tm="0">
                                          <p:val>
                                            <p:strVal val="#ppt_x"/>
                                          </p:val>
                                        </p:tav>
                                        <p:tav tm="100000">
                                          <p:val>
                                            <p:strVal val="#ppt_x"/>
                                          </p:val>
                                        </p:tav>
                                      </p:tavLst>
                                    </p:anim>
                                    <p:anim calcmode="lin" valueType="num">
                                      <p:cBhvr>
                                        <p:cTn id="44" dur="3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0"/>
                                        <p:tgtEl>
                                          <p:spTgt spid="18"/>
                                        </p:tgtEl>
                                      </p:cBhvr>
                                    </p:animEffect>
                                    <p:anim calcmode="lin" valueType="num">
                                      <p:cBhvr>
                                        <p:cTn id="48" dur="2500" fill="hold"/>
                                        <p:tgtEl>
                                          <p:spTgt spid="18"/>
                                        </p:tgtEl>
                                        <p:attrNameLst>
                                          <p:attrName>ppt_x</p:attrName>
                                        </p:attrNameLst>
                                      </p:cBhvr>
                                      <p:tavLst>
                                        <p:tav tm="0">
                                          <p:val>
                                            <p:strVal val="#ppt_x"/>
                                          </p:val>
                                        </p:tav>
                                        <p:tav tm="100000">
                                          <p:val>
                                            <p:strVal val="#ppt_x"/>
                                          </p:val>
                                        </p:tav>
                                      </p:tavLst>
                                    </p:anim>
                                    <p:anim calcmode="lin" valueType="num">
                                      <p:cBhvr>
                                        <p:cTn id="49" dur="25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3250"/>
                                        <p:tgtEl>
                                          <p:spTgt spid="21"/>
                                        </p:tgtEl>
                                      </p:cBhvr>
                                    </p:animEffect>
                                    <p:anim calcmode="lin" valueType="num">
                                      <p:cBhvr>
                                        <p:cTn id="53" dur="3250" fill="hold"/>
                                        <p:tgtEl>
                                          <p:spTgt spid="21"/>
                                        </p:tgtEl>
                                        <p:attrNameLst>
                                          <p:attrName>ppt_x</p:attrName>
                                        </p:attrNameLst>
                                      </p:cBhvr>
                                      <p:tavLst>
                                        <p:tav tm="0">
                                          <p:val>
                                            <p:strVal val="#ppt_x"/>
                                          </p:val>
                                        </p:tav>
                                        <p:tav tm="100000">
                                          <p:val>
                                            <p:strVal val="#ppt_x"/>
                                          </p:val>
                                        </p:tav>
                                      </p:tavLst>
                                    </p:anim>
                                    <p:anim calcmode="lin" valueType="num">
                                      <p:cBhvr>
                                        <p:cTn id="54" dur="3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8" grpId="0"/>
      <p:bldP spid="19"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C313155-096F-675B-74FB-F535722E52A8}"/>
            </a:ext>
          </a:extLst>
        </p:cNvPr>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F95803A1-D08E-59FF-6FAE-9854E3C7B7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6000" y="1834442"/>
            <a:ext cx="3600000" cy="938232"/>
          </a:xfrm>
          <a:prstGeom prst="rect">
            <a:avLst/>
          </a:prstGeom>
        </p:spPr>
      </p:pic>
      <p:grpSp>
        <p:nvGrpSpPr>
          <p:cNvPr id="17" name="Group 16">
            <a:extLst>
              <a:ext uri="{FF2B5EF4-FFF2-40B4-BE49-F238E27FC236}">
                <a16:creationId xmlns:a16="http://schemas.microsoft.com/office/drawing/2014/main" id="{5A57C243-3057-2728-DE53-AD5BAF04F707}"/>
              </a:ext>
            </a:extLst>
          </p:cNvPr>
          <p:cNvGrpSpPr/>
          <p:nvPr/>
        </p:nvGrpSpPr>
        <p:grpSpPr>
          <a:xfrm>
            <a:off x="4305782" y="3209081"/>
            <a:ext cx="3600000" cy="623098"/>
            <a:chOff x="3195587" y="4618299"/>
            <a:chExt cx="5684261" cy="983848"/>
          </a:xfrm>
        </p:grpSpPr>
        <p:pic>
          <p:nvPicPr>
            <p:cNvPr id="8" name="Picture 7">
              <a:extLst>
                <a:ext uri="{FF2B5EF4-FFF2-40B4-BE49-F238E27FC236}">
                  <a16:creationId xmlns:a16="http://schemas.microsoft.com/office/drawing/2014/main" id="{345EAD73-7663-1509-0B0F-0F620A020A1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195587" y="4618299"/>
              <a:ext cx="983848" cy="983848"/>
            </a:xfrm>
            <a:prstGeom prst="rect">
              <a:avLst/>
            </a:prstGeom>
          </p:spPr>
        </p:pic>
        <p:pic>
          <p:nvPicPr>
            <p:cNvPr id="10" name="Picture 9">
              <a:extLst>
                <a:ext uri="{FF2B5EF4-FFF2-40B4-BE49-F238E27FC236}">
                  <a16:creationId xmlns:a16="http://schemas.microsoft.com/office/drawing/2014/main" id="{F9CB1FA3-4D1C-E24B-551B-8E709D9DD2F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720896" y="4618299"/>
              <a:ext cx="983848" cy="983848"/>
            </a:xfrm>
            <a:prstGeom prst="rect">
              <a:avLst/>
            </a:prstGeom>
          </p:spPr>
        </p:pic>
        <p:pic>
          <p:nvPicPr>
            <p:cNvPr id="12" name="Picture 11">
              <a:extLst>
                <a:ext uri="{FF2B5EF4-FFF2-40B4-BE49-F238E27FC236}">
                  <a16:creationId xmlns:a16="http://schemas.microsoft.com/office/drawing/2014/main" id="{B329DFE1-57E2-C7F1-9FAA-C1AC0A703D8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896000" y="4618299"/>
              <a:ext cx="983848" cy="983848"/>
            </a:xfrm>
            <a:prstGeom prst="rect">
              <a:avLst/>
            </a:prstGeom>
          </p:spPr>
        </p:pic>
        <p:pic>
          <p:nvPicPr>
            <p:cNvPr id="14" name="Picture 13">
              <a:extLst>
                <a:ext uri="{FF2B5EF4-FFF2-40B4-BE49-F238E27FC236}">
                  <a16:creationId xmlns:a16="http://schemas.microsoft.com/office/drawing/2014/main" id="{FFBD2787-30AB-22FD-4EB1-AD513F23E22B}"/>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4370690" y="4618299"/>
              <a:ext cx="983848" cy="983848"/>
            </a:xfrm>
            <a:prstGeom prst="rect">
              <a:avLst/>
            </a:prstGeom>
          </p:spPr>
        </p:pic>
        <p:pic>
          <p:nvPicPr>
            <p:cNvPr id="16" name="Picture 15">
              <a:extLst>
                <a:ext uri="{FF2B5EF4-FFF2-40B4-BE49-F238E27FC236}">
                  <a16:creationId xmlns:a16="http://schemas.microsoft.com/office/drawing/2014/main" id="{F43DE918-63C0-FAC1-6DB1-DB8C7595501F}"/>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5545794" y="4618299"/>
              <a:ext cx="983848" cy="983848"/>
            </a:xfrm>
            <a:prstGeom prst="rect">
              <a:avLst/>
            </a:prstGeom>
          </p:spPr>
        </p:pic>
      </p:grpSp>
      <p:pic>
        <p:nvPicPr>
          <p:cNvPr id="19" name="Picture 18">
            <a:extLst>
              <a:ext uri="{FF2B5EF4-FFF2-40B4-BE49-F238E27FC236}">
                <a16:creationId xmlns:a16="http://schemas.microsoft.com/office/drawing/2014/main" id="{09014957-61EB-7BB9-A7D4-769D9AECFF3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4776733" y="4456253"/>
            <a:ext cx="2638535" cy="809150"/>
          </a:xfrm>
          <a:prstGeom prst="rect">
            <a:avLst/>
          </a:prstGeom>
        </p:spPr>
      </p:pic>
    </p:spTree>
    <p:extLst>
      <p:ext uri="{BB962C8B-B14F-4D97-AF65-F5344CB8AC3E}">
        <p14:creationId xmlns:p14="http://schemas.microsoft.com/office/powerpoint/2010/main" val="5518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500"/>
                                        <p:tgtEl>
                                          <p:spTgt spid="17"/>
                                        </p:tgtEl>
                                      </p:cBhvr>
                                    </p:animEffect>
                                    <p:anim calcmode="lin" valueType="num">
                                      <p:cBhvr>
                                        <p:cTn id="13" dur="1500" fill="hold"/>
                                        <p:tgtEl>
                                          <p:spTgt spid="17"/>
                                        </p:tgtEl>
                                        <p:attrNameLst>
                                          <p:attrName>ppt_x</p:attrName>
                                        </p:attrNameLst>
                                      </p:cBhvr>
                                      <p:tavLst>
                                        <p:tav tm="0">
                                          <p:val>
                                            <p:strVal val="#ppt_x"/>
                                          </p:val>
                                        </p:tav>
                                        <p:tav tm="100000">
                                          <p:val>
                                            <p:strVal val="#ppt_x"/>
                                          </p:val>
                                        </p:tav>
                                      </p:tavLst>
                                    </p:anim>
                                    <p:anim calcmode="lin" valueType="num">
                                      <p:cBhvr>
                                        <p:cTn id="14" dur="1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anim calcmode="lin" valueType="num">
                                      <p:cBhvr>
                                        <p:cTn id="18" dur="2000" fill="hold"/>
                                        <p:tgtEl>
                                          <p:spTgt spid="19"/>
                                        </p:tgtEl>
                                        <p:attrNameLst>
                                          <p:attrName>ppt_x</p:attrName>
                                        </p:attrNameLst>
                                      </p:cBhvr>
                                      <p:tavLst>
                                        <p:tav tm="0">
                                          <p:val>
                                            <p:strVal val="#ppt_x"/>
                                          </p:val>
                                        </p:tav>
                                        <p:tav tm="100000">
                                          <p:val>
                                            <p:strVal val="#ppt_x"/>
                                          </p:val>
                                        </p:tav>
                                      </p:tavLst>
                                    </p:anim>
                                    <p:anim calcmode="lin" valueType="num">
                                      <p:cBhvr>
                                        <p:cTn id="19"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5F6C4-A235-EFF1-9DD3-22C273E2240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F028FB7-BCAB-78BE-DB67-FD0D5212DA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
        <p:nvSpPr>
          <p:cNvPr id="3" name="Title 1">
            <a:extLst>
              <a:ext uri="{FF2B5EF4-FFF2-40B4-BE49-F238E27FC236}">
                <a16:creationId xmlns:a16="http://schemas.microsoft.com/office/drawing/2014/main" id="{99082705-6F21-202F-5ADC-A1E01C938E1B}"/>
              </a:ext>
            </a:extLst>
          </p:cNvPr>
          <p:cNvSpPr txBox="1">
            <a:spLocks/>
          </p:cNvSpPr>
          <p:nvPr/>
        </p:nvSpPr>
        <p:spPr>
          <a:xfrm>
            <a:off x="5920074" y="3429000"/>
            <a:ext cx="4962513" cy="77802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800" b="1" dirty="0">
                <a:latin typeface="+mn-lt"/>
                <a:ea typeface="Verdana" panose="020B0604030504040204" pitchFamily="34" charset="0"/>
                <a:cs typeface="Calibri Light"/>
              </a:rPr>
              <a:t>Decision making</a:t>
            </a:r>
            <a:endParaRPr lang="en-US" sz="4800" dirty="0">
              <a:latin typeface="+mn-lt"/>
              <a:ea typeface="Verdana" panose="020B0604030504040204" pitchFamily="34" charset="0"/>
              <a:cs typeface="Calibri Light"/>
            </a:endParaRPr>
          </a:p>
        </p:txBody>
      </p:sp>
      <p:pic>
        <p:nvPicPr>
          <p:cNvPr id="26" name="Picture 25" descr="A white square with black and green text and icons&#10;&#10;Description automatically generated">
            <a:extLst>
              <a:ext uri="{FF2B5EF4-FFF2-40B4-BE49-F238E27FC236}">
                <a16:creationId xmlns:a16="http://schemas.microsoft.com/office/drawing/2014/main" id="{37F969D4-6667-D98A-F1F8-3A3140BDF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959" y="1077600"/>
            <a:ext cx="2971115" cy="2971115"/>
          </a:xfrm>
          <a:prstGeom prst="rect">
            <a:avLst/>
          </a:prstGeom>
        </p:spPr>
      </p:pic>
      <p:pic>
        <p:nvPicPr>
          <p:cNvPr id="28" name="Picture 27" descr="A white square with a black and blue icon on it&#10;&#10;Description automatically generated">
            <a:extLst>
              <a:ext uri="{FF2B5EF4-FFF2-40B4-BE49-F238E27FC236}">
                <a16:creationId xmlns:a16="http://schemas.microsoft.com/office/drawing/2014/main" id="{1E52D313-F984-0A64-F05B-E6B4808ADF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730" y="1077600"/>
            <a:ext cx="2971115" cy="2971115"/>
          </a:xfrm>
          <a:prstGeom prst="rect">
            <a:avLst/>
          </a:prstGeom>
        </p:spPr>
      </p:pic>
      <p:pic>
        <p:nvPicPr>
          <p:cNvPr id="30" name="Picture 29" descr="A white square with a black background and a black background with a black and white symbol&#10;&#10;Description automatically generated">
            <a:extLst>
              <a:ext uri="{FF2B5EF4-FFF2-40B4-BE49-F238E27FC236}">
                <a16:creationId xmlns:a16="http://schemas.microsoft.com/office/drawing/2014/main" id="{8851D0D6-336E-5962-EC66-06167ABE93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8959" y="3429000"/>
            <a:ext cx="2971115" cy="2971115"/>
          </a:xfrm>
          <a:prstGeom prst="rect">
            <a:avLst/>
          </a:prstGeom>
        </p:spPr>
      </p:pic>
      <p:pic>
        <p:nvPicPr>
          <p:cNvPr id="32" name="Picture 31" descr="A cartoon of a person reading a book&#10;&#10;Description automatically generated">
            <a:extLst>
              <a:ext uri="{FF2B5EF4-FFF2-40B4-BE49-F238E27FC236}">
                <a16:creationId xmlns:a16="http://schemas.microsoft.com/office/drawing/2014/main" id="{92C83876-E2ED-710C-40DD-F1F077D895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30" y="3429000"/>
            <a:ext cx="2971115" cy="2971115"/>
          </a:xfrm>
          <a:prstGeom prst="rect">
            <a:avLst/>
          </a:prstGeom>
        </p:spPr>
      </p:pic>
      <p:pic>
        <p:nvPicPr>
          <p:cNvPr id="22" name="Picture 21">
            <a:extLst>
              <a:ext uri="{FF2B5EF4-FFF2-40B4-BE49-F238E27FC236}">
                <a16:creationId xmlns:a16="http://schemas.microsoft.com/office/drawing/2014/main" id="{5BE12591-80B1-CB88-EBB7-432050B8D61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92355" y="2912582"/>
            <a:ext cx="1505403" cy="1505403"/>
          </a:xfrm>
          <a:prstGeom prst="rect">
            <a:avLst/>
          </a:prstGeom>
        </p:spPr>
      </p:pic>
    </p:spTree>
    <p:extLst>
      <p:ext uri="{BB962C8B-B14F-4D97-AF65-F5344CB8AC3E}">
        <p14:creationId xmlns:p14="http://schemas.microsoft.com/office/powerpoint/2010/main" val="370203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2000" fill="hold"/>
                                        <p:tgtEl>
                                          <p:spTgt spid="22"/>
                                        </p:tgtEl>
                                        <p:attrNameLst>
                                          <p:attrName>ppt_w</p:attrName>
                                        </p:attrNameLst>
                                      </p:cBhvr>
                                      <p:tavLst>
                                        <p:tav tm="0">
                                          <p:val>
                                            <p:fltVal val="0"/>
                                          </p:val>
                                        </p:tav>
                                        <p:tav tm="100000">
                                          <p:val>
                                            <p:strVal val="#ppt_w"/>
                                          </p:val>
                                        </p:tav>
                                      </p:tavLst>
                                    </p:anim>
                                    <p:anim calcmode="lin" valueType="num">
                                      <p:cBhvr>
                                        <p:cTn id="13" dur="2000" fill="hold"/>
                                        <p:tgtEl>
                                          <p:spTgt spid="22"/>
                                        </p:tgtEl>
                                        <p:attrNameLst>
                                          <p:attrName>ppt_h</p:attrName>
                                        </p:attrNameLst>
                                      </p:cBhvr>
                                      <p:tavLst>
                                        <p:tav tm="0">
                                          <p:val>
                                            <p:fltVal val="0"/>
                                          </p:val>
                                        </p:tav>
                                        <p:tav tm="100000">
                                          <p:val>
                                            <p:strVal val="#ppt_h"/>
                                          </p:val>
                                        </p:tav>
                                      </p:tavLst>
                                    </p:anim>
                                    <p:anim calcmode="lin" valueType="num">
                                      <p:cBhvr>
                                        <p:cTn id="14" dur="2000" fill="hold"/>
                                        <p:tgtEl>
                                          <p:spTgt spid="22"/>
                                        </p:tgtEl>
                                        <p:attrNameLst>
                                          <p:attrName>style.rotation</p:attrName>
                                        </p:attrNameLst>
                                      </p:cBhvr>
                                      <p:tavLst>
                                        <p:tav tm="0">
                                          <p:val>
                                            <p:fltVal val="90"/>
                                          </p:val>
                                        </p:tav>
                                        <p:tav tm="100000">
                                          <p:val>
                                            <p:fltVal val="0"/>
                                          </p:val>
                                        </p:tav>
                                      </p:tavLst>
                                    </p:anim>
                                    <p:animEffect transition="in" filter="fade">
                                      <p:cBhvr>
                                        <p:cTn id="15" dur="2000"/>
                                        <p:tgtEl>
                                          <p:spTgt spid="22"/>
                                        </p:tgtEl>
                                      </p:cBhvr>
                                    </p:animEffect>
                                  </p:childTnLst>
                                </p:cTn>
                              </p:par>
                              <p:par>
                                <p:cTn id="16" presetID="42"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250"/>
                                        <p:tgtEl>
                                          <p:spTgt spid="26"/>
                                        </p:tgtEl>
                                      </p:cBhvr>
                                    </p:animEffect>
                                    <p:anim calcmode="lin" valueType="num">
                                      <p:cBhvr>
                                        <p:cTn id="24" dur="1250" fill="hold"/>
                                        <p:tgtEl>
                                          <p:spTgt spid="26"/>
                                        </p:tgtEl>
                                        <p:attrNameLst>
                                          <p:attrName>ppt_x</p:attrName>
                                        </p:attrNameLst>
                                      </p:cBhvr>
                                      <p:tavLst>
                                        <p:tav tm="0">
                                          <p:val>
                                            <p:strVal val="#ppt_x"/>
                                          </p:val>
                                        </p:tav>
                                        <p:tav tm="100000">
                                          <p:val>
                                            <p:strVal val="#ppt_x"/>
                                          </p:val>
                                        </p:tav>
                                      </p:tavLst>
                                    </p:anim>
                                    <p:anim calcmode="lin" valueType="num">
                                      <p:cBhvr>
                                        <p:cTn id="25" dur="1250" fill="hold"/>
                                        <p:tgtEl>
                                          <p:spTgt spid="2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500"/>
                                        <p:tgtEl>
                                          <p:spTgt spid="32"/>
                                        </p:tgtEl>
                                      </p:cBhvr>
                                    </p:animEffect>
                                    <p:anim calcmode="lin" valueType="num">
                                      <p:cBhvr>
                                        <p:cTn id="29" dur="1500" fill="hold"/>
                                        <p:tgtEl>
                                          <p:spTgt spid="32"/>
                                        </p:tgtEl>
                                        <p:attrNameLst>
                                          <p:attrName>ppt_x</p:attrName>
                                        </p:attrNameLst>
                                      </p:cBhvr>
                                      <p:tavLst>
                                        <p:tav tm="0">
                                          <p:val>
                                            <p:strVal val="#ppt_x"/>
                                          </p:val>
                                        </p:tav>
                                        <p:tav tm="100000">
                                          <p:val>
                                            <p:strVal val="#ppt_x"/>
                                          </p:val>
                                        </p:tav>
                                      </p:tavLst>
                                    </p:anim>
                                    <p:anim calcmode="lin" valueType="num">
                                      <p:cBhvr>
                                        <p:cTn id="30" dur="1500" fill="hold"/>
                                        <p:tgtEl>
                                          <p:spTgt spid="3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750"/>
                                        <p:tgtEl>
                                          <p:spTgt spid="30"/>
                                        </p:tgtEl>
                                      </p:cBhvr>
                                    </p:animEffect>
                                    <p:anim calcmode="lin" valueType="num">
                                      <p:cBhvr>
                                        <p:cTn id="34" dur="1750" fill="hold"/>
                                        <p:tgtEl>
                                          <p:spTgt spid="30"/>
                                        </p:tgtEl>
                                        <p:attrNameLst>
                                          <p:attrName>ppt_x</p:attrName>
                                        </p:attrNameLst>
                                      </p:cBhvr>
                                      <p:tavLst>
                                        <p:tav tm="0">
                                          <p:val>
                                            <p:strVal val="#ppt_x"/>
                                          </p:val>
                                        </p:tav>
                                        <p:tav tm="100000">
                                          <p:val>
                                            <p:strVal val="#ppt_x"/>
                                          </p:val>
                                        </p:tav>
                                      </p:tavLst>
                                    </p:anim>
                                    <p:anim calcmode="lin" valueType="num">
                                      <p:cBhvr>
                                        <p:cTn id="35" dur="17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1722D-C641-0686-D640-9DC333142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E5FDA5-E9D3-418B-9C01-6BB8FDCC2CC1}"/>
              </a:ext>
            </a:extLst>
          </p:cNvPr>
          <p:cNvSpPr>
            <a:spLocks noGrp="1"/>
          </p:cNvSpPr>
          <p:nvPr>
            <p:ph type="ctrTitle" idx="4294967295"/>
          </p:nvPr>
        </p:nvSpPr>
        <p:spPr>
          <a:xfrm>
            <a:off x="5940000" y="2336400"/>
            <a:ext cx="5050420" cy="2154427"/>
          </a:xfrm>
        </p:spPr>
        <p:txBody>
          <a:bodyPr tIns="36000" bIns="36000" anchor="t" anchorCtr="0">
            <a:spAutoFit/>
          </a:bodyPr>
          <a:lstStyle/>
          <a:p>
            <a:pPr>
              <a:lnSpc>
                <a:spcPts val="5500"/>
              </a:lnSpc>
            </a:pPr>
            <a:r>
              <a:rPr lang="en-US" sz="4000" dirty="0">
                <a:latin typeface="+mn-lt"/>
                <a:ea typeface="Verdana" panose="020B0604030504040204" pitchFamily="34" charset="0"/>
                <a:cs typeface="Calibri Light"/>
              </a:rPr>
              <a:t>What decisions do you see in your future?</a:t>
            </a:r>
            <a:endParaRPr lang="en-US" sz="4000" dirty="0">
              <a:latin typeface="+mn-lt"/>
              <a:ea typeface="Verdana" panose="020B0604030504040204" pitchFamily="34" charset="0"/>
            </a:endParaRPr>
          </a:p>
        </p:txBody>
      </p:sp>
      <p:pic>
        <p:nvPicPr>
          <p:cNvPr id="4" name="Picture 4">
            <a:extLst>
              <a:ext uri="{FF2B5EF4-FFF2-40B4-BE49-F238E27FC236}">
                <a16:creationId xmlns:a16="http://schemas.microsoft.com/office/drawing/2014/main" id="{0FD7A85B-A60B-AEA8-E161-A848ACCD73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0143" y="1571911"/>
            <a:ext cx="4536000" cy="4536000"/>
          </a:xfrm>
          <a:prstGeom prst="rect">
            <a:avLst/>
          </a:prstGeom>
        </p:spPr>
      </p:pic>
      <p:pic>
        <p:nvPicPr>
          <p:cNvPr id="3" name="Picture 2">
            <a:extLst>
              <a:ext uri="{FF2B5EF4-FFF2-40B4-BE49-F238E27FC236}">
                <a16:creationId xmlns:a16="http://schemas.microsoft.com/office/drawing/2014/main" id="{561EAC84-5E62-F923-8E7A-3652A54E23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72281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08F1D-9002-7D25-FCB8-70EF5903471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1280222-CD08-7E5C-FA0A-0B3A475592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pic>
        <p:nvPicPr>
          <p:cNvPr id="6" name="Picture 5">
            <a:extLst>
              <a:ext uri="{FF2B5EF4-FFF2-40B4-BE49-F238E27FC236}">
                <a16:creationId xmlns:a16="http://schemas.microsoft.com/office/drawing/2014/main" id="{D58B80F9-E2A3-DCD0-1DB6-8B01C6E36D00}"/>
              </a:ext>
            </a:extLst>
          </p:cNvPr>
          <p:cNvPicPr>
            <a:picLocks noChangeAspect="1"/>
          </p:cNvPicPr>
          <p:nvPr/>
        </p:nvPicPr>
        <p:blipFill>
          <a:blip r:embed="rId4"/>
          <a:srcRect/>
          <a:stretch/>
        </p:blipFill>
        <p:spPr>
          <a:xfrm>
            <a:off x="2316000" y="2044281"/>
            <a:ext cx="7560000" cy="3780000"/>
          </a:xfrm>
          <a:prstGeom prst="rect">
            <a:avLst/>
          </a:prstGeom>
          <a:ln w="6350">
            <a:solidFill>
              <a:schemeClr val="tx1"/>
            </a:solidFill>
          </a:ln>
        </p:spPr>
      </p:pic>
      <p:sp>
        <p:nvSpPr>
          <p:cNvPr id="8" name="Title 1">
            <a:extLst>
              <a:ext uri="{FF2B5EF4-FFF2-40B4-BE49-F238E27FC236}">
                <a16:creationId xmlns:a16="http://schemas.microsoft.com/office/drawing/2014/main" id="{88979812-8D3B-6A02-82BB-4E26CF638EBB}"/>
              </a:ext>
            </a:extLst>
          </p:cNvPr>
          <p:cNvSpPr txBox="1">
            <a:spLocks/>
          </p:cNvSpPr>
          <p:nvPr/>
        </p:nvSpPr>
        <p:spPr>
          <a:xfrm>
            <a:off x="525164" y="1189048"/>
            <a:ext cx="11141672" cy="74378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500"/>
              </a:lnSpc>
            </a:pPr>
            <a:r>
              <a:rPr lang="en-US" sz="4000" b="1" dirty="0">
                <a:latin typeface="+mn-lt"/>
                <a:ea typeface="Verdana" panose="020B0604030504040204" pitchFamily="34" charset="0"/>
                <a:cs typeface="Calibri Light"/>
              </a:rPr>
              <a:t>Paul, a decision support service champion</a:t>
            </a:r>
            <a:endParaRPr lang="en-US" sz="4000" b="1" dirty="0">
              <a:latin typeface="+mn-lt"/>
              <a:ea typeface="Verdana" panose="020B0604030504040204" pitchFamily="34" charset="0"/>
            </a:endParaRPr>
          </a:p>
        </p:txBody>
      </p:sp>
      <p:sp>
        <p:nvSpPr>
          <p:cNvPr id="9" name="TextBox 8">
            <a:extLst>
              <a:ext uri="{FF2B5EF4-FFF2-40B4-BE49-F238E27FC236}">
                <a16:creationId xmlns:a16="http://schemas.microsoft.com/office/drawing/2014/main" id="{9BF25E8D-08A4-4D17-3518-3D4D9A958F8E}"/>
              </a:ext>
            </a:extLst>
          </p:cNvPr>
          <p:cNvSpPr txBox="1"/>
          <p:nvPr/>
        </p:nvSpPr>
        <p:spPr>
          <a:xfrm>
            <a:off x="1889034" y="6031149"/>
            <a:ext cx="8413932" cy="461665"/>
          </a:xfrm>
          <a:prstGeom prst="rect">
            <a:avLst/>
          </a:prstGeom>
          <a:noFill/>
        </p:spPr>
        <p:txBody>
          <a:bodyPr wrap="square" rtlCol="0">
            <a:spAutoFit/>
          </a:bodyPr>
          <a:lstStyle/>
          <a:p>
            <a:pPr algn="ctr"/>
            <a:r>
              <a:rPr lang="en-IE" sz="2400" dirty="0">
                <a:hlinkClick r:id="rId5"/>
              </a:rPr>
              <a:t>https://</a:t>
            </a:r>
            <a:r>
              <a:rPr lang="en-IE" sz="2400" dirty="0" err="1">
                <a:hlinkClick r:id="rId5"/>
              </a:rPr>
              <a:t>www.youtube.com</a:t>
            </a:r>
            <a:r>
              <a:rPr lang="en-IE" sz="2400" dirty="0">
                <a:hlinkClick r:id="rId5"/>
              </a:rPr>
              <a:t>/</a:t>
            </a:r>
            <a:r>
              <a:rPr lang="en-IE" sz="2400" dirty="0" err="1">
                <a:hlinkClick r:id="rId5"/>
              </a:rPr>
              <a:t>watch?v</a:t>
            </a:r>
            <a:r>
              <a:rPr lang="en-IE" sz="2400" dirty="0">
                <a:hlinkClick r:id="rId5"/>
              </a:rPr>
              <a:t>=</a:t>
            </a:r>
            <a:r>
              <a:rPr lang="en-IE" sz="2400" dirty="0" err="1">
                <a:hlinkClick r:id="rId5"/>
              </a:rPr>
              <a:t>MyTlwOSwVxw</a:t>
            </a:r>
            <a:endParaRPr lang="en-US" sz="2400" dirty="0">
              <a:ea typeface="Verdana" panose="020B0604030504040204" pitchFamily="34" charset="0"/>
            </a:endParaRPr>
          </a:p>
        </p:txBody>
      </p:sp>
    </p:spTree>
    <p:extLst>
      <p:ext uri="{BB962C8B-B14F-4D97-AF65-F5344CB8AC3E}">
        <p14:creationId xmlns:p14="http://schemas.microsoft.com/office/powerpoint/2010/main" val="15555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anim calcmode="lin" valueType="num">
                                      <p:cBhvr>
                                        <p:cTn id="13" dur="1500" fill="hold"/>
                                        <p:tgtEl>
                                          <p:spTgt spid="6"/>
                                        </p:tgtEl>
                                        <p:attrNameLst>
                                          <p:attrName>ppt_x</p:attrName>
                                        </p:attrNameLst>
                                      </p:cBhvr>
                                      <p:tavLst>
                                        <p:tav tm="0">
                                          <p:val>
                                            <p:strVal val="#ppt_x"/>
                                          </p:val>
                                        </p:tav>
                                        <p:tav tm="100000">
                                          <p:val>
                                            <p:strVal val="#ppt_x"/>
                                          </p:val>
                                        </p:tav>
                                      </p:tavLst>
                                    </p:anim>
                                    <p:anim calcmode="lin" valueType="num">
                                      <p:cBhvr>
                                        <p:cTn id="14" dur="1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ppt_x</p:attrName>
                                        </p:attrNameLst>
                                      </p:cBhvr>
                                      <p:tavLst>
                                        <p:tav tm="0">
                                          <p:val>
                                            <p:strVal val="#ppt_x"/>
                                          </p:val>
                                        </p:tav>
                                        <p:tav tm="100000">
                                          <p:val>
                                            <p:strVal val="#ppt_x"/>
                                          </p:val>
                                        </p:tav>
                                      </p:tavLst>
                                    </p:anim>
                                    <p:anim calcmode="lin" valueType="num">
                                      <p:cBhvr>
                                        <p:cTn id="1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DBD59-73E6-2DED-FF75-6FE29BBE4C1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5148B0B-8D78-5EB2-BEBF-E31255A1FB50}"/>
              </a:ext>
            </a:extLst>
          </p:cNvPr>
          <p:cNvSpPr txBox="1">
            <a:spLocks/>
          </p:cNvSpPr>
          <p:nvPr/>
        </p:nvSpPr>
        <p:spPr>
          <a:xfrm>
            <a:off x="5939999" y="2265257"/>
            <a:ext cx="5751257" cy="2154363"/>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Decision Support Service (DSS),</a:t>
            </a:r>
          </a:p>
          <a:p>
            <a:pPr>
              <a:lnSpc>
                <a:spcPts val="5500"/>
              </a:lnSpc>
            </a:pPr>
            <a:r>
              <a:rPr lang="en-US" sz="4000" dirty="0">
                <a:latin typeface="+mn-lt"/>
                <a:ea typeface="Verdana" panose="020B0604030504040204" pitchFamily="34" charset="0"/>
                <a:cs typeface="Calibri Light"/>
              </a:rPr>
              <a:t>Waterloo Road, Dublin</a:t>
            </a:r>
          </a:p>
        </p:txBody>
      </p:sp>
      <p:pic>
        <p:nvPicPr>
          <p:cNvPr id="4" name="Picture 4">
            <a:extLst>
              <a:ext uri="{FF2B5EF4-FFF2-40B4-BE49-F238E27FC236}">
                <a16:creationId xmlns:a16="http://schemas.microsoft.com/office/drawing/2014/main" id="{26A6F25B-8F69-6A98-F3AB-BD2FCA69749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9451" y="2766349"/>
            <a:ext cx="4865973" cy="1065579"/>
          </a:xfrm>
          <a:prstGeom prst="rect">
            <a:avLst/>
          </a:prstGeom>
        </p:spPr>
      </p:pic>
      <p:pic>
        <p:nvPicPr>
          <p:cNvPr id="2" name="Picture 1">
            <a:extLst>
              <a:ext uri="{FF2B5EF4-FFF2-40B4-BE49-F238E27FC236}">
                <a16:creationId xmlns:a16="http://schemas.microsoft.com/office/drawing/2014/main" id="{6268F3BF-000B-FD5C-831F-E53B987709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34004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681DF-DAA3-09AC-6AAF-A55F7A08828D}"/>
            </a:ext>
          </a:extLst>
        </p:cNvPr>
        <p:cNvGrpSpPr/>
        <p:nvPr/>
      </p:nvGrpSpPr>
      <p:grpSpPr>
        <a:xfrm>
          <a:off x="0" y="0"/>
          <a:ext cx="0" cy="0"/>
          <a:chOff x="0" y="0"/>
          <a:chExt cx="0" cy="0"/>
        </a:xfrm>
      </p:grpSpPr>
      <p:pic>
        <p:nvPicPr>
          <p:cNvPr id="2" name="Picture 2" descr="image of 12 people in Merrion Square Park, 9 champions of the DSS and three Ministers all named in the caption">
            <a:extLst>
              <a:ext uri="{FF2B5EF4-FFF2-40B4-BE49-F238E27FC236}">
                <a16:creationId xmlns:a16="http://schemas.microsoft.com/office/drawing/2014/main" id="{50DEBDF8-F315-7B34-F9E3-C46EDF2D2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89" y="1800954"/>
            <a:ext cx="4773340" cy="325609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7E727D4-9881-DC32-25FF-A2DAF7990C59}"/>
              </a:ext>
            </a:extLst>
          </p:cNvPr>
          <p:cNvSpPr txBox="1">
            <a:spLocks/>
          </p:cNvSpPr>
          <p:nvPr/>
        </p:nvSpPr>
        <p:spPr>
          <a:xfrm>
            <a:off x="5940000" y="2336400"/>
            <a:ext cx="5050420" cy="1449042"/>
          </a:xfrm>
          <a:prstGeom prst="rect">
            <a:avLst/>
          </a:prstGeom>
        </p:spPr>
        <p:txBody>
          <a:bodyPr vert="horz"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Decision Support Service</a:t>
            </a:r>
            <a:endParaRPr lang="en-US" sz="3200" dirty="0">
              <a:latin typeface="+mn-lt"/>
              <a:ea typeface="Verdana" panose="020B0604030504040204" pitchFamily="34" charset="0"/>
            </a:endParaRPr>
          </a:p>
        </p:txBody>
      </p:sp>
      <p:pic>
        <p:nvPicPr>
          <p:cNvPr id="3" name="Picture 2">
            <a:extLst>
              <a:ext uri="{FF2B5EF4-FFF2-40B4-BE49-F238E27FC236}">
                <a16:creationId xmlns:a16="http://schemas.microsoft.com/office/drawing/2014/main" id="{1CD3A602-BF05-B791-5F93-99ADBCF891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
        <p:nvSpPr>
          <p:cNvPr id="4" name="Title 1">
            <a:extLst>
              <a:ext uri="{FF2B5EF4-FFF2-40B4-BE49-F238E27FC236}">
                <a16:creationId xmlns:a16="http://schemas.microsoft.com/office/drawing/2014/main" id="{D8487C38-542C-001E-EE7D-924E0BCDA231}"/>
              </a:ext>
            </a:extLst>
          </p:cNvPr>
          <p:cNvSpPr txBox="1">
            <a:spLocks/>
          </p:cNvSpPr>
          <p:nvPr/>
        </p:nvSpPr>
        <p:spPr>
          <a:xfrm>
            <a:off x="5940000" y="3883317"/>
            <a:ext cx="5050420" cy="715380"/>
          </a:xfrm>
          <a:prstGeom prst="rect">
            <a:avLst/>
          </a:prstGeom>
        </p:spPr>
        <p:txBody>
          <a:bodyPr vert="horz"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3200" dirty="0">
                <a:ea typeface="Verdana" panose="020B0604030504040204" pitchFamily="34" charset="0"/>
                <a:cs typeface="Calibri Light"/>
                <a:hlinkClick r:id="rId5"/>
              </a:rPr>
              <a:t>https://x.com/dss_ireland</a:t>
            </a:r>
            <a:endParaRPr lang="en-US" sz="3200" dirty="0">
              <a:latin typeface="+mn-lt"/>
              <a:ea typeface="Verdana" panose="020B0604030504040204" pitchFamily="34" charset="0"/>
            </a:endParaRPr>
          </a:p>
        </p:txBody>
      </p:sp>
    </p:spTree>
    <p:extLst>
      <p:ext uri="{BB962C8B-B14F-4D97-AF65-F5344CB8AC3E}">
        <p14:creationId xmlns:p14="http://schemas.microsoft.com/office/powerpoint/2010/main" val="78409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ppt_x</p:attrName>
                                        </p:attrNameLst>
                                      </p:cBhvr>
                                      <p:tavLst>
                                        <p:tav tm="0">
                                          <p:val>
                                            <p:strVal val="#ppt_x"/>
                                          </p:val>
                                        </p:tav>
                                        <p:tav tm="100000">
                                          <p:val>
                                            <p:strVal val="#ppt_x"/>
                                          </p:val>
                                        </p:tav>
                                      </p:tavLst>
                                    </p:anim>
                                    <p:anim calcmode="lin" valueType="num">
                                      <p:cBhvr>
                                        <p:cTn id="14" dur="1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500"/>
                                        <p:tgtEl>
                                          <p:spTgt spid="4"/>
                                        </p:tgtEl>
                                      </p:cBhvr>
                                    </p:animEffect>
                                    <p:anim calcmode="lin" valueType="num">
                                      <p:cBhvr>
                                        <p:cTn id="18" dur="1500" fill="hold"/>
                                        <p:tgtEl>
                                          <p:spTgt spid="4"/>
                                        </p:tgtEl>
                                        <p:attrNameLst>
                                          <p:attrName>ppt_x</p:attrName>
                                        </p:attrNameLst>
                                      </p:cBhvr>
                                      <p:tavLst>
                                        <p:tav tm="0">
                                          <p:val>
                                            <p:strVal val="#ppt_x"/>
                                          </p:val>
                                        </p:tav>
                                        <p:tav tm="100000">
                                          <p:val>
                                            <p:strVal val="#ppt_x"/>
                                          </p:val>
                                        </p:tav>
                                      </p:tavLst>
                                    </p:anim>
                                    <p:anim calcmode="lin" valueType="num">
                                      <p:cBhvr>
                                        <p:cTn id="19" dur="1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B1A49-5D90-5BDB-C004-0EF6770A3DDF}"/>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A65C234C-0715-0911-2F5A-34953C5CC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106000" y="2350520"/>
            <a:ext cx="1980000" cy="198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4734D25-CD48-17AC-F6EE-2E7D0486134E}"/>
              </a:ext>
            </a:extLst>
          </p:cNvPr>
          <p:cNvSpPr txBox="1">
            <a:spLocks/>
          </p:cNvSpPr>
          <p:nvPr/>
        </p:nvSpPr>
        <p:spPr>
          <a:xfrm>
            <a:off x="875115" y="4563963"/>
            <a:ext cx="3018538" cy="1112411"/>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00"/>
              </a:lnSpc>
            </a:pPr>
            <a:r>
              <a:rPr lang="en-US" sz="4000" dirty="0">
                <a:latin typeface="+mn-lt"/>
                <a:ea typeface="Verdana" panose="020B0604030504040204" pitchFamily="34" charset="0"/>
                <a:cs typeface="Calibri Light"/>
              </a:rPr>
              <a:t>Health or well being</a:t>
            </a:r>
          </a:p>
        </p:txBody>
      </p:sp>
      <p:sp>
        <p:nvSpPr>
          <p:cNvPr id="5" name="Title 1">
            <a:extLst>
              <a:ext uri="{FF2B5EF4-FFF2-40B4-BE49-F238E27FC236}">
                <a16:creationId xmlns:a16="http://schemas.microsoft.com/office/drawing/2014/main" id="{483CB753-E5AE-1A5A-B602-21ADDEF381A2}"/>
              </a:ext>
            </a:extLst>
          </p:cNvPr>
          <p:cNvSpPr txBox="1">
            <a:spLocks/>
          </p:cNvSpPr>
          <p:nvPr/>
        </p:nvSpPr>
        <p:spPr>
          <a:xfrm>
            <a:off x="2787979" y="1373293"/>
            <a:ext cx="6616042" cy="74378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500"/>
              </a:lnSpc>
            </a:pPr>
            <a:r>
              <a:rPr lang="en-US" sz="4000" b="1" dirty="0">
                <a:latin typeface="+mn-lt"/>
                <a:ea typeface="Verdana" panose="020B0604030504040204" pitchFamily="34" charset="0"/>
                <a:cs typeface="Calibri Light"/>
              </a:rPr>
              <a:t>The decisions supported</a:t>
            </a:r>
            <a:endParaRPr lang="en-US" sz="4000" b="1" dirty="0">
              <a:latin typeface="+mn-lt"/>
              <a:ea typeface="Verdana" panose="020B0604030504040204" pitchFamily="34" charset="0"/>
            </a:endParaRPr>
          </a:p>
        </p:txBody>
      </p:sp>
      <p:pic>
        <p:nvPicPr>
          <p:cNvPr id="6" name="Picture 2">
            <a:extLst>
              <a:ext uri="{FF2B5EF4-FFF2-40B4-BE49-F238E27FC236}">
                <a16:creationId xmlns:a16="http://schemas.microsoft.com/office/drawing/2014/main" id="{09B9C77A-9984-8C0E-FD77-5D8570837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394384" y="2350520"/>
            <a:ext cx="1980000" cy="198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5619DDB-2D14-1C16-0307-429831A64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817616" y="2350520"/>
            <a:ext cx="1980000" cy="1980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4FEB2892-3E72-763B-C08A-FBE3D03B3CA3}"/>
              </a:ext>
            </a:extLst>
          </p:cNvPr>
          <p:cNvSpPr txBox="1">
            <a:spLocks/>
          </p:cNvSpPr>
          <p:nvPr/>
        </p:nvSpPr>
        <p:spPr>
          <a:xfrm>
            <a:off x="4931455" y="4563963"/>
            <a:ext cx="2329090" cy="1112475"/>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00"/>
              </a:lnSpc>
            </a:pPr>
            <a:r>
              <a:rPr lang="en-US" sz="4000" dirty="0">
                <a:ea typeface="Verdana" panose="020B0604030504040204" pitchFamily="34" charset="0"/>
                <a:cs typeface="Calibri Light"/>
              </a:rPr>
              <a:t>Money</a:t>
            </a:r>
          </a:p>
          <a:p>
            <a:pPr algn="ctr">
              <a:lnSpc>
                <a:spcPts val="4000"/>
              </a:lnSpc>
            </a:pPr>
            <a:r>
              <a:rPr lang="en-US" sz="4000" dirty="0">
                <a:ea typeface="Verdana" panose="020B0604030504040204" pitchFamily="34" charset="0"/>
                <a:cs typeface="Calibri Light"/>
              </a:rPr>
              <a:t>or banking</a:t>
            </a:r>
          </a:p>
        </p:txBody>
      </p:sp>
      <p:sp>
        <p:nvSpPr>
          <p:cNvPr id="13" name="Title 1">
            <a:extLst>
              <a:ext uri="{FF2B5EF4-FFF2-40B4-BE49-F238E27FC236}">
                <a16:creationId xmlns:a16="http://schemas.microsoft.com/office/drawing/2014/main" id="{7A5C350C-B4D4-DD74-8EFC-289100AB4491}"/>
              </a:ext>
            </a:extLst>
          </p:cNvPr>
          <p:cNvSpPr txBox="1">
            <a:spLocks/>
          </p:cNvSpPr>
          <p:nvPr/>
        </p:nvSpPr>
        <p:spPr>
          <a:xfrm>
            <a:off x="8573923" y="4563963"/>
            <a:ext cx="2467385" cy="1112475"/>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00"/>
              </a:lnSpc>
            </a:pPr>
            <a:r>
              <a:rPr lang="en-US" sz="4000" dirty="0">
                <a:ea typeface="Verdana" panose="020B0604030504040204" pitchFamily="34" charset="0"/>
                <a:cs typeface="Calibri Light"/>
              </a:rPr>
              <a:t>Housing</a:t>
            </a:r>
          </a:p>
          <a:p>
            <a:pPr algn="ctr">
              <a:lnSpc>
                <a:spcPts val="4000"/>
              </a:lnSpc>
            </a:pPr>
            <a:r>
              <a:rPr lang="en-US" sz="4000" dirty="0">
                <a:ea typeface="Verdana" panose="020B0604030504040204" pitchFamily="34" charset="0"/>
                <a:cs typeface="Calibri Light"/>
              </a:rPr>
              <a:t>or property</a:t>
            </a:r>
            <a:endParaRPr lang="en-US" sz="4000" dirty="0">
              <a:ea typeface="Verdana" panose="020B0604030504040204" pitchFamily="34" charset="0"/>
            </a:endParaRPr>
          </a:p>
        </p:txBody>
      </p:sp>
      <p:pic>
        <p:nvPicPr>
          <p:cNvPr id="4" name="Picture 3">
            <a:extLst>
              <a:ext uri="{FF2B5EF4-FFF2-40B4-BE49-F238E27FC236}">
                <a16:creationId xmlns:a16="http://schemas.microsoft.com/office/drawing/2014/main" id="{046C7EB0-430B-949D-6956-F52FDE38EC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321714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250"/>
                                        <p:tgtEl>
                                          <p:spTgt spid="6"/>
                                        </p:tgtEl>
                                      </p:cBhvr>
                                    </p:animEffect>
                                    <p:anim calcmode="lin" valueType="num">
                                      <p:cBhvr>
                                        <p:cTn id="13" dur="1250" fill="hold"/>
                                        <p:tgtEl>
                                          <p:spTgt spid="6"/>
                                        </p:tgtEl>
                                        <p:attrNameLst>
                                          <p:attrName>ppt_x</p:attrName>
                                        </p:attrNameLst>
                                      </p:cBhvr>
                                      <p:tavLst>
                                        <p:tav tm="0">
                                          <p:val>
                                            <p:strVal val="#ppt_x"/>
                                          </p:val>
                                        </p:tav>
                                        <p:tav tm="100000">
                                          <p:val>
                                            <p:strVal val="#ppt_x"/>
                                          </p:val>
                                        </p:tav>
                                      </p:tavLst>
                                    </p:anim>
                                    <p:anim calcmode="lin" valueType="num">
                                      <p:cBhvr>
                                        <p:cTn id="14" dur="125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500"/>
                                        <p:tgtEl>
                                          <p:spTgt spid="2"/>
                                        </p:tgtEl>
                                      </p:cBhvr>
                                    </p:animEffect>
                                    <p:anim calcmode="lin" valueType="num">
                                      <p:cBhvr>
                                        <p:cTn id="18" dur="1500" fill="hold"/>
                                        <p:tgtEl>
                                          <p:spTgt spid="2"/>
                                        </p:tgtEl>
                                        <p:attrNameLst>
                                          <p:attrName>ppt_x</p:attrName>
                                        </p:attrNameLst>
                                      </p:cBhvr>
                                      <p:tavLst>
                                        <p:tav tm="0">
                                          <p:val>
                                            <p:strVal val="#ppt_x"/>
                                          </p:val>
                                        </p:tav>
                                        <p:tav tm="100000">
                                          <p:val>
                                            <p:strVal val="#ppt_x"/>
                                          </p:val>
                                        </p:tav>
                                      </p:tavLst>
                                    </p:anim>
                                    <p:anim calcmode="lin" valueType="num">
                                      <p:cBhvr>
                                        <p:cTn id="19" dur="1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750"/>
                                        <p:tgtEl>
                                          <p:spTgt spid="8"/>
                                        </p:tgtEl>
                                      </p:cBhvr>
                                    </p:animEffect>
                                    <p:anim calcmode="lin" valueType="num">
                                      <p:cBhvr>
                                        <p:cTn id="23" dur="1750" fill="hold"/>
                                        <p:tgtEl>
                                          <p:spTgt spid="8"/>
                                        </p:tgtEl>
                                        <p:attrNameLst>
                                          <p:attrName>ppt_x</p:attrName>
                                        </p:attrNameLst>
                                      </p:cBhvr>
                                      <p:tavLst>
                                        <p:tav tm="0">
                                          <p:val>
                                            <p:strVal val="#ppt_x"/>
                                          </p:val>
                                        </p:tav>
                                        <p:tav tm="100000">
                                          <p:val>
                                            <p:strVal val="#ppt_x"/>
                                          </p:val>
                                        </p:tav>
                                      </p:tavLst>
                                    </p:anim>
                                    <p:anim calcmode="lin" valueType="num">
                                      <p:cBhvr>
                                        <p:cTn id="24" dur="175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500"/>
                                        <p:tgtEl>
                                          <p:spTgt spid="5"/>
                                        </p:tgtEl>
                                      </p:cBhvr>
                                    </p:animEffect>
                                    <p:anim calcmode="lin" valueType="num">
                                      <p:cBhvr>
                                        <p:cTn id="28" dur="1500" fill="hold"/>
                                        <p:tgtEl>
                                          <p:spTgt spid="5"/>
                                        </p:tgtEl>
                                        <p:attrNameLst>
                                          <p:attrName>ppt_x</p:attrName>
                                        </p:attrNameLst>
                                      </p:cBhvr>
                                      <p:tavLst>
                                        <p:tav tm="0">
                                          <p:val>
                                            <p:strVal val="#ppt_x"/>
                                          </p:val>
                                        </p:tav>
                                        <p:tav tm="100000">
                                          <p:val>
                                            <p:strVal val="#ppt_x"/>
                                          </p:val>
                                        </p:tav>
                                      </p:tavLst>
                                    </p:anim>
                                    <p:anim calcmode="lin" valueType="num">
                                      <p:cBhvr>
                                        <p:cTn id="29" dur="15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750"/>
                                        <p:tgtEl>
                                          <p:spTgt spid="12"/>
                                        </p:tgtEl>
                                      </p:cBhvr>
                                    </p:animEffect>
                                    <p:anim calcmode="lin" valueType="num">
                                      <p:cBhvr>
                                        <p:cTn id="33" dur="1750" fill="hold"/>
                                        <p:tgtEl>
                                          <p:spTgt spid="12"/>
                                        </p:tgtEl>
                                        <p:attrNameLst>
                                          <p:attrName>ppt_x</p:attrName>
                                        </p:attrNameLst>
                                      </p:cBhvr>
                                      <p:tavLst>
                                        <p:tav tm="0">
                                          <p:val>
                                            <p:strVal val="#ppt_x"/>
                                          </p:val>
                                        </p:tav>
                                        <p:tav tm="100000">
                                          <p:val>
                                            <p:strVal val="#ppt_x"/>
                                          </p:val>
                                        </p:tav>
                                      </p:tavLst>
                                    </p:anim>
                                    <p:anim calcmode="lin" valueType="num">
                                      <p:cBhvr>
                                        <p:cTn id="34" dur="175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anim calcmode="lin" valueType="num">
                                      <p:cBhvr>
                                        <p:cTn id="38" dur="2000" fill="hold"/>
                                        <p:tgtEl>
                                          <p:spTgt spid="13"/>
                                        </p:tgtEl>
                                        <p:attrNameLst>
                                          <p:attrName>ppt_x</p:attrName>
                                        </p:attrNameLst>
                                      </p:cBhvr>
                                      <p:tavLst>
                                        <p:tav tm="0">
                                          <p:val>
                                            <p:strVal val="#ppt_x"/>
                                          </p:val>
                                        </p:tav>
                                        <p:tav tm="100000">
                                          <p:val>
                                            <p:strVal val="#ppt_x"/>
                                          </p:val>
                                        </p:tav>
                                      </p:tavLst>
                                    </p:anim>
                                    <p:anim calcmode="lin" valueType="num">
                                      <p:cBhvr>
                                        <p:cTn id="39" dur="2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1694C-ED49-B779-BB6E-C29BD56873B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9F15E42-0DA3-48F1-FD94-18AD22F1CDCA}"/>
              </a:ext>
            </a:extLst>
          </p:cNvPr>
          <p:cNvSpPr txBox="1">
            <a:spLocks/>
          </p:cNvSpPr>
          <p:nvPr/>
        </p:nvSpPr>
        <p:spPr>
          <a:xfrm>
            <a:off x="4909058" y="2015501"/>
            <a:ext cx="7116001" cy="4270327"/>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ts val="5500"/>
              </a:lnSpc>
              <a:buFont typeface="Arial" panose="020B0604020202020204" pitchFamily="34" charset="0"/>
              <a:buChar char="•"/>
            </a:pPr>
            <a:r>
              <a:rPr lang="en-US" sz="3500" dirty="0">
                <a:latin typeface="+mn-lt"/>
                <a:ea typeface="Verdana" panose="020B0604030504040204" pitchFamily="34" charset="0"/>
                <a:cs typeface="Calibri Light"/>
              </a:rPr>
              <a:t>My housing</a:t>
            </a:r>
          </a:p>
          <a:p>
            <a:pPr marL="571500" indent="-571500">
              <a:lnSpc>
                <a:spcPts val="5500"/>
              </a:lnSpc>
              <a:buFont typeface="Arial" panose="020B0604020202020204" pitchFamily="34" charset="0"/>
              <a:buChar char="•"/>
            </a:pPr>
            <a:r>
              <a:rPr lang="en-US" sz="3500" dirty="0">
                <a:latin typeface="+mn-lt"/>
                <a:ea typeface="Verdana" panose="020B0604030504040204" pitchFamily="34" charset="0"/>
                <a:cs typeface="Calibri Light"/>
              </a:rPr>
              <a:t>My role in who supports me</a:t>
            </a:r>
          </a:p>
          <a:p>
            <a:pPr marL="571500" indent="-571500">
              <a:lnSpc>
                <a:spcPts val="5500"/>
              </a:lnSpc>
              <a:buFont typeface="Arial" panose="020B0604020202020204" pitchFamily="34" charset="0"/>
              <a:buChar char="•"/>
            </a:pPr>
            <a:r>
              <a:rPr lang="en-US" sz="3500" dirty="0">
                <a:latin typeface="+mn-lt"/>
                <a:ea typeface="Verdana" panose="020B0604030504040204" pitchFamily="34" charset="0"/>
                <a:cs typeface="Calibri Light"/>
              </a:rPr>
              <a:t>My healthcare</a:t>
            </a:r>
          </a:p>
          <a:p>
            <a:pPr marL="571500" indent="-571500">
              <a:lnSpc>
                <a:spcPts val="5500"/>
              </a:lnSpc>
              <a:buFont typeface="Arial" panose="020B0604020202020204" pitchFamily="34" charset="0"/>
              <a:buChar char="•"/>
            </a:pPr>
            <a:r>
              <a:rPr lang="en-US" sz="3500" dirty="0">
                <a:latin typeface="+mn-lt"/>
                <a:ea typeface="Verdana" panose="020B0604030504040204" pitchFamily="34" charset="0"/>
                <a:cs typeface="Calibri Light"/>
              </a:rPr>
              <a:t>My social life</a:t>
            </a:r>
          </a:p>
          <a:p>
            <a:pPr marL="571500" indent="-571500">
              <a:lnSpc>
                <a:spcPts val="5500"/>
              </a:lnSpc>
              <a:buFont typeface="Arial" panose="020B0604020202020204" pitchFamily="34" charset="0"/>
              <a:buChar char="•"/>
            </a:pPr>
            <a:r>
              <a:rPr lang="en-US" sz="3500" dirty="0">
                <a:latin typeface="+mn-lt"/>
                <a:ea typeface="Verdana" panose="020B0604030504040204" pitchFamily="34" charset="0"/>
                <a:cs typeface="Calibri Light"/>
              </a:rPr>
              <a:t>My use of social services </a:t>
            </a:r>
          </a:p>
          <a:p>
            <a:pPr marL="571500" indent="-571500">
              <a:lnSpc>
                <a:spcPts val="5500"/>
              </a:lnSpc>
              <a:buFont typeface="Arial" panose="020B0604020202020204" pitchFamily="34" charset="0"/>
              <a:buChar char="•"/>
            </a:pPr>
            <a:r>
              <a:rPr lang="en-US" sz="3500" dirty="0">
                <a:latin typeface="+mn-lt"/>
                <a:ea typeface="Verdana" panose="020B0604030504040204" pitchFamily="34" charset="0"/>
                <a:cs typeface="Calibri Light"/>
              </a:rPr>
              <a:t>My day service</a:t>
            </a:r>
          </a:p>
        </p:txBody>
      </p:sp>
      <p:sp>
        <p:nvSpPr>
          <p:cNvPr id="5" name="Title 1">
            <a:extLst>
              <a:ext uri="{FF2B5EF4-FFF2-40B4-BE49-F238E27FC236}">
                <a16:creationId xmlns:a16="http://schemas.microsoft.com/office/drawing/2014/main" id="{B93B7E48-D7B0-1642-C01A-C185836C0ADC}"/>
              </a:ext>
            </a:extLst>
          </p:cNvPr>
          <p:cNvSpPr txBox="1">
            <a:spLocks/>
          </p:cNvSpPr>
          <p:nvPr/>
        </p:nvSpPr>
        <p:spPr>
          <a:xfrm>
            <a:off x="4909058" y="1259030"/>
            <a:ext cx="6616042" cy="74378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b="1" dirty="0">
                <a:latin typeface="+mn-lt"/>
                <a:ea typeface="Verdana" panose="020B0604030504040204" pitchFamily="34" charset="0"/>
                <a:cs typeface="Calibri Light"/>
              </a:rPr>
              <a:t>Health or well being</a:t>
            </a:r>
            <a:endParaRPr lang="en-US" sz="4000" b="1" dirty="0">
              <a:latin typeface="+mn-lt"/>
              <a:ea typeface="Verdana" panose="020B0604030504040204" pitchFamily="34" charset="0"/>
            </a:endParaRPr>
          </a:p>
        </p:txBody>
      </p:sp>
      <p:pic>
        <p:nvPicPr>
          <p:cNvPr id="6" name="Picture 2">
            <a:extLst>
              <a:ext uri="{FF2B5EF4-FFF2-40B4-BE49-F238E27FC236}">
                <a16:creationId xmlns:a16="http://schemas.microsoft.com/office/drawing/2014/main" id="{08FD8647-D21C-1A22-13D9-CE86279F9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02366" y="2115574"/>
            <a:ext cx="324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89757DD-64B3-C6CB-A881-9A95EBEAE1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57621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anim calcmode="lin" valueType="num">
                                      <p:cBhvr>
                                        <p:cTn id="8" dur="1750" fill="hold"/>
                                        <p:tgtEl>
                                          <p:spTgt spid="3"/>
                                        </p:tgtEl>
                                        <p:attrNameLst>
                                          <p:attrName>ppt_x</p:attrName>
                                        </p:attrNameLst>
                                      </p:cBhvr>
                                      <p:tavLst>
                                        <p:tav tm="0">
                                          <p:val>
                                            <p:strVal val="#ppt_x"/>
                                          </p:val>
                                        </p:tav>
                                        <p:tav tm="100000">
                                          <p:val>
                                            <p:strVal val="#ppt_x"/>
                                          </p:val>
                                        </p:tav>
                                      </p:tavLst>
                                    </p:anim>
                                    <p:anim calcmode="lin" valueType="num">
                                      <p:cBhvr>
                                        <p:cTn id="9" dur="1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ppt_x</p:attrName>
                                        </p:attrNameLst>
                                      </p:cBhvr>
                                      <p:tavLst>
                                        <p:tav tm="0">
                                          <p:val>
                                            <p:strVal val="#ppt_x"/>
                                          </p:val>
                                        </p:tav>
                                        <p:tav tm="100000">
                                          <p:val>
                                            <p:strVal val="#ppt_x"/>
                                          </p:val>
                                        </p:tav>
                                      </p:tavLst>
                                    </p:anim>
                                    <p:anim calcmode="lin" valueType="num">
                                      <p:cBhvr>
                                        <p:cTn id="14" dur="1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office theme">
  <a:themeElements>
    <a:clrScheme name="Inclusion Ireland - New Palette">
      <a:dk1>
        <a:srgbClr val="001B30"/>
      </a:dk1>
      <a:lt1>
        <a:srgbClr val="FFFFFF"/>
      </a:lt1>
      <a:dk2>
        <a:srgbClr val="44546A"/>
      </a:dk2>
      <a:lt2>
        <a:srgbClr val="E7E6E6"/>
      </a:lt2>
      <a:accent1>
        <a:srgbClr val="008000"/>
      </a:accent1>
      <a:accent2>
        <a:srgbClr val="DB0A5B"/>
      </a:accent2>
      <a:accent3>
        <a:srgbClr val="D33800"/>
      </a:accent3>
      <a:accent4>
        <a:srgbClr val="3B58A1"/>
      </a:accent4>
      <a:accent5>
        <a:srgbClr val="93268F"/>
      </a:accent5>
      <a:accent6>
        <a:srgbClr val="70AD47"/>
      </a:accent6>
      <a:hlink>
        <a:srgbClr val="007CAD"/>
      </a:hlink>
      <a:folHlink>
        <a:srgbClr val="41404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68eb78f-59ba-4edb-ae33-3cd55b6b8e7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C5FE48067C0E42AD13B24B94932DB4" ma:contentTypeVersion="12" ma:contentTypeDescription="Create a new document." ma:contentTypeScope="" ma:versionID="a23d58e65b88078ae401c05496bcdbae">
  <xsd:schema xmlns:xsd="http://www.w3.org/2001/XMLSchema" xmlns:xs="http://www.w3.org/2001/XMLSchema" xmlns:p="http://schemas.microsoft.com/office/2006/metadata/properties" xmlns:ns3="868eb78f-59ba-4edb-ae33-3cd55b6b8e75" xmlns:ns4="26f4808b-625d-4c3d-b018-8233c0821e3f" targetNamespace="http://schemas.microsoft.com/office/2006/metadata/properties" ma:root="true" ma:fieldsID="52bf52db0939b8e3b0fedba1ab1d7d8c" ns3:_="" ns4:_="">
    <xsd:import namespace="868eb78f-59ba-4edb-ae33-3cd55b6b8e75"/>
    <xsd:import namespace="26f4808b-625d-4c3d-b018-8233c0821e3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8eb78f-59ba-4edb-ae33-3cd55b6b8e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f4808b-625d-4c3d-b018-8233c0821e3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C95021-6367-4E4C-8D09-7CB76BBDB416}">
  <ds:schemaRefs>
    <ds:schemaRef ds:uri="http://purl.org/dc/elements/1.1/"/>
    <ds:schemaRef ds:uri="http://schemas.microsoft.com/office/infopath/2007/PartnerControls"/>
    <ds:schemaRef ds:uri="http://schemas.microsoft.com/office/2006/documentManagement/types"/>
    <ds:schemaRef ds:uri="http://purl.org/dc/dcmitype/"/>
    <ds:schemaRef ds:uri="http://www.w3.org/XML/1998/namespace"/>
    <ds:schemaRef ds:uri="http://schemas.openxmlformats.org/package/2006/metadata/core-properties"/>
    <ds:schemaRef ds:uri="http://purl.org/dc/terms/"/>
    <ds:schemaRef ds:uri="26f4808b-625d-4c3d-b018-8233c0821e3f"/>
    <ds:schemaRef ds:uri="868eb78f-59ba-4edb-ae33-3cd55b6b8e75"/>
    <ds:schemaRef ds:uri="http://schemas.microsoft.com/office/2006/metadata/properties"/>
  </ds:schemaRefs>
</ds:datastoreItem>
</file>

<file path=customXml/itemProps2.xml><?xml version="1.0" encoding="utf-8"?>
<ds:datastoreItem xmlns:ds="http://schemas.openxmlformats.org/officeDocument/2006/customXml" ds:itemID="{88AFA41C-6ECE-4749-8313-00A26598A99E}">
  <ds:schemaRefs>
    <ds:schemaRef ds:uri="http://schemas.microsoft.com/sharepoint/v3/contenttype/forms"/>
  </ds:schemaRefs>
</ds:datastoreItem>
</file>

<file path=customXml/itemProps3.xml><?xml version="1.0" encoding="utf-8"?>
<ds:datastoreItem xmlns:ds="http://schemas.openxmlformats.org/officeDocument/2006/customXml" ds:itemID="{768B2258-EB2E-4432-B1F8-71C96E2527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8eb78f-59ba-4edb-ae33-3cd55b6b8e75"/>
    <ds:schemaRef ds:uri="26f4808b-625d-4c3d-b018-8233c0821e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2643</TotalTime>
  <Words>1364</Words>
  <Application>Microsoft Macintosh PowerPoint</Application>
  <PresentationFormat>Widescreen</PresentationFormat>
  <Paragraphs>146</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Aptos</vt:lpstr>
      <vt:lpstr>Aptos Display</vt:lpstr>
      <vt:lpstr>Arial</vt:lpstr>
      <vt:lpstr>Times New Roman</vt:lpstr>
      <vt:lpstr>Verdana</vt:lpstr>
      <vt:lpstr>office theme</vt:lpstr>
      <vt:lpstr>PowerPoint Presentation</vt:lpstr>
      <vt:lpstr>PowerPoint Presentation</vt:lpstr>
      <vt:lpstr>PowerPoint Presentation</vt:lpstr>
      <vt:lpstr>What decisions do you see in your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Petria Malone</dc:creator>
  <cp:lastModifiedBy>Colmk Flood</cp:lastModifiedBy>
  <cp:revision>331</cp:revision>
  <dcterms:created xsi:type="dcterms:W3CDTF">2023-03-02T12:48:09Z</dcterms:created>
  <dcterms:modified xsi:type="dcterms:W3CDTF">2024-11-25T10:02:03Z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0x01010048C5FE48067C0E42AD13B24B94932DB4</vt:lpwstr>
  </property>
</Properties>
</file>