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317" r:id="rId5"/>
    <p:sldId id="318" r:id="rId6"/>
    <p:sldId id="319" r:id="rId7"/>
    <p:sldId id="320" r:id="rId8"/>
    <p:sldId id="321" r:id="rId9"/>
    <p:sldId id="274" r:id="rId10"/>
    <p:sldId id="273" r:id="rId11"/>
    <p:sldId id="322" r:id="rId12"/>
    <p:sldId id="276" r:id="rId13"/>
    <p:sldId id="275" r:id="rId14"/>
    <p:sldId id="323" r:id="rId15"/>
    <p:sldId id="324" r:id="rId16"/>
    <p:sldId id="325" r:id="rId17"/>
    <p:sldId id="326" r:id="rId18"/>
    <p:sldId id="327" r:id="rId19"/>
    <p:sldId id="328" r:id="rId20"/>
    <p:sldId id="329" r:id="rId21"/>
    <p:sldId id="330" r:id="rId22"/>
    <p:sldId id="341" r:id="rId23"/>
    <p:sldId id="332" r:id="rId24"/>
    <p:sldId id="333" r:id="rId25"/>
    <p:sldId id="334" r:id="rId26"/>
    <p:sldId id="336" r:id="rId27"/>
    <p:sldId id="337" r:id="rId28"/>
    <p:sldId id="338" r:id="rId29"/>
    <p:sldId id="339"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C83A0B-4833-F9EF-1077-7E0FD6BF9084}" name="Petria Malone" initials="PM" userId="S::petria@inclusionireland.ie::2a3c7dba-e9d1-459c-a24d-757f4faf41f2" providerId="AD"/>
  <p188:author id="{ABCD38E1-6E53-50BE-3EA9-50F66BB712A5}" name="Barry Lynch" initials="BL" userId="S::barry@inclusionireland.ie::c2d578a9-b18e-4827-9be7-04da9c2eaa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92" autoAdjust="0"/>
    <p:restoredTop sz="97477"/>
  </p:normalViewPr>
  <p:slideViewPr>
    <p:cSldViewPr snapToGrid="0">
      <p:cViewPr>
        <p:scale>
          <a:sx n="83" d="100"/>
          <a:sy n="83" d="100"/>
        </p:scale>
        <p:origin x="280" y="2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10173-5463-4C05-B398-30375644F322}"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2C989-F115-4B48-BC55-0D1E9D9E9893}" type="slidenum">
              <a:rPr lang="en-GB" smtClean="0"/>
              <a:t>‹#›</a:t>
            </a:fld>
            <a:endParaRPr lang="en-GB"/>
          </a:p>
        </p:txBody>
      </p:sp>
    </p:spTree>
    <p:extLst>
      <p:ext uri="{BB962C8B-B14F-4D97-AF65-F5344CB8AC3E}">
        <p14:creationId xmlns:p14="http://schemas.microsoft.com/office/powerpoint/2010/main" val="829274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The emphasis of this first of three sessions is on an exploration of “decision making” and introduces the functional steps of decision making in easy to understand language</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Set up a flipchart with “choices” on one side of a page and “decisions” on the other side.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Have a template of the UN Convention at each place.  Have the Paddles of Information, Remember, Think About and Communicate at hand.  Have the decision cards at hand and use throughout the training to encourage conversation and interaction.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Verdana" panose="020B0604030504040204" pitchFamily="34" charset="0"/>
                <a:ea typeface="Aptos" panose="020B0004020202020204" pitchFamily="34" charset="0"/>
                <a:cs typeface="Times New Roman" panose="02020603050405020304" pitchFamily="18" charset="0"/>
              </a:rPr>
              <a:t>Begin with an icebreaker for the group to get to know one another.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1</a:t>
            </a:fld>
            <a:endParaRPr lang="en-GB"/>
          </a:p>
        </p:txBody>
      </p:sp>
    </p:spTree>
    <p:extLst>
      <p:ext uri="{BB962C8B-B14F-4D97-AF65-F5344CB8AC3E}">
        <p14:creationId xmlns:p14="http://schemas.microsoft.com/office/powerpoint/2010/main" val="235047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What decision is being discussed in this photo?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What information might you want to know about deciding on a person to support you?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Who might inform you?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Verdana" panose="020B0604030504040204" pitchFamily="34" charset="0"/>
                <a:ea typeface="Aptos" panose="020B0004020202020204" pitchFamily="34" charset="0"/>
                <a:cs typeface="Times New Roman" panose="02020603050405020304" pitchFamily="18" charset="0"/>
              </a:rPr>
              <a:t>Who might you talk to?</a:t>
            </a:r>
            <a:endParaRPr lang="en-GB" sz="1800" dirty="0"/>
          </a:p>
        </p:txBody>
      </p:sp>
      <p:sp>
        <p:nvSpPr>
          <p:cNvPr id="4" name="Slide Number Placeholder 3"/>
          <p:cNvSpPr>
            <a:spLocks noGrp="1"/>
          </p:cNvSpPr>
          <p:nvPr>
            <p:ph type="sldNum" sz="quarter" idx="5"/>
          </p:nvPr>
        </p:nvSpPr>
        <p:spPr/>
        <p:txBody>
          <a:bodyPr/>
          <a:lstStyle/>
          <a:p>
            <a:fld id="{E6E2C989-F115-4B48-BC55-0D1E9D9E9893}" type="slidenum">
              <a:rPr lang="en-GB" smtClean="0"/>
              <a:t>10</a:t>
            </a:fld>
            <a:endParaRPr lang="en-GB"/>
          </a:p>
        </p:txBody>
      </p:sp>
    </p:spTree>
    <p:extLst>
      <p:ext uri="{BB962C8B-B14F-4D97-AF65-F5344CB8AC3E}">
        <p14:creationId xmlns:p14="http://schemas.microsoft.com/office/powerpoint/2010/main" val="66849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B705F-FBB2-4847-DE56-84A8EE38C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D526D-9D49-D528-B7A1-FB1FBB759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EFB2A-331E-E7FE-7D11-EE9A7C752672}"/>
              </a:ext>
            </a:extLst>
          </p:cNvPr>
          <p:cNvSpPr>
            <a:spLocks noGrp="1"/>
          </p:cNvSpPr>
          <p:nvPr>
            <p:ph type="body" idx="1"/>
          </p:nvPr>
        </p:nvSpPr>
        <p:spPr/>
        <p:txBody>
          <a:bodyPr/>
          <a:lstStyle/>
          <a:p>
            <a:r>
              <a:rPr lang="en-GB" sz="1800" dirty="0"/>
              <a:t>The place to begin is with each individual. Each person has the right to make a decision. This is called having the capacity or the ability to make a decision. Other persons have to begin with this way of thinking. This is the law.</a:t>
            </a:r>
          </a:p>
        </p:txBody>
      </p:sp>
      <p:sp>
        <p:nvSpPr>
          <p:cNvPr id="4" name="Slide Number Placeholder 3">
            <a:extLst>
              <a:ext uri="{FF2B5EF4-FFF2-40B4-BE49-F238E27FC236}">
                <a16:creationId xmlns:a16="http://schemas.microsoft.com/office/drawing/2014/main" id="{CC4763EF-2C5E-1063-4F5A-C804FE272CBC}"/>
              </a:ext>
            </a:extLst>
          </p:cNvPr>
          <p:cNvSpPr>
            <a:spLocks noGrp="1"/>
          </p:cNvSpPr>
          <p:nvPr>
            <p:ph type="sldNum" sz="quarter" idx="5"/>
          </p:nvPr>
        </p:nvSpPr>
        <p:spPr/>
        <p:txBody>
          <a:bodyPr/>
          <a:lstStyle/>
          <a:p>
            <a:fld id="{E6E2C989-F115-4B48-BC55-0D1E9D9E9893}" type="slidenum">
              <a:rPr lang="en-GB" smtClean="0"/>
              <a:t>11</a:t>
            </a:fld>
            <a:endParaRPr lang="en-GB"/>
          </a:p>
        </p:txBody>
      </p:sp>
    </p:spTree>
    <p:extLst>
      <p:ext uri="{BB962C8B-B14F-4D97-AF65-F5344CB8AC3E}">
        <p14:creationId xmlns:p14="http://schemas.microsoft.com/office/powerpoint/2010/main" val="52284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AEDFA-6B88-D88E-5ED2-E33A7DD8C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9831B-CECF-C47F-FE0C-E2DC18057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F6A2A-AC6A-FA26-0DF5-D9E1EF03D79F}"/>
              </a:ext>
            </a:extLst>
          </p:cNvPr>
          <p:cNvSpPr>
            <a:spLocks noGrp="1"/>
          </p:cNvSpPr>
          <p:nvPr>
            <p:ph type="body" idx="1"/>
          </p:nvPr>
        </p:nvSpPr>
        <p:spPr/>
        <p:txBody>
          <a:bodyPr/>
          <a:lstStyle/>
          <a:p>
            <a:pPr>
              <a:lnSpc>
                <a:spcPct val="107000"/>
              </a:lnSpc>
              <a:spcAft>
                <a:spcPts val="800"/>
              </a:spcAf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Use the flip chart to record in the language of the participants what they find is necessary in making a decision, for example: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It takes more time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It can be difficult/hard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Other people get in my way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Who might we have in our lives to help?</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What information may I need?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0C28D42-0A92-5886-B345-8674F5046BA2}"/>
              </a:ext>
            </a:extLst>
          </p:cNvPr>
          <p:cNvSpPr>
            <a:spLocks noGrp="1"/>
          </p:cNvSpPr>
          <p:nvPr>
            <p:ph type="sldNum" sz="quarter" idx="5"/>
          </p:nvPr>
        </p:nvSpPr>
        <p:spPr/>
        <p:txBody>
          <a:bodyPr/>
          <a:lstStyle/>
          <a:p>
            <a:fld id="{E6E2C989-F115-4B48-BC55-0D1E9D9E9893}" type="slidenum">
              <a:rPr lang="en-GB" smtClean="0"/>
              <a:t>12</a:t>
            </a:fld>
            <a:endParaRPr lang="en-GB"/>
          </a:p>
        </p:txBody>
      </p:sp>
    </p:spTree>
    <p:extLst>
      <p:ext uri="{BB962C8B-B14F-4D97-AF65-F5344CB8AC3E}">
        <p14:creationId xmlns:p14="http://schemas.microsoft.com/office/powerpoint/2010/main" val="90391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34BB-2C36-4BF7-5E32-7F38A98B4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E0D77-121B-5161-874A-922F506A3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BD266-D41C-D9AC-7F9A-DD2C1CED04FB}"/>
              </a:ext>
            </a:extLst>
          </p:cNvPr>
          <p:cNvSpPr>
            <a:spLocks noGrp="1"/>
          </p:cNvSpPr>
          <p:nvPr>
            <p:ph type="body" idx="1"/>
          </p:nvPr>
        </p:nvSpPr>
        <p:spPr/>
        <p:txBody>
          <a:bodyPr/>
          <a:lstStyle/>
          <a:p>
            <a:r>
              <a:rPr lang="en-GB" sz="1800" dirty="0">
                <a:latin typeface="Verdana" panose="020B0604030504040204" pitchFamily="34" charset="0"/>
                <a:ea typeface="Verdana" panose="020B0604030504040204" pitchFamily="34" charset="0"/>
              </a:rPr>
              <a:t>Use the flip chart for examples of decisions/choices. Discuss what makes it hard or difficult to make a decision: not enough information, pressure by friends/family/supporters, not enough time, not enough money, not having supports,  difficulty understanding the outcomes or consequences of a decision, etc.</a:t>
            </a:r>
          </a:p>
        </p:txBody>
      </p:sp>
      <p:sp>
        <p:nvSpPr>
          <p:cNvPr id="4" name="Slide Number Placeholder 3">
            <a:extLst>
              <a:ext uri="{FF2B5EF4-FFF2-40B4-BE49-F238E27FC236}">
                <a16:creationId xmlns:a16="http://schemas.microsoft.com/office/drawing/2014/main" id="{74CC2CA9-5093-BE13-CB43-B2D926B1AAC4}"/>
              </a:ext>
            </a:extLst>
          </p:cNvPr>
          <p:cNvSpPr>
            <a:spLocks noGrp="1"/>
          </p:cNvSpPr>
          <p:nvPr>
            <p:ph type="sldNum" sz="quarter" idx="5"/>
          </p:nvPr>
        </p:nvSpPr>
        <p:spPr/>
        <p:txBody>
          <a:bodyPr/>
          <a:lstStyle/>
          <a:p>
            <a:fld id="{E6E2C989-F115-4B48-BC55-0D1E9D9E9893}" type="slidenum">
              <a:rPr lang="en-GB" smtClean="0"/>
              <a:t>13</a:t>
            </a:fld>
            <a:endParaRPr lang="en-GB"/>
          </a:p>
        </p:txBody>
      </p:sp>
    </p:spTree>
    <p:extLst>
      <p:ext uri="{BB962C8B-B14F-4D97-AF65-F5344CB8AC3E}">
        <p14:creationId xmlns:p14="http://schemas.microsoft.com/office/powerpoint/2010/main" val="193613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7B3C9-0F96-AC0E-C614-639B63780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C81A3-F269-0F32-C731-82E32985B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A3647-CE4A-CD9E-C96D-C3731538E3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Segoe UI" panose="020B0502040204020203" pitchFamily="34" charset="0"/>
              </a:rPr>
              <a:t>Introduce the four paddles: each with a photo and a word on the four steps of the “functional capacity test”:</a:t>
            </a:r>
            <a:br>
              <a:rPr lang="en-GB" sz="2800" dirty="0">
                <a:effectLst/>
                <a:latin typeface="Segoe UI" panose="020B0502040204020203" pitchFamily="34" charset="0"/>
              </a:rPr>
            </a:br>
            <a:r>
              <a:rPr lang="en-GB" sz="2800" dirty="0">
                <a:effectLst/>
                <a:latin typeface="Segoe UI" panose="020B0502040204020203" pitchFamily="34" charset="0"/>
              </a:rPr>
              <a:t>Information,</a:t>
            </a:r>
            <a:br>
              <a:rPr lang="en-GB" sz="2800" dirty="0">
                <a:effectLst/>
                <a:latin typeface="Segoe UI" panose="020B0502040204020203" pitchFamily="34" charset="0"/>
              </a:rPr>
            </a:br>
            <a:r>
              <a:rPr lang="en-GB" sz="2800" dirty="0">
                <a:effectLst/>
                <a:latin typeface="Segoe UI" panose="020B0502040204020203" pitchFamily="34" charset="0"/>
              </a:rPr>
              <a:t>Talk About</a:t>
            </a:r>
            <a:br>
              <a:rPr lang="en-GB" sz="2800" dirty="0">
                <a:effectLst/>
                <a:latin typeface="Segoe UI" panose="020B0502040204020203" pitchFamily="34" charset="0"/>
              </a:rPr>
            </a:br>
            <a:r>
              <a:rPr lang="en-GB" sz="2800" dirty="0">
                <a:effectLst/>
                <a:latin typeface="Segoe UI" panose="020B0502040204020203" pitchFamily="34" charset="0"/>
              </a:rPr>
              <a:t>Remember</a:t>
            </a:r>
            <a:br>
              <a:rPr lang="en-GB" sz="2800" dirty="0">
                <a:effectLst/>
                <a:latin typeface="Segoe UI" panose="020B0502040204020203" pitchFamily="34" charset="0"/>
              </a:rPr>
            </a:br>
            <a:r>
              <a:rPr lang="en-GB" sz="2800" dirty="0">
                <a:effectLst/>
                <a:latin typeface="Segoe UI" panose="020B0502040204020203" pitchFamily="34" charset="0"/>
              </a:rPr>
              <a:t>Communicate </a:t>
            </a:r>
            <a:endParaRPr lang="en-GB" sz="2800" dirty="0">
              <a:effectLst/>
              <a:latin typeface="Arial" panose="020B0604020202020204" pitchFamily="34" charset="0"/>
            </a:endParaRPr>
          </a:p>
          <a:p>
            <a:r>
              <a:rPr lang="en-GB" sz="1800" dirty="0"/>
              <a:t>Introduce the concept of “functional capacity” as the language that may be used if there is reason for someone to wonder about a person’s ability to make a decision. A person in a professional role, such as a doctor, lawyer, or banker may mention the need for a functional capacity test. What this is is about the process of decision making. We will now explore the decision making steps.</a:t>
            </a:r>
          </a:p>
        </p:txBody>
      </p:sp>
      <p:sp>
        <p:nvSpPr>
          <p:cNvPr id="4" name="Slide Number Placeholder 3">
            <a:extLst>
              <a:ext uri="{FF2B5EF4-FFF2-40B4-BE49-F238E27FC236}">
                <a16:creationId xmlns:a16="http://schemas.microsoft.com/office/drawing/2014/main" id="{D429599A-4DC0-112A-8892-BC328A8BADFA}"/>
              </a:ext>
            </a:extLst>
          </p:cNvPr>
          <p:cNvSpPr>
            <a:spLocks noGrp="1"/>
          </p:cNvSpPr>
          <p:nvPr>
            <p:ph type="sldNum" sz="quarter" idx="5"/>
          </p:nvPr>
        </p:nvSpPr>
        <p:spPr/>
        <p:txBody>
          <a:bodyPr/>
          <a:lstStyle/>
          <a:p>
            <a:fld id="{E6E2C989-F115-4B48-BC55-0D1E9D9E9893}" type="slidenum">
              <a:rPr lang="en-GB" smtClean="0"/>
              <a:t>14</a:t>
            </a:fld>
            <a:endParaRPr lang="en-GB"/>
          </a:p>
        </p:txBody>
      </p:sp>
    </p:spTree>
    <p:extLst>
      <p:ext uri="{BB962C8B-B14F-4D97-AF65-F5344CB8AC3E}">
        <p14:creationId xmlns:p14="http://schemas.microsoft.com/office/powerpoint/2010/main" val="124053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F530-0C75-F43E-385D-9F1312073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38EF2-E083-1101-C305-2D5F171AA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3BD39-1A03-AE40-8661-2DC7509991E9}"/>
              </a:ext>
            </a:extLst>
          </p:cNvPr>
          <p:cNvSpPr>
            <a:spLocks noGrp="1"/>
          </p:cNvSpPr>
          <p:nvPr>
            <p:ph type="body" idx="1"/>
          </p:nvPr>
        </p:nvSpPr>
        <p:spPr/>
        <p:txBody>
          <a:bodyPr/>
          <a:lstStyle/>
          <a:p>
            <a:r>
              <a:rPr lang="en-GB" sz="1800" dirty="0"/>
              <a:t>Where do you go for information? What helps? Who helps? Do you like information in writing? Do you like information written down for you or recorded? How do you keep or store information?</a:t>
            </a:r>
          </a:p>
        </p:txBody>
      </p:sp>
      <p:sp>
        <p:nvSpPr>
          <p:cNvPr id="4" name="Slide Number Placeholder 3">
            <a:extLst>
              <a:ext uri="{FF2B5EF4-FFF2-40B4-BE49-F238E27FC236}">
                <a16:creationId xmlns:a16="http://schemas.microsoft.com/office/drawing/2014/main" id="{5A53080E-7950-E771-F2C4-2A104C632060}"/>
              </a:ext>
            </a:extLst>
          </p:cNvPr>
          <p:cNvSpPr>
            <a:spLocks noGrp="1"/>
          </p:cNvSpPr>
          <p:nvPr>
            <p:ph type="sldNum" sz="quarter" idx="5"/>
          </p:nvPr>
        </p:nvSpPr>
        <p:spPr/>
        <p:txBody>
          <a:bodyPr/>
          <a:lstStyle/>
          <a:p>
            <a:fld id="{E6E2C989-F115-4B48-BC55-0D1E9D9E9893}" type="slidenum">
              <a:rPr lang="en-GB" smtClean="0"/>
              <a:t>15</a:t>
            </a:fld>
            <a:endParaRPr lang="en-GB"/>
          </a:p>
        </p:txBody>
      </p:sp>
    </p:spTree>
    <p:extLst>
      <p:ext uri="{BB962C8B-B14F-4D97-AF65-F5344CB8AC3E}">
        <p14:creationId xmlns:p14="http://schemas.microsoft.com/office/powerpoint/2010/main" val="2744239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5FAF-97B0-F7DE-58BA-96EECA8AE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81FDF-BBEC-9D70-F93E-14111BC08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5973F-A5FE-629A-56D8-9321F4027982}"/>
              </a:ext>
            </a:extLst>
          </p:cNvPr>
          <p:cNvSpPr>
            <a:spLocks noGrp="1"/>
          </p:cNvSpPr>
          <p:nvPr>
            <p:ph type="body" idx="1"/>
          </p:nvPr>
        </p:nvSpPr>
        <p:spPr/>
        <p:txBody>
          <a:bodyPr/>
          <a:lstStyle/>
          <a:p>
            <a:r>
              <a:rPr lang="en-GB" sz="1800" dirty="0"/>
              <a:t>To make a decision it is important that you remember the information about the decision, that you have some understanding of the parts of the decision. You may remember by recording information on a phone, writing information down, putting information into story form or picture form. Finding out what works to help you to remember is very important.</a:t>
            </a:r>
            <a:r>
              <a:rPr lang="en-GB" sz="1800" kern="100" dirty="0">
                <a:effectLst/>
                <a:latin typeface="Verdana" panose="020B060403050404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2441FDA8-3BDF-4C87-A4A7-2A170D993B3F}"/>
              </a:ext>
            </a:extLst>
          </p:cNvPr>
          <p:cNvSpPr>
            <a:spLocks noGrp="1"/>
          </p:cNvSpPr>
          <p:nvPr>
            <p:ph type="sldNum" sz="quarter" idx="5"/>
          </p:nvPr>
        </p:nvSpPr>
        <p:spPr/>
        <p:txBody>
          <a:bodyPr/>
          <a:lstStyle/>
          <a:p>
            <a:fld id="{E6E2C989-F115-4B48-BC55-0D1E9D9E9893}" type="slidenum">
              <a:rPr lang="en-GB" smtClean="0"/>
              <a:t>16</a:t>
            </a:fld>
            <a:endParaRPr lang="en-GB"/>
          </a:p>
        </p:txBody>
      </p:sp>
    </p:spTree>
    <p:extLst>
      <p:ext uri="{BB962C8B-B14F-4D97-AF65-F5344CB8AC3E}">
        <p14:creationId xmlns:p14="http://schemas.microsoft.com/office/powerpoint/2010/main" val="319692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0E90F-D49A-01B3-7505-3C0E72594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8305E-2B50-8BDE-D919-E25AA895A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C20CC-AAF0-42A2-5CAD-3EF28A0388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step may take time. It is important to think about all the parts of the decision. In thinking about the decision you think about how  a decision may make a difference in your life and in the lives of people around you. Sometimes this is called “weighing up” a decision by looking at all of the parts.</a:t>
            </a:r>
          </a:p>
        </p:txBody>
      </p:sp>
      <p:sp>
        <p:nvSpPr>
          <p:cNvPr id="4" name="Slide Number Placeholder 3">
            <a:extLst>
              <a:ext uri="{FF2B5EF4-FFF2-40B4-BE49-F238E27FC236}">
                <a16:creationId xmlns:a16="http://schemas.microsoft.com/office/drawing/2014/main" id="{60D2928C-E875-EBD9-27AF-F20BE9DA5AE9}"/>
              </a:ext>
            </a:extLst>
          </p:cNvPr>
          <p:cNvSpPr>
            <a:spLocks noGrp="1"/>
          </p:cNvSpPr>
          <p:nvPr>
            <p:ph type="sldNum" sz="quarter" idx="5"/>
          </p:nvPr>
        </p:nvSpPr>
        <p:spPr/>
        <p:txBody>
          <a:bodyPr/>
          <a:lstStyle/>
          <a:p>
            <a:fld id="{E6E2C989-F115-4B48-BC55-0D1E9D9E9893}" type="slidenum">
              <a:rPr lang="en-GB" smtClean="0"/>
              <a:t>17</a:t>
            </a:fld>
            <a:endParaRPr lang="en-GB"/>
          </a:p>
        </p:txBody>
      </p:sp>
    </p:spTree>
    <p:extLst>
      <p:ext uri="{BB962C8B-B14F-4D97-AF65-F5344CB8AC3E}">
        <p14:creationId xmlns:p14="http://schemas.microsoft.com/office/powerpoint/2010/main" val="2290222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E8A32-4821-E73F-15E6-98BB988A0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624A4-0A58-10D3-0A38-F632023A4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D9C62-5699-6305-66AA-4E6411A050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share your decision or to communicate or talk with someone is an important part of decision making. There are many ways to share a decision by the sharing of words, drawing, </a:t>
            </a:r>
            <a:r>
              <a:rPr lang="en-GB" dirty="0" err="1"/>
              <a:t>audo</a:t>
            </a:r>
            <a:r>
              <a:rPr lang="en-GB" dirty="0"/>
              <a:t>, video, tablets, cards, body language, or other ways.</a:t>
            </a:r>
          </a:p>
        </p:txBody>
      </p:sp>
      <p:sp>
        <p:nvSpPr>
          <p:cNvPr id="4" name="Slide Number Placeholder 3">
            <a:extLst>
              <a:ext uri="{FF2B5EF4-FFF2-40B4-BE49-F238E27FC236}">
                <a16:creationId xmlns:a16="http://schemas.microsoft.com/office/drawing/2014/main" id="{2B7853C2-63B6-511B-D357-109399CAB153}"/>
              </a:ext>
            </a:extLst>
          </p:cNvPr>
          <p:cNvSpPr>
            <a:spLocks noGrp="1"/>
          </p:cNvSpPr>
          <p:nvPr>
            <p:ph type="sldNum" sz="quarter" idx="5"/>
          </p:nvPr>
        </p:nvSpPr>
        <p:spPr/>
        <p:txBody>
          <a:bodyPr/>
          <a:lstStyle/>
          <a:p>
            <a:fld id="{E6E2C989-F115-4B48-BC55-0D1E9D9E9893}" type="slidenum">
              <a:rPr lang="en-GB" smtClean="0"/>
              <a:t>18</a:t>
            </a:fld>
            <a:endParaRPr lang="en-GB"/>
          </a:p>
        </p:txBody>
      </p:sp>
    </p:spTree>
    <p:extLst>
      <p:ext uri="{BB962C8B-B14F-4D97-AF65-F5344CB8AC3E}">
        <p14:creationId xmlns:p14="http://schemas.microsoft.com/office/powerpoint/2010/main" val="133115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2B4D-9A16-319C-F2B0-FC46ACFB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87746-9BC7-F23E-83FB-A8461270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00265-A7E8-7F10-883C-6081E0ACAE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Template on decision making, pull together all of the aspects of decision making and explain the process of the arrows in a circular motion as describing a process.</a:t>
            </a:r>
          </a:p>
        </p:txBody>
      </p:sp>
      <p:sp>
        <p:nvSpPr>
          <p:cNvPr id="4" name="Slide Number Placeholder 3">
            <a:extLst>
              <a:ext uri="{FF2B5EF4-FFF2-40B4-BE49-F238E27FC236}">
                <a16:creationId xmlns:a16="http://schemas.microsoft.com/office/drawing/2014/main" id="{8BF7BD5E-10AF-537F-48C8-88C0EDF5E7BB}"/>
              </a:ext>
            </a:extLst>
          </p:cNvPr>
          <p:cNvSpPr>
            <a:spLocks noGrp="1"/>
          </p:cNvSpPr>
          <p:nvPr>
            <p:ph type="sldNum" sz="quarter" idx="5"/>
          </p:nvPr>
        </p:nvSpPr>
        <p:spPr/>
        <p:txBody>
          <a:bodyPr/>
          <a:lstStyle/>
          <a:p>
            <a:fld id="{E6E2C989-F115-4B48-BC55-0D1E9D9E9893}" type="slidenum">
              <a:rPr lang="en-GB" smtClean="0"/>
              <a:t>19</a:t>
            </a:fld>
            <a:endParaRPr lang="en-GB"/>
          </a:p>
        </p:txBody>
      </p:sp>
    </p:spTree>
    <p:extLst>
      <p:ext uri="{BB962C8B-B14F-4D97-AF65-F5344CB8AC3E}">
        <p14:creationId xmlns:p14="http://schemas.microsoft.com/office/powerpoint/2010/main" val="30718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084F3-95E0-4EB0-9C1C-9DA8AF15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1D76-2F20-FC7F-224B-85FB1D047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6A02-97F2-AA0B-EB0B-191AD84C490D}"/>
              </a:ext>
            </a:extLst>
          </p:cNvPr>
          <p:cNvSpPr>
            <a:spLocks noGrp="1"/>
          </p:cNvSpPr>
          <p:nvPr>
            <p:ph type="body" idx="1"/>
          </p:nvPr>
        </p:nvSpPr>
        <p:spPr/>
        <p:txBody>
          <a:bodyPr/>
          <a:lstStyle/>
          <a:p>
            <a:r>
              <a:rPr lang="en-GB" sz="1800" dirty="0">
                <a:effectLst/>
                <a:latin typeface="Verdana" panose="020B0604030504040204" pitchFamily="34" charset="0"/>
                <a:ea typeface="Times New Roman" panose="02020603050405020304" pitchFamily="18" charset="0"/>
              </a:rPr>
              <a:t>Begin to explore how we use language around decision making. </a:t>
            </a: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Begin with a conversation around the language. What is a decision? What is a choice? Let us begin with making a choice. It is when you have one or more things before you and the process then is to choose, or to make a choice.</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For example, today I could have had toast or cereal for breakfast. My choice was toast. It did not take too much time and I went with my preference. A decision is when I have more to consider. As an adult I have to give time to and be informed to made a decision. Making a decision can make more of a difference in my life. For example, when leaving school I had to decide to what to do next. There were many paths for me to take. I had to look up information. I had to speak with others. I had to look at all of the possibilities. I had to decide what it meant to me if I chose one thing or another thing for my life.</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6635B457-3765-E64E-4F6C-2CEF24CCAA9A}"/>
              </a:ext>
            </a:extLst>
          </p:cNvPr>
          <p:cNvSpPr>
            <a:spLocks noGrp="1"/>
          </p:cNvSpPr>
          <p:nvPr>
            <p:ph type="sldNum" sz="quarter" idx="5"/>
          </p:nvPr>
        </p:nvSpPr>
        <p:spPr/>
        <p:txBody>
          <a:bodyPr/>
          <a:lstStyle/>
          <a:p>
            <a:fld id="{E6E2C989-F115-4B48-BC55-0D1E9D9E9893}" type="slidenum">
              <a:rPr lang="en-GB" smtClean="0"/>
              <a:t>2</a:t>
            </a:fld>
            <a:endParaRPr lang="en-GB"/>
          </a:p>
        </p:txBody>
      </p:sp>
    </p:spTree>
    <p:extLst>
      <p:ext uri="{BB962C8B-B14F-4D97-AF65-F5344CB8AC3E}">
        <p14:creationId xmlns:p14="http://schemas.microsoft.com/office/powerpoint/2010/main" val="19291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BDDA-B845-96BB-E06C-DDB930878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0A3D6-E398-ED45-0CB2-2EB5D8FA3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40947-0C21-766E-51DA-CB785F034CBB}"/>
              </a:ext>
            </a:extLst>
          </p:cNvPr>
          <p:cNvSpPr>
            <a:spLocks noGrp="1"/>
          </p:cNvSpPr>
          <p:nvPr>
            <p:ph type="body" idx="1"/>
          </p:nvPr>
        </p:nvSpPr>
        <p:spPr/>
        <p:txBody>
          <a:bodyPr/>
          <a:lstStyle/>
          <a:p>
            <a:r>
              <a:rPr lang="en-GB" sz="1800" dirty="0"/>
              <a:t>This law is to protect you and to protect the people who support you. It is the Assisted Decision Making Act of 2015.    The law goes by other names such as the ADM 2015, the Act of 2015, or the Capacity Act. It replaces the old law which was called the Lunacy Act from 1871. It is a law that respects the will and preference of the individual. It creates levels of support that respect  that each person has the right to make decisions.</a:t>
            </a:r>
          </a:p>
        </p:txBody>
      </p:sp>
      <p:sp>
        <p:nvSpPr>
          <p:cNvPr id="4" name="Slide Number Placeholder 3">
            <a:extLst>
              <a:ext uri="{FF2B5EF4-FFF2-40B4-BE49-F238E27FC236}">
                <a16:creationId xmlns:a16="http://schemas.microsoft.com/office/drawing/2014/main" id="{68DC006B-0BA7-CF23-C67E-4C3DCA0CE990}"/>
              </a:ext>
            </a:extLst>
          </p:cNvPr>
          <p:cNvSpPr>
            <a:spLocks noGrp="1"/>
          </p:cNvSpPr>
          <p:nvPr>
            <p:ph type="sldNum" sz="quarter" idx="5"/>
          </p:nvPr>
        </p:nvSpPr>
        <p:spPr/>
        <p:txBody>
          <a:bodyPr/>
          <a:lstStyle/>
          <a:p>
            <a:fld id="{E6E2C989-F115-4B48-BC55-0D1E9D9E9893}" type="slidenum">
              <a:rPr lang="en-GB" smtClean="0"/>
              <a:t>20</a:t>
            </a:fld>
            <a:endParaRPr lang="en-GB"/>
          </a:p>
        </p:txBody>
      </p:sp>
    </p:spTree>
    <p:extLst>
      <p:ext uri="{BB962C8B-B14F-4D97-AF65-F5344CB8AC3E}">
        <p14:creationId xmlns:p14="http://schemas.microsoft.com/office/powerpoint/2010/main" val="321530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ACD71-BE63-1CD2-40F1-F4F7DF1AF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15326-68E5-9F34-7F4D-2DE9FA5C8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A784A-44E5-339F-91FF-E1E72B7312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If you have a big decision to make and would like support or if others have concern over your ability to make decisions you may get support  through registering or signing up with the Decision Support Service. This will only be if there is question about your ability to make a decision.</a:t>
            </a:r>
          </a:p>
        </p:txBody>
      </p:sp>
      <p:sp>
        <p:nvSpPr>
          <p:cNvPr id="4" name="Slide Number Placeholder 3">
            <a:extLst>
              <a:ext uri="{FF2B5EF4-FFF2-40B4-BE49-F238E27FC236}">
                <a16:creationId xmlns:a16="http://schemas.microsoft.com/office/drawing/2014/main" id="{42692F09-47A2-5E7C-6DFA-1EDC3C7FE6C9}"/>
              </a:ext>
            </a:extLst>
          </p:cNvPr>
          <p:cNvSpPr>
            <a:spLocks noGrp="1"/>
          </p:cNvSpPr>
          <p:nvPr>
            <p:ph type="sldNum" sz="quarter" idx="5"/>
          </p:nvPr>
        </p:nvSpPr>
        <p:spPr/>
        <p:txBody>
          <a:bodyPr/>
          <a:lstStyle/>
          <a:p>
            <a:fld id="{E6E2C989-F115-4B48-BC55-0D1E9D9E9893}" type="slidenum">
              <a:rPr lang="en-GB" smtClean="0"/>
              <a:t>21</a:t>
            </a:fld>
            <a:endParaRPr lang="en-GB"/>
          </a:p>
        </p:txBody>
      </p:sp>
    </p:spTree>
    <p:extLst>
      <p:ext uri="{BB962C8B-B14F-4D97-AF65-F5344CB8AC3E}">
        <p14:creationId xmlns:p14="http://schemas.microsoft.com/office/powerpoint/2010/main" val="1900399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443B-B96A-5059-CFEC-F9675AF10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BA77F-B13B-BF19-9BB8-A4404BDFE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949AC-45D1-D284-F120-48C016DF5DAA}"/>
              </a:ext>
            </a:extLst>
          </p:cNvPr>
          <p:cNvSpPr>
            <a:spLocks noGrp="1"/>
          </p:cNvSpPr>
          <p:nvPr>
            <p:ph type="body" idx="1"/>
          </p:nvPr>
        </p:nvSpPr>
        <p:spPr/>
        <p:txBody>
          <a:bodyPr/>
          <a:lstStyle/>
          <a:p>
            <a:r>
              <a:rPr lang="en-GB" sz="1800" dirty="0"/>
              <a:t>People in your life, your family members, friends, supporters will continue to support you as you may need. This will not change from the support that you have now. </a:t>
            </a:r>
          </a:p>
          <a:p>
            <a:r>
              <a:rPr lang="en-GB" sz="1800" dirty="0"/>
              <a:t>If you need more help there is a law that can help you.</a:t>
            </a:r>
          </a:p>
        </p:txBody>
      </p:sp>
      <p:sp>
        <p:nvSpPr>
          <p:cNvPr id="4" name="Slide Number Placeholder 3">
            <a:extLst>
              <a:ext uri="{FF2B5EF4-FFF2-40B4-BE49-F238E27FC236}">
                <a16:creationId xmlns:a16="http://schemas.microsoft.com/office/drawing/2014/main" id="{FB195F8B-2BCE-E3D6-2266-6F6717B18A2C}"/>
              </a:ext>
            </a:extLst>
          </p:cNvPr>
          <p:cNvSpPr>
            <a:spLocks noGrp="1"/>
          </p:cNvSpPr>
          <p:nvPr>
            <p:ph type="sldNum" sz="quarter" idx="5"/>
          </p:nvPr>
        </p:nvSpPr>
        <p:spPr/>
        <p:txBody>
          <a:bodyPr/>
          <a:lstStyle/>
          <a:p>
            <a:fld id="{E6E2C989-F115-4B48-BC55-0D1E9D9E9893}" type="slidenum">
              <a:rPr lang="en-GB" smtClean="0"/>
              <a:t>22</a:t>
            </a:fld>
            <a:endParaRPr lang="en-GB"/>
          </a:p>
        </p:txBody>
      </p:sp>
    </p:spTree>
    <p:extLst>
      <p:ext uri="{BB962C8B-B14F-4D97-AF65-F5344CB8AC3E}">
        <p14:creationId xmlns:p14="http://schemas.microsoft.com/office/powerpoint/2010/main" val="285947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E1EB-9921-6338-7B1E-F0F549710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94A5B-3F92-002F-87B7-6ECA43574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593D2-4166-413C-B260-E22E858926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64CC1D-0409-6E8A-B846-2C27B2B62A70}"/>
              </a:ext>
            </a:extLst>
          </p:cNvPr>
          <p:cNvSpPr>
            <a:spLocks noGrp="1"/>
          </p:cNvSpPr>
          <p:nvPr>
            <p:ph type="sldNum" sz="quarter" idx="5"/>
          </p:nvPr>
        </p:nvSpPr>
        <p:spPr/>
        <p:txBody>
          <a:bodyPr/>
          <a:lstStyle/>
          <a:p>
            <a:fld id="{E6E2C989-F115-4B48-BC55-0D1E9D9E9893}" type="slidenum">
              <a:rPr lang="en-GB" smtClean="0"/>
              <a:t>23</a:t>
            </a:fld>
            <a:endParaRPr lang="en-GB"/>
          </a:p>
        </p:txBody>
      </p:sp>
    </p:spTree>
    <p:extLst>
      <p:ext uri="{BB962C8B-B14F-4D97-AF65-F5344CB8AC3E}">
        <p14:creationId xmlns:p14="http://schemas.microsoft.com/office/powerpoint/2010/main" val="18299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8FB29-2D21-144B-8F55-1ACFE7F08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CF4CF-7E9A-9647-E9F0-A5C91CFBB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1D785-5DF8-FEDF-D6D6-898D02E0B2AE}"/>
              </a:ext>
            </a:extLst>
          </p:cNvPr>
          <p:cNvSpPr>
            <a:spLocks noGrp="1"/>
          </p:cNvSpPr>
          <p:nvPr>
            <p:ph type="body" idx="1"/>
          </p:nvPr>
        </p:nvSpPr>
        <p:spPr/>
        <p:txBody>
          <a:bodyPr/>
          <a:lstStyle/>
          <a:p>
            <a:r>
              <a:rPr lang="en-GB" sz="1800" dirty="0"/>
              <a:t>Look back at the flip chart, look back on slides, and use the paddles for a quick review.</a:t>
            </a:r>
          </a:p>
        </p:txBody>
      </p:sp>
      <p:sp>
        <p:nvSpPr>
          <p:cNvPr id="4" name="Slide Number Placeholder 3">
            <a:extLst>
              <a:ext uri="{FF2B5EF4-FFF2-40B4-BE49-F238E27FC236}">
                <a16:creationId xmlns:a16="http://schemas.microsoft.com/office/drawing/2014/main" id="{8BF1E411-A15E-5E74-3A64-850CC6808B31}"/>
              </a:ext>
            </a:extLst>
          </p:cNvPr>
          <p:cNvSpPr>
            <a:spLocks noGrp="1"/>
          </p:cNvSpPr>
          <p:nvPr>
            <p:ph type="sldNum" sz="quarter" idx="5"/>
          </p:nvPr>
        </p:nvSpPr>
        <p:spPr/>
        <p:txBody>
          <a:bodyPr/>
          <a:lstStyle/>
          <a:p>
            <a:fld id="{E6E2C989-F115-4B48-BC55-0D1E9D9E9893}" type="slidenum">
              <a:rPr lang="en-GB" smtClean="0"/>
              <a:t>24</a:t>
            </a:fld>
            <a:endParaRPr lang="en-GB"/>
          </a:p>
        </p:txBody>
      </p:sp>
    </p:spTree>
    <p:extLst>
      <p:ext uri="{BB962C8B-B14F-4D97-AF65-F5344CB8AC3E}">
        <p14:creationId xmlns:p14="http://schemas.microsoft.com/office/powerpoint/2010/main" val="2087528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A30C-E1F1-57B4-CD42-377FB120A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244B0-CE62-5691-440E-C0C4AF838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FF072-6DCC-7F61-7978-9AC464C44C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397E97-34EC-7D27-3546-98113B24376D}"/>
              </a:ext>
            </a:extLst>
          </p:cNvPr>
          <p:cNvSpPr>
            <a:spLocks noGrp="1"/>
          </p:cNvSpPr>
          <p:nvPr>
            <p:ph type="sldNum" sz="quarter" idx="5"/>
          </p:nvPr>
        </p:nvSpPr>
        <p:spPr/>
        <p:txBody>
          <a:bodyPr/>
          <a:lstStyle/>
          <a:p>
            <a:fld id="{E6E2C989-F115-4B48-BC55-0D1E9D9E9893}" type="slidenum">
              <a:rPr lang="en-GB" smtClean="0"/>
              <a:t>25</a:t>
            </a:fld>
            <a:endParaRPr lang="en-GB"/>
          </a:p>
        </p:txBody>
      </p:sp>
    </p:spTree>
    <p:extLst>
      <p:ext uri="{BB962C8B-B14F-4D97-AF65-F5344CB8AC3E}">
        <p14:creationId xmlns:p14="http://schemas.microsoft.com/office/powerpoint/2010/main" val="35437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C374-A7A7-CA02-8C89-BAE8CB70B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68AE0-F624-33DF-DE10-B790A6B1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96FC-5647-C66C-307A-967234252A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5AEFA0-7E00-A600-7EAF-1D4571A21413}"/>
              </a:ext>
            </a:extLst>
          </p:cNvPr>
          <p:cNvSpPr>
            <a:spLocks noGrp="1"/>
          </p:cNvSpPr>
          <p:nvPr>
            <p:ph type="sldNum" sz="quarter" idx="5"/>
          </p:nvPr>
        </p:nvSpPr>
        <p:spPr/>
        <p:txBody>
          <a:bodyPr/>
          <a:lstStyle/>
          <a:p>
            <a:fld id="{E6E2C989-F115-4B48-BC55-0D1E9D9E9893}" type="slidenum">
              <a:rPr lang="en-GB" smtClean="0"/>
              <a:t>26</a:t>
            </a:fld>
            <a:endParaRPr lang="en-GB"/>
          </a:p>
        </p:txBody>
      </p:sp>
    </p:spTree>
    <p:extLst>
      <p:ext uri="{BB962C8B-B14F-4D97-AF65-F5344CB8AC3E}">
        <p14:creationId xmlns:p14="http://schemas.microsoft.com/office/powerpoint/2010/main" val="49594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0B59-1783-B6C4-1321-5CA8D01F5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DB93C-B70F-DAFA-AA8C-59387D9C2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396E8-2381-7019-6150-3E5ACA9D32B5}"/>
              </a:ext>
            </a:extLst>
          </p:cNvPr>
          <p:cNvSpPr>
            <a:spLocks noGrp="1"/>
          </p:cNvSpPr>
          <p:nvPr>
            <p:ph type="body" idx="1"/>
          </p:nvPr>
        </p:nvSpPr>
        <p:spPr/>
        <p:txBody>
          <a:bodyPr/>
          <a:lstStyle/>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6301838-C9D5-4B7E-669D-2DC880D31D0C}"/>
              </a:ext>
            </a:extLst>
          </p:cNvPr>
          <p:cNvSpPr>
            <a:spLocks noGrp="1"/>
          </p:cNvSpPr>
          <p:nvPr>
            <p:ph type="sldNum" sz="quarter" idx="5"/>
          </p:nvPr>
        </p:nvSpPr>
        <p:spPr/>
        <p:txBody>
          <a:bodyPr/>
          <a:lstStyle/>
          <a:p>
            <a:fld id="{E6E2C989-F115-4B48-BC55-0D1E9D9E9893}" type="slidenum">
              <a:rPr lang="en-GB" smtClean="0"/>
              <a:t>27</a:t>
            </a:fld>
            <a:endParaRPr lang="en-GB"/>
          </a:p>
        </p:txBody>
      </p:sp>
    </p:spTree>
    <p:extLst>
      <p:ext uri="{BB962C8B-B14F-4D97-AF65-F5344CB8AC3E}">
        <p14:creationId xmlns:p14="http://schemas.microsoft.com/office/powerpoint/2010/main" val="204598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B47C-9F28-ECDA-E6CA-E20F13DCC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264A2-6112-721D-0906-0136EEB64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41F79-4A5A-0E86-3499-1BBB70F817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Let us look at some choices that you may have made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effectLst/>
              <a:latin typeface="Times New Roman" panose="02020603050405020304" pitchFamily="18" charset="0"/>
              <a:ea typeface="Times New Roman" panose="02020603050405020304" pitchFamily="18" charset="0"/>
            </a:endParaRPr>
          </a:p>
          <a:p>
            <a:r>
              <a:rPr lang="en-GB" sz="1800" dirty="0"/>
              <a:t>Use a flipchart to list any choices or decisions that people may make/may have made/ can make. Use the following slide to contribute to the discussion.</a:t>
            </a:r>
          </a:p>
        </p:txBody>
      </p:sp>
      <p:sp>
        <p:nvSpPr>
          <p:cNvPr id="4" name="Slide Number Placeholder 3">
            <a:extLst>
              <a:ext uri="{FF2B5EF4-FFF2-40B4-BE49-F238E27FC236}">
                <a16:creationId xmlns:a16="http://schemas.microsoft.com/office/drawing/2014/main" id="{865E4C70-CBD4-F1A0-3CE0-5AA95F4FEE81}"/>
              </a:ext>
            </a:extLst>
          </p:cNvPr>
          <p:cNvSpPr>
            <a:spLocks noGrp="1"/>
          </p:cNvSpPr>
          <p:nvPr>
            <p:ph type="sldNum" sz="quarter" idx="5"/>
          </p:nvPr>
        </p:nvSpPr>
        <p:spPr/>
        <p:txBody>
          <a:bodyPr/>
          <a:lstStyle/>
          <a:p>
            <a:fld id="{E6E2C989-F115-4B48-BC55-0D1E9D9E9893}" type="slidenum">
              <a:rPr lang="en-GB" smtClean="0"/>
              <a:t>3</a:t>
            </a:fld>
            <a:endParaRPr lang="en-GB"/>
          </a:p>
        </p:txBody>
      </p:sp>
    </p:spTree>
    <p:extLst>
      <p:ext uri="{BB962C8B-B14F-4D97-AF65-F5344CB8AC3E}">
        <p14:creationId xmlns:p14="http://schemas.microsoft.com/office/powerpoint/2010/main" val="358185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26B99-36BC-20FC-C661-F84327EC8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BFA10-D3A6-7D0A-5D79-04FA5A6D4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01569-19B9-BB82-2D8F-4901DB3EA9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Invite four people to talk about choices they made this morning, one for each area. Invite each person to speak to their choices under each title. Explore the process of their choice in the words they use to give voice to the language of choice. Emphasise will and preference. Assess in the conversation  if the people feel  empowered (or not) to make their  daily choices. </a:t>
            </a:r>
            <a:endParaRPr lang="en-GB" sz="1200" dirty="0">
              <a:effectLst/>
              <a:latin typeface="Times New Roman" panose="02020603050405020304" pitchFamily="18" charset="0"/>
              <a:ea typeface="Times New Roman" panose="02020603050405020304" pitchFamily="18" charset="0"/>
            </a:endParaRPr>
          </a:p>
          <a:p>
            <a:r>
              <a:rPr lang="en-GB" dirty="0"/>
              <a:t>Engage participants in talking about their day. What choices/decisions did they make so far today? Emphasise the use of  “choice” and the use of “decision” as we tell our story</a:t>
            </a:r>
          </a:p>
        </p:txBody>
      </p:sp>
      <p:sp>
        <p:nvSpPr>
          <p:cNvPr id="4" name="Slide Number Placeholder 3">
            <a:extLst>
              <a:ext uri="{FF2B5EF4-FFF2-40B4-BE49-F238E27FC236}">
                <a16:creationId xmlns:a16="http://schemas.microsoft.com/office/drawing/2014/main" id="{6DA43D15-6877-0888-3669-CE0799E446BF}"/>
              </a:ext>
            </a:extLst>
          </p:cNvPr>
          <p:cNvSpPr>
            <a:spLocks noGrp="1"/>
          </p:cNvSpPr>
          <p:nvPr>
            <p:ph type="sldNum" sz="quarter" idx="5"/>
          </p:nvPr>
        </p:nvSpPr>
        <p:spPr/>
        <p:txBody>
          <a:bodyPr/>
          <a:lstStyle/>
          <a:p>
            <a:fld id="{E6E2C989-F115-4B48-BC55-0D1E9D9E9893}" type="slidenum">
              <a:rPr lang="en-GB" smtClean="0"/>
              <a:t>4</a:t>
            </a:fld>
            <a:endParaRPr lang="en-GB"/>
          </a:p>
        </p:txBody>
      </p:sp>
    </p:spTree>
    <p:extLst>
      <p:ext uri="{BB962C8B-B14F-4D97-AF65-F5344CB8AC3E}">
        <p14:creationId xmlns:p14="http://schemas.microsoft.com/office/powerpoint/2010/main" val="213094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5B01-34BA-1A6E-43FF-B83B1C840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12ED4-4115-7B78-DB25-2940287A5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F3D20-720B-8C07-06B1-24D47A18B3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two different colour markers to circle on the flipchart to indicate if it is a small decision or a choice or a big decision.</a:t>
            </a:r>
          </a:p>
        </p:txBody>
      </p:sp>
      <p:sp>
        <p:nvSpPr>
          <p:cNvPr id="4" name="Slide Number Placeholder 3">
            <a:extLst>
              <a:ext uri="{FF2B5EF4-FFF2-40B4-BE49-F238E27FC236}">
                <a16:creationId xmlns:a16="http://schemas.microsoft.com/office/drawing/2014/main" id="{9C07E821-BDC2-8AA4-6A6B-AD6CF470D337}"/>
              </a:ext>
            </a:extLst>
          </p:cNvPr>
          <p:cNvSpPr>
            <a:spLocks noGrp="1"/>
          </p:cNvSpPr>
          <p:nvPr>
            <p:ph type="sldNum" sz="quarter" idx="5"/>
          </p:nvPr>
        </p:nvSpPr>
        <p:spPr/>
        <p:txBody>
          <a:bodyPr/>
          <a:lstStyle/>
          <a:p>
            <a:fld id="{E6E2C989-F115-4B48-BC55-0D1E9D9E9893}" type="slidenum">
              <a:rPr lang="en-GB" smtClean="0"/>
              <a:t>5</a:t>
            </a:fld>
            <a:endParaRPr lang="en-GB"/>
          </a:p>
        </p:txBody>
      </p:sp>
    </p:spTree>
    <p:extLst>
      <p:ext uri="{BB962C8B-B14F-4D97-AF65-F5344CB8AC3E}">
        <p14:creationId xmlns:p14="http://schemas.microsoft.com/office/powerpoint/2010/main" val="559201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Which might you choose? Go slowly and get the participants to chat about their choice.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Verdana" panose="020B060403050404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Is this a big or small choice/decision?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6</a:t>
            </a:fld>
            <a:endParaRPr lang="en-GB"/>
          </a:p>
        </p:txBody>
      </p:sp>
    </p:spTree>
    <p:extLst>
      <p:ext uri="{BB962C8B-B14F-4D97-AF65-F5344CB8AC3E}">
        <p14:creationId xmlns:p14="http://schemas.microsoft.com/office/powerpoint/2010/main" val="401095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Which might you choose? Go slowly and get the participants to chat about their choice.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Is this a big or small choice/decision?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7</a:t>
            </a:fld>
            <a:endParaRPr lang="en-GB"/>
          </a:p>
        </p:txBody>
      </p:sp>
    </p:spTree>
    <p:extLst>
      <p:ext uri="{BB962C8B-B14F-4D97-AF65-F5344CB8AC3E}">
        <p14:creationId xmlns:p14="http://schemas.microsoft.com/office/powerpoint/2010/main" val="349220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8AC3-CAFD-A885-0932-0E8511607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FCE7D-AE1F-5BDA-40A3-D602C3614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FC8AA-3F02-7F79-2AEE-926CA7F1BA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Let us move from making a choice to making a decision. Is there a difference? In this section move from the understanding of a decision as needing more time/support.</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Populate examples given on the flipchart.</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One or two examples is fine. The list does not have to been exhaustive.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F121163-5C1B-A4F1-7DE7-471AF578F8B7}"/>
              </a:ext>
            </a:extLst>
          </p:cNvPr>
          <p:cNvSpPr>
            <a:spLocks noGrp="1"/>
          </p:cNvSpPr>
          <p:nvPr>
            <p:ph type="sldNum" sz="quarter" idx="5"/>
          </p:nvPr>
        </p:nvSpPr>
        <p:spPr/>
        <p:txBody>
          <a:bodyPr/>
          <a:lstStyle/>
          <a:p>
            <a:fld id="{E6E2C989-F115-4B48-BC55-0D1E9D9E9893}" type="slidenum">
              <a:rPr lang="en-GB" smtClean="0"/>
              <a:t>8</a:t>
            </a:fld>
            <a:endParaRPr lang="en-GB"/>
          </a:p>
        </p:txBody>
      </p:sp>
    </p:spTree>
    <p:extLst>
      <p:ext uri="{BB962C8B-B14F-4D97-AF65-F5344CB8AC3E}">
        <p14:creationId xmlns:p14="http://schemas.microsoft.com/office/powerpoint/2010/main" val="363309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What decision is being discussed in this photo?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What information might you want to know about deciding on a place to live?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Who might inform you?</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Verdana" panose="020B0604030504040204" pitchFamily="34" charset="0"/>
                <a:ea typeface="Aptos" panose="020B0004020202020204" pitchFamily="34" charset="0"/>
                <a:cs typeface="Times New Roman" panose="02020603050405020304" pitchFamily="18" charset="0"/>
              </a:rPr>
              <a:t>Who might you talk to?</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E2C989-F115-4B48-BC55-0D1E9D9E9893}" type="slidenum">
              <a:rPr lang="en-GB" smtClean="0"/>
              <a:t>9</a:t>
            </a:fld>
            <a:endParaRPr lang="en-GB"/>
          </a:p>
        </p:txBody>
      </p:sp>
    </p:spTree>
    <p:extLst>
      <p:ext uri="{BB962C8B-B14F-4D97-AF65-F5344CB8AC3E}">
        <p14:creationId xmlns:p14="http://schemas.microsoft.com/office/powerpoint/2010/main" val="74520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5336C-1AB2-9FC3-4C4B-EB08CA94D56A}"/>
              </a:ext>
            </a:extLst>
          </p:cNvPr>
          <p:cNvGrpSpPr/>
          <p:nvPr/>
        </p:nvGrpSpPr>
        <p:grpSpPr>
          <a:xfrm>
            <a:off x="1752094" y="1665038"/>
            <a:ext cx="3279565" cy="3279565"/>
            <a:chOff x="1391478" y="1665038"/>
            <a:chExt cx="3279565" cy="3279565"/>
          </a:xfrm>
        </p:grpSpPr>
        <p:sp>
          <p:nvSpPr>
            <p:cNvPr id="2" name="TextBox 1">
              <a:extLst>
                <a:ext uri="{FF2B5EF4-FFF2-40B4-BE49-F238E27FC236}">
                  <a16:creationId xmlns:a16="http://schemas.microsoft.com/office/drawing/2014/main" id="{F2DE2E2D-8DAD-14F1-2A1F-D7E581142AF3}"/>
                </a:ext>
              </a:extLst>
            </p:cNvPr>
            <p:cNvSpPr txBox="1"/>
            <p:nvPr/>
          </p:nvSpPr>
          <p:spPr>
            <a:xfrm>
              <a:off x="2184070" y="1754489"/>
              <a:ext cx="1555234" cy="3170099"/>
            </a:xfrm>
            <a:prstGeom prst="rect">
              <a:avLst/>
            </a:prstGeom>
            <a:noFill/>
          </p:spPr>
          <p:txBody>
            <a:bodyPr wrap="none" rtlCol="0">
              <a:spAutoFit/>
            </a:bodyPr>
            <a:lstStyle/>
            <a:p>
              <a:pPr algn="ctr"/>
              <a:r>
                <a:rPr lang="en-US" sz="20000" b="1" dirty="0">
                  <a:solidFill>
                    <a:schemeClr val="bg1"/>
                  </a:solidFill>
                </a:rPr>
                <a:t>1</a:t>
              </a:r>
            </a:p>
          </p:txBody>
        </p:sp>
        <p:sp>
          <p:nvSpPr>
            <p:cNvPr id="3" name="Oval 2">
              <a:extLst>
                <a:ext uri="{FF2B5EF4-FFF2-40B4-BE49-F238E27FC236}">
                  <a16:creationId xmlns:a16="http://schemas.microsoft.com/office/drawing/2014/main" id="{3C16CF12-18FB-454B-7E67-31E045C6CCBD}"/>
                </a:ext>
              </a:extLst>
            </p:cNvPr>
            <p:cNvSpPr/>
            <p:nvPr/>
          </p:nvSpPr>
          <p:spPr>
            <a:xfrm>
              <a:off x="1391478" y="1665038"/>
              <a:ext cx="3279565" cy="3279565"/>
            </a:xfrm>
            <a:prstGeom prst="ellipse">
              <a:avLst/>
            </a:prstGeom>
            <a:noFill/>
            <a:ln w="190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Text&#10;&#10;Description automatically generated">
            <a:extLst>
              <a:ext uri="{FF2B5EF4-FFF2-40B4-BE49-F238E27FC236}">
                <a16:creationId xmlns:a16="http://schemas.microsoft.com/office/drawing/2014/main" id="{B264B717-8DF1-2591-E2AA-CB4F3E0C62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5749" y="1991905"/>
            <a:ext cx="3600000" cy="938232"/>
          </a:xfrm>
          <a:prstGeom prst="rect">
            <a:avLst/>
          </a:prstGeom>
        </p:spPr>
      </p:pic>
      <p:sp>
        <p:nvSpPr>
          <p:cNvPr id="12" name="TextBox 11">
            <a:extLst>
              <a:ext uri="{FF2B5EF4-FFF2-40B4-BE49-F238E27FC236}">
                <a16:creationId xmlns:a16="http://schemas.microsoft.com/office/drawing/2014/main" id="{DADE5A48-D0CE-7307-E086-788170AC1291}"/>
              </a:ext>
            </a:extLst>
          </p:cNvPr>
          <p:cNvSpPr txBox="1"/>
          <p:nvPr/>
        </p:nvSpPr>
        <p:spPr>
          <a:xfrm>
            <a:off x="5355749" y="3781096"/>
            <a:ext cx="5084157" cy="836639"/>
          </a:xfrm>
          <a:prstGeom prst="rect">
            <a:avLst/>
          </a:prstGeom>
          <a:noFill/>
        </p:spPr>
        <p:txBody>
          <a:bodyPr wrap="square" rtlCol="0">
            <a:spAutoFit/>
          </a:bodyPr>
          <a:lstStyle/>
          <a:p>
            <a:pPr>
              <a:lnSpc>
                <a:spcPts val="3000"/>
              </a:lnSpc>
            </a:pPr>
            <a:r>
              <a:rPr lang="en-US" sz="2000" dirty="0">
                <a:solidFill>
                  <a:schemeClr val="bg1"/>
                </a:solidFill>
                <a:ea typeface="Verdana" panose="020B0604030504040204" pitchFamily="34" charset="0"/>
              </a:rPr>
              <a:t>First of three training sessions on the Assisted decision-making capacity act 2015 </a:t>
            </a:r>
          </a:p>
        </p:txBody>
      </p:sp>
      <p:sp>
        <p:nvSpPr>
          <p:cNvPr id="13" name="TextBox 12">
            <a:extLst>
              <a:ext uri="{FF2B5EF4-FFF2-40B4-BE49-F238E27FC236}">
                <a16:creationId xmlns:a16="http://schemas.microsoft.com/office/drawing/2014/main" id="{7FD034C9-BD05-C504-77C0-F27E3B260DE6}"/>
              </a:ext>
            </a:extLst>
          </p:cNvPr>
          <p:cNvSpPr txBox="1"/>
          <p:nvPr/>
        </p:nvSpPr>
        <p:spPr>
          <a:xfrm>
            <a:off x="5286176" y="3017410"/>
            <a:ext cx="4833375" cy="830997"/>
          </a:xfrm>
          <a:prstGeom prst="rect">
            <a:avLst/>
          </a:prstGeom>
          <a:noFill/>
        </p:spPr>
        <p:txBody>
          <a:bodyPr wrap="none" rtlCol="0">
            <a:spAutoFit/>
          </a:bodyPr>
          <a:lstStyle/>
          <a:p>
            <a:pPr algn="ctr"/>
            <a:r>
              <a:rPr lang="en-US" sz="4800" b="1" dirty="0">
                <a:solidFill>
                  <a:schemeClr val="bg1"/>
                </a:solidFill>
              </a:rPr>
              <a:t>Decision making</a:t>
            </a:r>
          </a:p>
        </p:txBody>
      </p:sp>
    </p:spTree>
    <p:extLst>
      <p:ext uri="{BB962C8B-B14F-4D97-AF65-F5344CB8AC3E}">
        <p14:creationId xmlns:p14="http://schemas.microsoft.com/office/powerpoint/2010/main" val="36820699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anim calcmode="lin" valueType="num">
                                      <p:cBhvr>
                                        <p:cTn id="13" dur="1500" fill="hold"/>
                                        <p:tgtEl>
                                          <p:spTgt spid="11"/>
                                        </p:tgtEl>
                                        <p:attrNameLst>
                                          <p:attrName>ppt_x</p:attrName>
                                        </p:attrNameLst>
                                      </p:cBhvr>
                                      <p:tavLst>
                                        <p:tav tm="0">
                                          <p:val>
                                            <p:strVal val="#ppt_x"/>
                                          </p:val>
                                        </p:tav>
                                        <p:tav tm="100000">
                                          <p:val>
                                            <p:strVal val="#ppt_x"/>
                                          </p:val>
                                        </p:tav>
                                      </p:tavLst>
                                    </p:anim>
                                    <p:anim calcmode="lin" valueType="num">
                                      <p:cBhvr>
                                        <p:cTn id="14" dur="1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ppt_x</p:attrName>
                                        </p:attrNameLst>
                                      </p:cBhvr>
                                      <p:tavLst>
                                        <p:tav tm="0">
                                          <p:val>
                                            <p:strVal val="#ppt_x"/>
                                          </p:val>
                                        </p:tav>
                                        <p:tav tm="100000">
                                          <p:val>
                                            <p:strVal val="#ppt_x"/>
                                          </p:val>
                                        </p:tav>
                                      </p:tavLst>
                                    </p:anim>
                                    <p:anim calcmode="lin" valueType="num">
                                      <p:cBhvr>
                                        <p:cTn id="19" dur="2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0"/>
                                        <p:tgtEl>
                                          <p:spTgt spid="12"/>
                                        </p:tgtEl>
                                      </p:cBhvr>
                                    </p:animEffect>
                                    <p:anim calcmode="lin" valueType="num">
                                      <p:cBhvr>
                                        <p:cTn id="23" dur="2500" fill="hold"/>
                                        <p:tgtEl>
                                          <p:spTgt spid="12"/>
                                        </p:tgtEl>
                                        <p:attrNameLst>
                                          <p:attrName>ppt_x</p:attrName>
                                        </p:attrNameLst>
                                      </p:cBhvr>
                                      <p:tavLst>
                                        <p:tav tm="0">
                                          <p:val>
                                            <p:strVal val="#ppt_x"/>
                                          </p:val>
                                        </p:tav>
                                        <p:tav tm="100000">
                                          <p:val>
                                            <p:strVal val="#ppt_x"/>
                                          </p:val>
                                        </p:tav>
                                      </p:tavLst>
                                    </p:anim>
                                    <p:anim calcmode="lin" valueType="num">
                                      <p:cBhvr>
                                        <p:cTn id="24" dur="2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7840E8-0ACC-6EE7-557B-F08830F11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568362" y="1044582"/>
            <a:ext cx="5055276" cy="5055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EBE8F6-A2BF-CF96-E70B-D8BDF9DC55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6992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500"/>
                                        <p:tgtEl>
                                          <p:spTgt spid="7170"/>
                                        </p:tgtEl>
                                      </p:cBhvr>
                                    </p:animEffect>
                                    <p:anim calcmode="lin" valueType="num">
                                      <p:cBhvr>
                                        <p:cTn id="8" dur="1500" fill="hold"/>
                                        <p:tgtEl>
                                          <p:spTgt spid="7170"/>
                                        </p:tgtEl>
                                        <p:attrNameLst>
                                          <p:attrName>ppt_x</p:attrName>
                                        </p:attrNameLst>
                                      </p:cBhvr>
                                      <p:tavLst>
                                        <p:tav tm="0">
                                          <p:val>
                                            <p:strVal val="#ppt_x"/>
                                          </p:val>
                                        </p:tav>
                                        <p:tav tm="100000">
                                          <p:val>
                                            <p:strVal val="#ppt_x"/>
                                          </p:val>
                                        </p:tav>
                                      </p:tavLst>
                                    </p:anim>
                                    <p:anim calcmode="lin" valueType="num">
                                      <p:cBhvr>
                                        <p:cTn id="9" dur="15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02E1-E103-5899-70A7-789CEAB40C3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BAAA423-90E0-4F80-3F8D-66F2336F5D75}"/>
              </a:ext>
            </a:extLst>
          </p:cNvPr>
          <p:cNvSpPr txBox="1">
            <a:spLocks/>
          </p:cNvSpPr>
          <p:nvPr/>
        </p:nvSpPr>
        <p:spPr>
          <a:xfrm>
            <a:off x="5940000" y="2704447"/>
            <a:ext cx="5225100" cy="144910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Each of us have a right to make decisions</a:t>
            </a:r>
            <a:endParaRPr lang="en-US" sz="4000" dirty="0">
              <a:latin typeface="+mn-lt"/>
              <a:ea typeface="Verdana" panose="020B0604030504040204" pitchFamily="34" charset="0"/>
            </a:endParaRPr>
          </a:p>
        </p:txBody>
      </p:sp>
      <p:pic>
        <p:nvPicPr>
          <p:cNvPr id="4" name="Picture 4">
            <a:extLst>
              <a:ext uri="{FF2B5EF4-FFF2-40B4-BE49-F238E27FC236}">
                <a16:creationId xmlns:a16="http://schemas.microsoft.com/office/drawing/2014/main" id="{43B5B3E6-36F1-1851-BA68-BB9C61CCDF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2205" y="1353980"/>
            <a:ext cx="4356000" cy="4356000"/>
          </a:xfrm>
          <a:prstGeom prst="rect">
            <a:avLst/>
          </a:prstGeom>
        </p:spPr>
      </p:pic>
      <p:pic>
        <p:nvPicPr>
          <p:cNvPr id="2" name="Picture 1">
            <a:extLst>
              <a:ext uri="{FF2B5EF4-FFF2-40B4-BE49-F238E27FC236}">
                <a16:creationId xmlns:a16="http://schemas.microsoft.com/office/drawing/2014/main" id="{42F5808A-984B-DBEE-4A7C-51AC615FD1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934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FA097-547A-10EA-1794-2C94A81DEF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10AD6F-A149-0031-06F7-9AB092C16F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900" y="1077600"/>
            <a:ext cx="4572000" cy="4572000"/>
          </a:xfrm>
          <a:custGeom>
            <a:avLst/>
            <a:gdLst>
              <a:gd name="connsiteX0" fmla="*/ 366 w 4065515"/>
              <a:gd name="connsiteY0" fmla="*/ 362 h 4234812"/>
              <a:gd name="connsiteX1" fmla="*/ 4065881 w 4065515"/>
              <a:gd name="connsiteY1" fmla="*/ 362 h 4234812"/>
              <a:gd name="connsiteX2" fmla="*/ 4065881 w 4065515"/>
              <a:gd name="connsiteY2" fmla="*/ 4235174 h 4234812"/>
              <a:gd name="connsiteX3" fmla="*/ 366 w 4065515"/>
              <a:gd name="connsiteY3" fmla="*/ 4235174 h 4234812"/>
            </a:gdLst>
            <a:ahLst/>
            <a:cxnLst>
              <a:cxn ang="0">
                <a:pos x="connsiteX0" y="connsiteY0"/>
              </a:cxn>
              <a:cxn ang="0">
                <a:pos x="connsiteX1" y="connsiteY1"/>
              </a:cxn>
              <a:cxn ang="0">
                <a:pos x="connsiteX2" y="connsiteY2"/>
              </a:cxn>
              <a:cxn ang="0">
                <a:pos x="connsiteX3" y="connsiteY3"/>
              </a:cxn>
            </a:cxnLst>
            <a:rect l="l" t="t" r="r" b="b"/>
            <a:pathLst>
              <a:path w="4065515" h="4234812">
                <a:moveTo>
                  <a:pt x="366" y="362"/>
                </a:moveTo>
                <a:lnTo>
                  <a:pt x="4065881" y="362"/>
                </a:lnTo>
                <a:lnTo>
                  <a:pt x="4065881" y="4235174"/>
                </a:lnTo>
                <a:lnTo>
                  <a:pt x="366" y="4235174"/>
                </a:lnTo>
                <a:close/>
              </a:path>
            </a:pathLst>
          </a:custGeom>
        </p:spPr>
      </p:pic>
      <p:sp>
        <p:nvSpPr>
          <p:cNvPr id="3" name="Title 1">
            <a:extLst>
              <a:ext uri="{FF2B5EF4-FFF2-40B4-BE49-F238E27FC236}">
                <a16:creationId xmlns:a16="http://schemas.microsoft.com/office/drawing/2014/main" id="{0BDF4E27-028F-9CAC-336C-DD65FF4FD65D}"/>
              </a:ext>
            </a:extLst>
          </p:cNvPr>
          <p:cNvSpPr txBox="1">
            <a:spLocks/>
          </p:cNvSpPr>
          <p:nvPr/>
        </p:nvSpPr>
        <p:spPr>
          <a:xfrm>
            <a:off x="5940000" y="2350800"/>
            <a:ext cx="5050420" cy="2154427"/>
          </a:xfrm>
          <a:prstGeom prst="rect">
            <a:avLst/>
          </a:prstGeom>
        </p:spPr>
        <p:txBody>
          <a:bodyPr vert="horz"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What might we have to think about in making a decision?</a:t>
            </a:r>
            <a:endParaRPr lang="en-US" sz="4000" dirty="0">
              <a:latin typeface="+mn-lt"/>
              <a:ea typeface="Verdana" panose="020B0604030504040204" pitchFamily="34" charset="0"/>
            </a:endParaRPr>
          </a:p>
        </p:txBody>
      </p:sp>
      <p:pic>
        <p:nvPicPr>
          <p:cNvPr id="2" name="Picture 1">
            <a:extLst>
              <a:ext uri="{FF2B5EF4-FFF2-40B4-BE49-F238E27FC236}">
                <a16:creationId xmlns:a16="http://schemas.microsoft.com/office/drawing/2014/main" id="{0AACCDC9-CBA1-4966-60BC-4B51F3EA49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0580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1F4E-E04D-143D-C3BC-0D30B3684C7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42F5F61-3462-18CD-2DA0-8A473E829533}"/>
              </a:ext>
            </a:extLst>
          </p:cNvPr>
          <p:cNvSpPr txBox="1">
            <a:spLocks/>
          </p:cNvSpPr>
          <p:nvPr/>
        </p:nvSpPr>
        <p:spPr>
          <a:xfrm>
            <a:off x="5940001" y="2351787"/>
            <a:ext cx="5585100" cy="21544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What makes it hard or difficult to make a decision?</a:t>
            </a:r>
            <a:endParaRPr lang="en-US" sz="4000" dirty="0">
              <a:latin typeface="+mn-lt"/>
              <a:ea typeface="Verdana" panose="020B0604030504040204" pitchFamily="34" charset="0"/>
            </a:endParaRPr>
          </a:p>
        </p:txBody>
      </p:sp>
      <p:pic>
        <p:nvPicPr>
          <p:cNvPr id="6" name="Picture 5">
            <a:extLst>
              <a:ext uri="{FF2B5EF4-FFF2-40B4-BE49-F238E27FC236}">
                <a16:creationId xmlns:a16="http://schemas.microsoft.com/office/drawing/2014/main" id="{DE8DBF9A-9CD9-5FB0-1144-2910660E8B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1245" y="1380481"/>
            <a:ext cx="4500000" cy="4500000"/>
          </a:xfrm>
          <a:prstGeom prst="rect">
            <a:avLst/>
          </a:prstGeom>
        </p:spPr>
      </p:pic>
      <p:pic>
        <p:nvPicPr>
          <p:cNvPr id="2" name="Picture 1">
            <a:extLst>
              <a:ext uri="{FF2B5EF4-FFF2-40B4-BE49-F238E27FC236}">
                <a16:creationId xmlns:a16="http://schemas.microsoft.com/office/drawing/2014/main" id="{86B2C9C4-5216-43EB-F96F-748E1AAE11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66899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FDE7-3989-3619-4C23-C269AFA0B9C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F96472D-5A49-FAE7-72C5-BAFB2C55CDE6}"/>
              </a:ext>
            </a:extLst>
          </p:cNvPr>
          <p:cNvSpPr txBox="1">
            <a:spLocks/>
          </p:cNvSpPr>
          <p:nvPr/>
        </p:nvSpPr>
        <p:spPr>
          <a:xfrm>
            <a:off x="5940000" y="1629471"/>
            <a:ext cx="5785154" cy="427039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Decision making steps</a:t>
            </a:r>
          </a:p>
          <a:p>
            <a:pPr>
              <a:lnSpc>
                <a:spcPts val="5500"/>
              </a:lnSpc>
            </a:pPr>
            <a:r>
              <a:rPr lang="en-US" sz="4000" dirty="0">
                <a:latin typeface="+mn-lt"/>
                <a:ea typeface="Verdana" panose="020B0604030504040204" pitchFamily="34" charset="0"/>
                <a:cs typeface="Calibri Light"/>
              </a:rPr>
              <a:t>(Functional capacity test)</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Information</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Remember</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Talk about</a:t>
            </a:r>
          </a:p>
          <a:p>
            <a:pPr marL="571500" indent="-571500">
              <a:lnSpc>
                <a:spcPts val="5500"/>
              </a:lnSpc>
              <a:buFont typeface="Arial" panose="020B0604020202020204" pitchFamily="34" charset="0"/>
              <a:buChar char="•"/>
            </a:pPr>
            <a:r>
              <a:rPr lang="en-US" sz="4000" dirty="0">
                <a:latin typeface="+mn-lt"/>
                <a:ea typeface="Verdana" panose="020B0604030504040204" pitchFamily="34" charset="0"/>
                <a:cs typeface="Calibri Light"/>
              </a:rPr>
              <a:t>Communicate</a:t>
            </a:r>
          </a:p>
        </p:txBody>
      </p:sp>
      <p:pic>
        <p:nvPicPr>
          <p:cNvPr id="4" name="Picture 3">
            <a:extLst>
              <a:ext uri="{FF2B5EF4-FFF2-40B4-BE49-F238E27FC236}">
                <a16:creationId xmlns:a16="http://schemas.microsoft.com/office/drawing/2014/main" id="{5B773AD7-3F1D-F13E-8A3E-1D1FD3EA81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6846" y="1236103"/>
            <a:ext cx="4860000" cy="4860000"/>
          </a:xfrm>
          <a:prstGeom prst="rect">
            <a:avLst/>
          </a:prstGeom>
        </p:spPr>
      </p:pic>
      <p:pic>
        <p:nvPicPr>
          <p:cNvPr id="2" name="Picture 1">
            <a:extLst>
              <a:ext uri="{FF2B5EF4-FFF2-40B4-BE49-F238E27FC236}">
                <a16:creationId xmlns:a16="http://schemas.microsoft.com/office/drawing/2014/main" id="{BC6D2646-362B-1F58-A4AD-4F456F6064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6172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anim calcmode="lin" valueType="num">
                                      <p:cBhvr>
                                        <p:cTn id="13" dur="1500" fill="hold"/>
                                        <p:tgtEl>
                                          <p:spTgt spid="3"/>
                                        </p:tgtEl>
                                        <p:attrNameLst>
                                          <p:attrName>ppt_x</p:attrName>
                                        </p:attrNameLst>
                                      </p:cBhvr>
                                      <p:tavLst>
                                        <p:tav tm="0">
                                          <p:val>
                                            <p:strVal val="#ppt_x"/>
                                          </p:val>
                                        </p:tav>
                                        <p:tav tm="100000">
                                          <p:val>
                                            <p:strVal val="#ppt_x"/>
                                          </p:val>
                                        </p:tav>
                                      </p:tavLst>
                                    </p:anim>
                                    <p:anim calcmode="lin" valueType="num">
                                      <p:cBhvr>
                                        <p:cTn id="14"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45A8-0FE1-359F-2C9E-8BA920F984F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A6DBA0F-52A4-DE20-4077-C42FA9610F7B}"/>
              </a:ext>
            </a:extLst>
          </p:cNvPr>
          <p:cNvSpPr txBox="1">
            <a:spLocks/>
          </p:cNvSpPr>
          <p:nvPr/>
        </p:nvSpPr>
        <p:spPr>
          <a:xfrm>
            <a:off x="5940000" y="1629471"/>
            <a:ext cx="5785154" cy="427039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Information</a:t>
            </a:r>
          </a:p>
          <a:p>
            <a:pPr>
              <a:lnSpc>
                <a:spcPts val="5500"/>
              </a:lnSpc>
            </a:pPr>
            <a:r>
              <a:rPr lang="en-US" sz="4000" dirty="0">
                <a:latin typeface="+mn-lt"/>
                <a:ea typeface="Verdana" panose="020B0604030504040204" pitchFamily="34" charset="0"/>
                <a:cs typeface="Calibri Light"/>
              </a:rPr>
              <a:t>In a way that you can understand</a:t>
            </a:r>
          </a:p>
          <a:p>
            <a:pPr>
              <a:lnSpc>
                <a:spcPts val="5500"/>
              </a:lnSpc>
            </a:pPr>
            <a:endParaRPr lang="en-US" sz="4000" dirty="0">
              <a:latin typeface="+mn-lt"/>
              <a:ea typeface="Verdana" panose="020B0604030504040204" pitchFamily="34" charset="0"/>
              <a:cs typeface="Calibri Light"/>
            </a:endParaRPr>
          </a:p>
          <a:p>
            <a:pPr>
              <a:lnSpc>
                <a:spcPts val="5500"/>
              </a:lnSpc>
            </a:pPr>
            <a:r>
              <a:rPr lang="en-US" sz="4000" dirty="0">
                <a:latin typeface="+mn-lt"/>
                <a:ea typeface="Verdana" panose="020B0604030504040204" pitchFamily="34" charset="0"/>
                <a:cs typeface="Calibri Light"/>
              </a:rPr>
              <a:t>In a way that you can explore the question</a:t>
            </a:r>
          </a:p>
        </p:txBody>
      </p:sp>
      <p:pic>
        <p:nvPicPr>
          <p:cNvPr id="2" name="Picture 4">
            <a:extLst>
              <a:ext uri="{FF2B5EF4-FFF2-40B4-BE49-F238E27FC236}">
                <a16:creationId xmlns:a16="http://schemas.microsoft.com/office/drawing/2014/main" id="{EC63BB9A-A6FB-788E-5C58-F00F94A30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01469" y="3764666"/>
            <a:ext cx="2484000" cy="248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445BF9-4B1E-2B97-F6B1-59D31BE7D6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1388" y="1213049"/>
            <a:ext cx="2234081" cy="2289073"/>
          </a:xfrm>
          <a:prstGeom prst="rect">
            <a:avLst/>
          </a:prstGeom>
        </p:spPr>
      </p:pic>
      <p:pic>
        <p:nvPicPr>
          <p:cNvPr id="4" name="Picture 3">
            <a:extLst>
              <a:ext uri="{FF2B5EF4-FFF2-40B4-BE49-F238E27FC236}">
                <a16:creationId xmlns:a16="http://schemas.microsoft.com/office/drawing/2014/main" id="{477D88E6-EB7C-54B1-EE4A-4B780B624B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4151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250"/>
                                        <p:tgtEl>
                                          <p:spTgt spid="3"/>
                                        </p:tgtEl>
                                      </p:cBhvr>
                                    </p:animEffect>
                                    <p:anim calcmode="lin" valueType="num">
                                      <p:cBhvr>
                                        <p:cTn id="13" dur="1250" fill="hold"/>
                                        <p:tgtEl>
                                          <p:spTgt spid="3"/>
                                        </p:tgtEl>
                                        <p:attrNameLst>
                                          <p:attrName>ppt_x</p:attrName>
                                        </p:attrNameLst>
                                      </p:cBhvr>
                                      <p:tavLst>
                                        <p:tav tm="0">
                                          <p:val>
                                            <p:strVal val="#ppt_x"/>
                                          </p:val>
                                        </p:tav>
                                        <p:tav tm="100000">
                                          <p:val>
                                            <p:strVal val="#ppt_x"/>
                                          </p:val>
                                        </p:tav>
                                      </p:tavLst>
                                    </p:anim>
                                    <p:anim calcmode="lin" valueType="num">
                                      <p:cBhvr>
                                        <p:cTn id="14" dur="12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ppt_x</p:attrName>
                                        </p:attrNameLst>
                                      </p:cBhvr>
                                      <p:tavLst>
                                        <p:tav tm="0">
                                          <p:val>
                                            <p:strVal val="#ppt_x"/>
                                          </p:val>
                                        </p:tav>
                                        <p:tav tm="100000">
                                          <p:val>
                                            <p:strVal val="#ppt_x"/>
                                          </p:val>
                                        </p:tav>
                                      </p:tavLst>
                                    </p:anim>
                                    <p:anim calcmode="lin" valueType="num">
                                      <p:cBhvr>
                                        <p:cTn id="1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C9B4-2714-F19D-1C18-5F634A816CE7}"/>
            </a:ext>
          </a:extLst>
        </p:cNvPr>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FB2DBA30-81BF-30AC-AAD7-44C8DA2984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376242" y="1627921"/>
            <a:ext cx="3602158" cy="3602158"/>
          </a:xfrm>
          <a:prstGeom prst="rect">
            <a:avLst/>
          </a:prstGeom>
        </p:spPr>
      </p:pic>
      <p:sp>
        <p:nvSpPr>
          <p:cNvPr id="6" name="Title 1">
            <a:extLst>
              <a:ext uri="{FF2B5EF4-FFF2-40B4-BE49-F238E27FC236}">
                <a16:creationId xmlns:a16="http://schemas.microsoft.com/office/drawing/2014/main" id="{F7E25693-A679-B114-3C0D-6030D9C41556}"/>
              </a:ext>
            </a:extLst>
          </p:cNvPr>
          <p:cNvSpPr txBox="1">
            <a:spLocks/>
          </p:cNvSpPr>
          <p:nvPr/>
        </p:nvSpPr>
        <p:spPr>
          <a:xfrm>
            <a:off x="5940000" y="2351787"/>
            <a:ext cx="5785154" cy="21544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Remember</a:t>
            </a:r>
          </a:p>
          <a:p>
            <a:pPr>
              <a:lnSpc>
                <a:spcPts val="5500"/>
              </a:lnSpc>
            </a:pPr>
            <a:r>
              <a:rPr lang="en-US" sz="4000" dirty="0">
                <a:latin typeface="+mn-lt"/>
                <a:ea typeface="Verdana" panose="020B0604030504040204" pitchFamily="34" charset="0"/>
                <a:cs typeface="Calibri Light"/>
              </a:rPr>
              <a:t>What helps you to remember?</a:t>
            </a:r>
          </a:p>
        </p:txBody>
      </p:sp>
      <p:pic>
        <p:nvPicPr>
          <p:cNvPr id="2" name="Picture 1">
            <a:extLst>
              <a:ext uri="{FF2B5EF4-FFF2-40B4-BE49-F238E27FC236}">
                <a16:creationId xmlns:a16="http://schemas.microsoft.com/office/drawing/2014/main" id="{47941907-013D-5C60-0C07-7B85547816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3039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anim calcmode="lin" valueType="num">
                                      <p:cBhvr>
                                        <p:cTn id="13" dur="1500" fill="hold"/>
                                        <p:tgtEl>
                                          <p:spTgt spid="6"/>
                                        </p:tgtEl>
                                        <p:attrNameLst>
                                          <p:attrName>ppt_x</p:attrName>
                                        </p:attrNameLst>
                                      </p:cBhvr>
                                      <p:tavLst>
                                        <p:tav tm="0">
                                          <p:val>
                                            <p:strVal val="#ppt_x"/>
                                          </p:val>
                                        </p:tav>
                                        <p:tav tm="100000">
                                          <p:val>
                                            <p:strVal val="#ppt_x"/>
                                          </p:val>
                                        </p:tav>
                                      </p:tavLst>
                                    </p:anim>
                                    <p:anim calcmode="lin" valueType="num">
                                      <p:cBhvr>
                                        <p:cTn id="14"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0F2E5-3476-6E23-52FF-CFE622198DE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FC22CB6-D051-758B-E658-080DC9087165}"/>
              </a:ext>
            </a:extLst>
          </p:cNvPr>
          <p:cNvSpPr txBox="1">
            <a:spLocks/>
          </p:cNvSpPr>
          <p:nvPr/>
        </p:nvSpPr>
        <p:spPr>
          <a:xfrm>
            <a:off x="5940000" y="2351787"/>
            <a:ext cx="5785154" cy="215442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Think about</a:t>
            </a:r>
          </a:p>
          <a:p>
            <a:pPr>
              <a:lnSpc>
                <a:spcPts val="5500"/>
              </a:lnSpc>
            </a:pPr>
            <a:r>
              <a:rPr lang="en-US" sz="4000" dirty="0">
                <a:latin typeface="+mn-lt"/>
                <a:ea typeface="Verdana" panose="020B0604030504040204" pitchFamily="34" charset="0"/>
                <a:cs typeface="Calibri Light"/>
              </a:rPr>
              <a:t>Look at all parts of the decision</a:t>
            </a:r>
          </a:p>
        </p:txBody>
      </p:sp>
      <p:pic>
        <p:nvPicPr>
          <p:cNvPr id="2" name="Picture 12">
            <a:extLst>
              <a:ext uri="{FF2B5EF4-FFF2-40B4-BE49-F238E27FC236}">
                <a16:creationId xmlns:a16="http://schemas.microsoft.com/office/drawing/2014/main" id="{4FD137EA-BC8B-4A4F-C542-959FA7554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71318" y="3573085"/>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E7B3CE-1CAF-5B6E-D81A-7720377A97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67921" y="880992"/>
            <a:ext cx="2486794" cy="2548007"/>
          </a:xfrm>
          <a:prstGeom prst="rect">
            <a:avLst/>
          </a:prstGeom>
        </p:spPr>
      </p:pic>
      <p:pic>
        <p:nvPicPr>
          <p:cNvPr id="4" name="Picture 3">
            <a:extLst>
              <a:ext uri="{FF2B5EF4-FFF2-40B4-BE49-F238E27FC236}">
                <a16:creationId xmlns:a16="http://schemas.microsoft.com/office/drawing/2014/main" id="{2B791DFB-8432-2875-6B89-55D5B9A8ED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4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250"/>
                                        <p:tgtEl>
                                          <p:spTgt spid="6"/>
                                        </p:tgtEl>
                                      </p:cBhvr>
                                    </p:animEffect>
                                    <p:anim calcmode="lin" valueType="num">
                                      <p:cBhvr>
                                        <p:cTn id="18" dur="1250" fill="hold"/>
                                        <p:tgtEl>
                                          <p:spTgt spid="6"/>
                                        </p:tgtEl>
                                        <p:attrNameLst>
                                          <p:attrName>ppt_x</p:attrName>
                                        </p:attrNameLst>
                                      </p:cBhvr>
                                      <p:tavLst>
                                        <p:tav tm="0">
                                          <p:val>
                                            <p:strVal val="#ppt_x"/>
                                          </p:val>
                                        </p:tav>
                                        <p:tav tm="100000">
                                          <p:val>
                                            <p:strVal val="#ppt_x"/>
                                          </p:val>
                                        </p:tav>
                                      </p:tavLst>
                                    </p:anim>
                                    <p:anim calcmode="lin" valueType="num">
                                      <p:cBhvr>
                                        <p:cTn id="19" dur="1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FDFF-1FDE-60FB-ACCE-93737EA1543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E909AC9-FBC3-36F2-0738-8C77E06C935D}"/>
              </a:ext>
            </a:extLst>
          </p:cNvPr>
          <p:cNvSpPr txBox="1">
            <a:spLocks/>
          </p:cNvSpPr>
          <p:nvPr/>
        </p:nvSpPr>
        <p:spPr>
          <a:xfrm>
            <a:off x="5940000" y="1629471"/>
            <a:ext cx="5785154" cy="4270391"/>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b="1" dirty="0">
                <a:latin typeface="+mn-lt"/>
                <a:ea typeface="Verdana" panose="020B0604030504040204" pitchFamily="34" charset="0"/>
                <a:cs typeface="Calibri Light"/>
              </a:rPr>
              <a:t>Communicate</a:t>
            </a:r>
          </a:p>
          <a:p>
            <a:pPr>
              <a:lnSpc>
                <a:spcPts val="5500"/>
              </a:lnSpc>
            </a:pPr>
            <a:r>
              <a:rPr lang="en-US" sz="4000" dirty="0">
                <a:latin typeface="+mn-lt"/>
                <a:ea typeface="Verdana" panose="020B0604030504040204" pitchFamily="34" charset="0"/>
                <a:cs typeface="Calibri Light"/>
              </a:rPr>
              <a:t>Share your decision</a:t>
            </a:r>
          </a:p>
          <a:p>
            <a:pPr>
              <a:lnSpc>
                <a:spcPts val="5500"/>
              </a:lnSpc>
            </a:pPr>
            <a:r>
              <a:rPr lang="en-US" sz="4000" dirty="0">
                <a:latin typeface="+mn-lt"/>
                <a:ea typeface="Verdana" panose="020B0604030504040204" pitchFamily="34" charset="0"/>
                <a:cs typeface="Calibri Light"/>
              </a:rPr>
              <a:t>Using words, drawing, audio, video, tablets, cards, body language, or other ways</a:t>
            </a:r>
          </a:p>
        </p:txBody>
      </p:sp>
      <p:pic>
        <p:nvPicPr>
          <p:cNvPr id="4" name="Picture 8" descr="BSL Communicate">
            <a:extLst>
              <a:ext uri="{FF2B5EF4-FFF2-40B4-BE49-F238E27FC236}">
                <a16:creationId xmlns:a16="http://schemas.microsoft.com/office/drawing/2014/main" id="{64D8986E-C841-FD13-1CB5-EC09620A63A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3446" y="2653252"/>
            <a:ext cx="2170715" cy="1837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6ED862AF-4D6F-C78A-A00B-A58B8C5703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67" t="-810" r="19880" b="50477"/>
          <a:stretch/>
        </p:blipFill>
        <p:spPr bwMode="auto">
          <a:xfrm>
            <a:off x="3091552" y="546482"/>
            <a:ext cx="2291971" cy="1874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8851CD4F-81FB-04DC-BB31-A32C09601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198985" y="2533279"/>
            <a:ext cx="2077107" cy="2077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a:extLst>
              <a:ext uri="{FF2B5EF4-FFF2-40B4-BE49-F238E27FC236}">
                <a16:creationId xmlns:a16="http://schemas.microsoft.com/office/drawing/2014/main" id="{A4A2365E-4798-5EF7-4860-ED5A6AB61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35648" y="4310256"/>
            <a:ext cx="1964121" cy="19641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5312A224-037B-2E35-CA4E-E757792F0E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05699" y="4397314"/>
            <a:ext cx="2063678" cy="206367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a:extLst>
              <a:ext uri="{FF2B5EF4-FFF2-40B4-BE49-F238E27FC236}">
                <a16:creationId xmlns:a16="http://schemas.microsoft.com/office/drawing/2014/main" id="{CCD06D00-3122-0665-02FF-48DD2CB1DCB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5779" y="498207"/>
            <a:ext cx="2083857" cy="2135152"/>
          </a:xfrm>
          <a:prstGeom prst="rect">
            <a:avLst/>
          </a:prstGeom>
        </p:spPr>
      </p:pic>
      <p:pic>
        <p:nvPicPr>
          <p:cNvPr id="2" name="Picture 1">
            <a:extLst>
              <a:ext uri="{FF2B5EF4-FFF2-40B4-BE49-F238E27FC236}">
                <a16:creationId xmlns:a16="http://schemas.microsoft.com/office/drawing/2014/main" id="{2F733454-737E-D54F-EA68-886EC5CCB0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802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750"/>
                                        <p:tgtEl>
                                          <p:spTgt spid="8"/>
                                        </p:tgtEl>
                                      </p:cBhvr>
                                    </p:animEffect>
                                    <p:anim calcmode="lin" valueType="num">
                                      <p:cBhvr>
                                        <p:cTn id="23" dur="1750" fill="hold"/>
                                        <p:tgtEl>
                                          <p:spTgt spid="8"/>
                                        </p:tgtEl>
                                        <p:attrNameLst>
                                          <p:attrName>ppt_x</p:attrName>
                                        </p:attrNameLst>
                                      </p:cBhvr>
                                      <p:tavLst>
                                        <p:tav tm="0">
                                          <p:val>
                                            <p:strVal val="#ppt_x"/>
                                          </p:val>
                                        </p:tav>
                                        <p:tav tm="100000">
                                          <p:val>
                                            <p:strVal val="#ppt_x"/>
                                          </p:val>
                                        </p:tav>
                                      </p:tavLst>
                                    </p:anim>
                                    <p:anim calcmode="lin" valueType="num">
                                      <p:cBhvr>
                                        <p:cTn id="24" dur="1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ppt_x</p:attrName>
                                        </p:attrNameLst>
                                      </p:cBhvr>
                                      <p:tavLst>
                                        <p:tav tm="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250"/>
                                        <p:tgtEl>
                                          <p:spTgt spid="10"/>
                                        </p:tgtEl>
                                      </p:cBhvr>
                                    </p:animEffect>
                                    <p:anim calcmode="lin" valueType="num">
                                      <p:cBhvr>
                                        <p:cTn id="33" dur="2250" fill="hold"/>
                                        <p:tgtEl>
                                          <p:spTgt spid="10"/>
                                        </p:tgtEl>
                                        <p:attrNameLst>
                                          <p:attrName>ppt_x</p:attrName>
                                        </p:attrNameLst>
                                      </p:cBhvr>
                                      <p:tavLst>
                                        <p:tav tm="0">
                                          <p:val>
                                            <p:strVal val="#ppt_x"/>
                                          </p:val>
                                        </p:tav>
                                        <p:tav tm="100000">
                                          <p:val>
                                            <p:strVal val="#ppt_x"/>
                                          </p:val>
                                        </p:tav>
                                      </p:tavLst>
                                    </p:anim>
                                    <p:anim calcmode="lin" valueType="num">
                                      <p:cBhvr>
                                        <p:cTn id="34" dur="22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0"/>
                                        <p:tgtEl>
                                          <p:spTgt spid="6"/>
                                        </p:tgtEl>
                                      </p:cBhvr>
                                    </p:animEffect>
                                    <p:anim calcmode="lin" valueType="num">
                                      <p:cBhvr>
                                        <p:cTn id="38" dur="2500" fill="hold"/>
                                        <p:tgtEl>
                                          <p:spTgt spid="6"/>
                                        </p:tgtEl>
                                        <p:attrNameLst>
                                          <p:attrName>ppt_x</p:attrName>
                                        </p:attrNameLst>
                                      </p:cBhvr>
                                      <p:tavLst>
                                        <p:tav tm="0">
                                          <p:val>
                                            <p:strVal val="#ppt_x"/>
                                          </p:val>
                                        </p:tav>
                                        <p:tav tm="100000">
                                          <p:val>
                                            <p:strVal val="#ppt_x"/>
                                          </p:val>
                                        </p:tav>
                                      </p:tavLst>
                                    </p:anim>
                                    <p:anim calcmode="lin" valueType="num">
                                      <p:cBhvr>
                                        <p:cTn id="39" dur="2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F6C4-A235-EFF1-9DD3-22C273E224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028FB7-BCAB-78BE-DB67-FD0D5212DA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
        <p:nvSpPr>
          <p:cNvPr id="3" name="Title 1">
            <a:extLst>
              <a:ext uri="{FF2B5EF4-FFF2-40B4-BE49-F238E27FC236}">
                <a16:creationId xmlns:a16="http://schemas.microsoft.com/office/drawing/2014/main" id="{99082705-6F21-202F-5ADC-A1E01C938E1B}"/>
              </a:ext>
            </a:extLst>
          </p:cNvPr>
          <p:cNvSpPr txBox="1">
            <a:spLocks/>
          </p:cNvSpPr>
          <p:nvPr/>
        </p:nvSpPr>
        <p:spPr>
          <a:xfrm>
            <a:off x="5920074" y="3429000"/>
            <a:ext cx="496251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Decision making</a:t>
            </a:r>
            <a:endParaRPr lang="en-US" sz="4800" dirty="0">
              <a:latin typeface="+mn-lt"/>
              <a:ea typeface="Verdana" panose="020B0604030504040204" pitchFamily="34" charset="0"/>
              <a:cs typeface="Calibri Light"/>
            </a:endParaRPr>
          </a:p>
        </p:txBody>
      </p:sp>
      <p:pic>
        <p:nvPicPr>
          <p:cNvPr id="26" name="Picture 25" descr="A white square with black and green text and icons&#10;&#10;Description automatically generated">
            <a:extLst>
              <a:ext uri="{FF2B5EF4-FFF2-40B4-BE49-F238E27FC236}">
                <a16:creationId xmlns:a16="http://schemas.microsoft.com/office/drawing/2014/main" id="{37F969D4-6667-D98A-F1F8-3A3140BDF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959" y="1077600"/>
            <a:ext cx="2971115" cy="2971115"/>
          </a:xfrm>
          <a:prstGeom prst="rect">
            <a:avLst/>
          </a:prstGeom>
        </p:spPr>
      </p:pic>
      <p:pic>
        <p:nvPicPr>
          <p:cNvPr id="28" name="Picture 27" descr="A white square with a black and blue icon on it&#10;&#10;Description automatically generated">
            <a:extLst>
              <a:ext uri="{FF2B5EF4-FFF2-40B4-BE49-F238E27FC236}">
                <a16:creationId xmlns:a16="http://schemas.microsoft.com/office/drawing/2014/main" id="{1E52D313-F984-0A64-F05B-E6B4808AD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30" y="1077600"/>
            <a:ext cx="2971115" cy="2971115"/>
          </a:xfrm>
          <a:prstGeom prst="rect">
            <a:avLst/>
          </a:prstGeom>
        </p:spPr>
      </p:pic>
      <p:pic>
        <p:nvPicPr>
          <p:cNvPr id="30" name="Picture 29" descr="A white square with a black background and a black background with a black and white symbol&#10;&#10;Description automatically generated">
            <a:extLst>
              <a:ext uri="{FF2B5EF4-FFF2-40B4-BE49-F238E27FC236}">
                <a16:creationId xmlns:a16="http://schemas.microsoft.com/office/drawing/2014/main" id="{8851D0D6-336E-5962-EC66-06167ABE9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8959" y="3429000"/>
            <a:ext cx="2971115" cy="2971115"/>
          </a:xfrm>
          <a:prstGeom prst="rect">
            <a:avLst/>
          </a:prstGeom>
        </p:spPr>
      </p:pic>
      <p:pic>
        <p:nvPicPr>
          <p:cNvPr id="32" name="Picture 31" descr="A cartoon of a person reading a book&#10;&#10;Description automatically generated">
            <a:extLst>
              <a:ext uri="{FF2B5EF4-FFF2-40B4-BE49-F238E27FC236}">
                <a16:creationId xmlns:a16="http://schemas.microsoft.com/office/drawing/2014/main" id="{92C83876-E2ED-710C-40DD-F1F077D89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30" y="3429000"/>
            <a:ext cx="2971115" cy="2971115"/>
          </a:xfrm>
          <a:prstGeom prst="rect">
            <a:avLst/>
          </a:prstGeom>
        </p:spPr>
      </p:pic>
      <p:pic>
        <p:nvPicPr>
          <p:cNvPr id="22" name="Picture 21">
            <a:extLst>
              <a:ext uri="{FF2B5EF4-FFF2-40B4-BE49-F238E27FC236}">
                <a16:creationId xmlns:a16="http://schemas.microsoft.com/office/drawing/2014/main" id="{5BE12591-80B1-CB88-EBB7-432050B8D6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92355" y="2912582"/>
            <a:ext cx="1505403" cy="1505403"/>
          </a:xfrm>
          <a:prstGeom prst="rect">
            <a:avLst/>
          </a:prstGeom>
        </p:spPr>
      </p:pic>
    </p:spTree>
    <p:extLst>
      <p:ext uri="{BB962C8B-B14F-4D97-AF65-F5344CB8AC3E}">
        <p14:creationId xmlns:p14="http://schemas.microsoft.com/office/powerpoint/2010/main" val="370203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2000" fill="hold"/>
                                        <p:tgtEl>
                                          <p:spTgt spid="22"/>
                                        </p:tgtEl>
                                        <p:attrNameLst>
                                          <p:attrName>ppt_w</p:attrName>
                                        </p:attrNameLst>
                                      </p:cBhvr>
                                      <p:tavLst>
                                        <p:tav tm="0">
                                          <p:val>
                                            <p:fltVal val="0"/>
                                          </p:val>
                                        </p:tav>
                                        <p:tav tm="100000">
                                          <p:val>
                                            <p:strVal val="#ppt_w"/>
                                          </p:val>
                                        </p:tav>
                                      </p:tavLst>
                                    </p:anim>
                                    <p:anim calcmode="lin" valueType="num">
                                      <p:cBhvr>
                                        <p:cTn id="13" dur="2000" fill="hold"/>
                                        <p:tgtEl>
                                          <p:spTgt spid="22"/>
                                        </p:tgtEl>
                                        <p:attrNameLst>
                                          <p:attrName>ppt_h</p:attrName>
                                        </p:attrNameLst>
                                      </p:cBhvr>
                                      <p:tavLst>
                                        <p:tav tm="0">
                                          <p:val>
                                            <p:fltVal val="0"/>
                                          </p:val>
                                        </p:tav>
                                        <p:tav tm="100000">
                                          <p:val>
                                            <p:strVal val="#ppt_h"/>
                                          </p:val>
                                        </p:tav>
                                      </p:tavLst>
                                    </p:anim>
                                    <p:anim calcmode="lin" valueType="num">
                                      <p:cBhvr>
                                        <p:cTn id="14" dur="2000" fill="hold"/>
                                        <p:tgtEl>
                                          <p:spTgt spid="22"/>
                                        </p:tgtEl>
                                        <p:attrNameLst>
                                          <p:attrName>style.rotation</p:attrName>
                                        </p:attrNameLst>
                                      </p:cBhvr>
                                      <p:tavLst>
                                        <p:tav tm="0">
                                          <p:val>
                                            <p:fltVal val="90"/>
                                          </p:val>
                                        </p:tav>
                                        <p:tav tm="100000">
                                          <p:val>
                                            <p:fltVal val="0"/>
                                          </p:val>
                                        </p:tav>
                                      </p:tavLst>
                                    </p:anim>
                                    <p:animEffect transition="in" filter="fade">
                                      <p:cBhvr>
                                        <p:cTn id="15" dur="2000"/>
                                        <p:tgtEl>
                                          <p:spTgt spid="22"/>
                                        </p:tgtEl>
                                      </p:cBhvr>
                                    </p:animEffect>
                                  </p:childTnLst>
                                </p:cTn>
                              </p:par>
                              <p:par>
                                <p:cTn id="16" presetID="42"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250"/>
                                        <p:tgtEl>
                                          <p:spTgt spid="26"/>
                                        </p:tgtEl>
                                      </p:cBhvr>
                                    </p:animEffect>
                                    <p:anim calcmode="lin" valueType="num">
                                      <p:cBhvr>
                                        <p:cTn id="24" dur="1250" fill="hold"/>
                                        <p:tgtEl>
                                          <p:spTgt spid="26"/>
                                        </p:tgtEl>
                                        <p:attrNameLst>
                                          <p:attrName>ppt_x</p:attrName>
                                        </p:attrNameLst>
                                      </p:cBhvr>
                                      <p:tavLst>
                                        <p:tav tm="0">
                                          <p:val>
                                            <p:strVal val="#ppt_x"/>
                                          </p:val>
                                        </p:tav>
                                        <p:tav tm="100000">
                                          <p:val>
                                            <p:strVal val="#ppt_x"/>
                                          </p:val>
                                        </p:tav>
                                      </p:tavLst>
                                    </p:anim>
                                    <p:anim calcmode="lin" valueType="num">
                                      <p:cBhvr>
                                        <p:cTn id="25" dur="125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500"/>
                                        <p:tgtEl>
                                          <p:spTgt spid="32"/>
                                        </p:tgtEl>
                                      </p:cBhvr>
                                    </p:animEffect>
                                    <p:anim calcmode="lin" valueType="num">
                                      <p:cBhvr>
                                        <p:cTn id="29" dur="1500" fill="hold"/>
                                        <p:tgtEl>
                                          <p:spTgt spid="32"/>
                                        </p:tgtEl>
                                        <p:attrNameLst>
                                          <p:attrName>ppt_x</p:attrName>
                                        </p:attrNameLst>
                                      </p:cBhvr>
                                      <p:tavLst>
                                        <p:tav tm="0">
                                          <p:val>
                                            <p:strVal val="#ppt_x"/>
                                          </p:val>
                                        </p:tav>
                                        <p:tav tm="100000">
                                          <p:val>
                                            <p:strVal val="#ppt_x"/>
                                          </p:val>
                                        </p:tav>
                                      </p:tavLst>
                                    </p:anim>
                                    <p:anim calcmode="lin" valueType="num">
                                      <p:cBhvr>
                                        <p:cTn id="30" dur="15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750"/>
                                        <p:tgtEl>
                                          <p:spTgt spid="30"/>
                                        </p:tgtEl>
                                      </p:cBhvr>
                                    </p:animEffect>
                                    <p:anim calcmode="lin" valueType="num">
                                      <p:cBhvr>
                                        <p:cTn id="34" dur="1750" fill="hold"/>
                                        <p:tgtEl>
                                          <p:spTgt spid="30"/>
                                        </p:tgtEl>
                                        <p:attrNameLst>
                                          <p:attrName>ppt_x</p:attrName>
                                        </p:attrNameLst>
                                      </p:cBhvr>
                                      <p:tavLst>
                                        <p:tav tm="0">
                                          <p:val>
                                            <p:strVal val="#ppt_x"/>
                                          </p:val>
                                        </p:tav>
                                        <p:tav tm="100000">
                                          <p:val>
                                            <p:strVal val="#ppt_x"/>
                                          </p:val>
                                        </p:tav>
                                      </p:tavLst>
                                    </p:anim>
                                    <p:anim calcmode="lin" valueType="num">
                                      <p:cBhvr>
                                        <p:cTn id="35" dur="1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207FE-7687-9E15-B624-0B49E4A11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685D4-B8E1-B6D2-CD2E-6A829C26B204}"/>
              </a:ext>
            </a:extLst>
          </p:cNvPr>
          <p:cNvSpPr>
            <a:spLocks noGrp="1"/>
          </p:cNvSpPr>
          <p:nvPr>
            <p:ph type="ctrTitle" idx="4294967295"/>
          </p:nvPr>
        </p:nvSpPr>
        <p:spPr>
          <a:xfrm>
            <a:off x="5940000" y="2351787"/>
            <a:ext cx="5050420" cy="2154427"/>
          </a:xfrm>
        </p:spPr>
        <p:txBody>
          <a:bodyPr tIns="36000" bIns="36000" anchor="t" anchorCtr="0">
            <a:spAutoFit/>
          </a:bodyPr>
          <a:lstStyle/>
          <a:p>
            <a:pPr>
              <a:lnSpc>
                <a:spcPts val="5500"/>
              </a:lnSpc>
            </a:pPr>
            <a:r>
              <a:rPr lang="en-US" sz="4000" dirty="0">
                <a:latin typeface="+mn-lt"/>
                <a:ea typeface="Verdana" panose="020B0604030504040204" pitchFamily="34" charset="0"/>
                <a:cs typeface="Calibri Light"/>
              </a:rPr>
              <a:t>Decision making</a:t>
            </a:r>
            <a:br>
              <a:rPr lang="en-US" sz="4000" dirty="0">
                <a:latin typeface="+mn-lt"/>
                <a:ea typeface="Verdana" panose="020B0604030504040204" pitchFamily="34" charset="0"/>
                <a:cs typeface="Calibri Light"/>
              </a:rPr>
            </a:br>
            <a:r>
              <a:rPr lang="en-US" sz="4000" b="1" dirty="0">
                <a:latin typeface="+mn-lt"/>
                <a:ea typeface="Verdana" panose="020B0604030504040204" pitchFamily="34" charset="0"/>
                <a:cs typeface="Calibri Light"/>
              </a:rPr>
              <a:t>or</a:t>
            </a:r>
            <a:r>
              <a:rPr lang="en-US" sz="4000" dirty="0">
                <a:latin typeface="+mn-lt"/>
                <a:ea typeface="Verdana" panose="020B0604030504040204" pitchFamily="34" charset="0"/>
                <a:cs typeface="Calibri Light"/>
              </a:rPr>
              <a:t> </a:t>
            </a:r>
            <a:br>
              <a:rPr lang="en-US" sz="4000" dirty="0">
                <a:latin typeface="+mn-lt"/>
                <a:ea typeface="Verdana" panose="020B0604030504040204" pitchFamily="34" charset="0"/>
                <a:cs typeface="Calibri Light"/>
              </a:rPr>
            </a:br>
            <a:r>
              <a:rPr lang="en-US" sz="4000" dirty="0">
                <a:latin typeface="+mn-lt"/>
                <a:ea typeface="Verdana" panose="020B0604030504040204" pitchFamily="34" charset="0"/>
                <a:cs typeface="Calibri Light"/>
              </a:rPr>
              <a:t>making a choice</a:t>
            </a:r>
            <a:endParaRPr lang="en-US" sz="4000" dirty="0">
              <a:latin typeface="+mn-lt"/>
              <a:ea typeface="Verdana" panose="020B0604030504040204" pitchFamily="34" charset="0"/>
            </a:endParaRPr>
          </a:p>
        </p:txBody>
      </p:sp>
      <p:pic>
        <p:nvPicPr>
          <p:cNvPr id="4" name="Picture 4">
            <a:extLst>
              <a:ext uri="{FF2B5EF4-FFF2-40B4-BE49-F238E27FC236}">
                <a16:creationId xmlns:a16="http://schemas.microsoft.com/office/drawing/2014/main" id="{E282268B-0BE0-D593-06BB-E5862C2BA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0000" y="1579862"/>
            <a:ext cx="4320000" cy="4320000"/>
          </a:xfrm>
          <a:prstGeom prst="rect">
            <a:avLst/>
          </a:prstGeom>
        </p:spPr>
      </p:pic>
      <p:pic>
        <p:nvPicPr>
          <p:cNvPr id="3" name="Picture 2">
            <a:extLst>
              <a:ext uri="{FF2B5EF4-FFF2-40B4-BE49-F238E27FC236}">
                <a16:creationId xmlns:a16="http://schemas.microsoft.com/office/drawing/2014/main" id="{E71438BA-3840-CCD6-A4B5-F88AFF7501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9905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8D176-E090-AC06-22D7-109EE640463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ABBFC0C-07B2-0027-F2BE-6F008D73DFD3}"/>
              </a:ext>
            </a:extLst>
          </p:cNvPr>
          <p:cNvSpPr txBox="1">
            <a:spLocks/>
          </p:cNvSpPr>
          <p:nvPr/>
        </p:nvSpPr>
        <p:spPr>
          <a:xfrm>
            <a:off x="5939999" y="2000762"/>
            <a:ext cx="5585101" cy="362040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00"/>
              </a:lnSpc>
            </a:pPr>
            <a:r>
              <a:rPr lang="en-US" sz="2400" dirty="0">
                <a:latin typeface="+mn-lt"/>
                <a:ea typeface="Verdana" panose="020B0604030504040204" pitchFamily="34" charset="0"/>
                <a:cs typeface="Calibri Light"/>
              </a:rPr>
              <a:t>In Ireland the right to have support to make decisions is written down in the Assisted Decision Making Act of 2015.</a:t>
            </a:r>
            <a:br>
              <a:rPr lang="en-US" sz="2400" dirty="0">
                <a:latin typeface="+mn-lt"/>
                <a:ea typeface="Verdana" panose="020B0604030504040204" pitchFamily="34" charset="0"/>
                <a:cs typeface="Calibri Light"/>
              </a:rPr>
            </a:br>
            <a:r>
              <a:rPr lang="en-US" sz="2400" dirty="0">
                <a:latin typeface="+mn-lt"/>
                <a:ea typeface="Verdana" panose="020B0604030504040204" pitchFamily="34" charset="0"/>
                <a:cs typeface="Calibri Light"/>
              </a:rPr>
              <a:t>Other names for this law are: </a:t>
            </a:r>
            <a:br>
              <a:rPr lang="en-US" sz="2400" dirty="0">
                <a:latin typeface="+mn-lt"/>
                <a:ea typeface="Verdana" panose="020B0604030504040204" pitchFamily="34" charset="0"/>
                <a:cs typeface="Calibri Light"/>
              </a:rPr>
            </a:br>
            <a:r>
              <a:rPr lang="en-US" sz="2400" dirty="0">
                <a:latin typeface="+mn-lt"/>
                <a:ea typeface="Verdana" panose="020B0604030504040204" pitchFamily="34" charset="0"/>
                <a:cs typeface="Calibri Light"/>
              </a:rPr>
              <a:t>* ADM 2015</a:t>
            </a:r>
            <a:br>
              <a:rPr lang="en-US" sz="2400" dirty="0">
                <a:latin typeface="+mn-lt"/>
                <a:ea typeface="Verdana" panose="020B0604030504040204" pitchFamily="34" charset="0"/>
                <a:cs typeface="Calibri Light"/>
              </a:rPr>
            </a:br>
            <a:r>
              <a:rPr lang="en-US" sz="2400" dirty="0">
                <a:latin typeface="+mn-lt"/>
                <a:ea typeface="Verdana" panose="020B0604030504040204" pitchFamily="34" charset="0"/>
                <a:cs typeface="Calibri Light"/>
              </a:rPr>
              <a:t>* Act 2015 </a:t>
            </a:r>
            <a:br>
              <a:rPr lang="en-US" sz="2400" dirty="0">
                <a:latin typeface="+mn-lt"/>
                <a:ea typeface="Verdana" panose="020B0604030504040204" pitchFamily="34" charset="0"/>
                <a:cs typeface="Calibri Light"/>
              </a:rPr>
            </a:br>
            <a:r>
              <a:rPr lang="en-US" sz="2400" dirty="0">
                <a:latin typeface="+mn-lt"/>
                <a:ea typeface="Verdana" panose="020B0604030504040204" pitchFamily="34" charset="0"/>
                <a:cs typeface="Calibri Light"/>
              </a:rPr>
              <a:t>* Capacity Act</a:t>
            </a:r>
            <a:endParaRPr lang="en-US" sz="2400" dirty="0">
              <a:latin typeface="+mn-lt"/>
              <a:ea typeface="Verdana" panose="020B0604030504040204" pitchFamily="34" charset="0"/>
            </a:endParaRPr>
          </a:p>
        </p:txBody>
      </p:sp>
      <p:pic>
        <p:nvPicPr>
          <p:cNvPr id="5" name="Picture 4">
            <a:extLst>
              <a:ext uri="{FF2B5EF4-FFF2-40B4-BE49-F238E27FC236}">
                <a16:creationId xmlns:a16="http://schemas.microsoft.com/office/drawing/2014/main" id="{0FE74021-E61E-3991-6BD5-538C214FE0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2205" y="1353980"/>
            <a:ext cx="4356000" cy="4356000"/>
          </a:xfrm>
          <a:prstGeom prst="rect">
            <a:avLst/>
          </a:prstGeom>
        </p:spPr>
      </p:pic>
      <p:pic>
        <p:nvPicPr>
          <p:cNvPr id="2" name="Picture 1">
            <a:extLst>
              <a:ext uri="{FF2B5EF4-FFF2-40B4-BE49-F238E27FC236}">
                <a16:creationId xmlns:a16="http://schemas.microsoft.com/office/drawing/2014/main" id="{A0EA3A5F-21F0-97FB-857A-084731C0A2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8526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D0DE4-154C-0F9E-1648-E7BEE60B11FC}"/>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01CC75F0-AE0A-FEDB-9373-341066711D9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9451" y="2766349"/>
            <a:ext cx="4865973" cy="1065579"/>
          </a:xfrm>
          <a:prstGeom prst="rect">
            <a:avLst/>
          </a:prstGeom>
        </p:spPr>
      </p:pic>
      <p:sp>
        <p:nvSpPr>
          <p:cNvPr id="2" name="Title 1">
            <a:extLst>
              <a:ext uri="{FF2B5EF4-FFF2-40B4-BE49-F238E27FC236}">
                <a16:creationId xmlns:a16="http://schemas.microsoft.com/office/drawing/2014/main" id="{8BF916EF-D71C-925A-5DC9-18CCDA375EF6}"/>
              </a:ext>
            </a:extLst>
          </p:cNvPr>
          <p:cNvSpPr txBox="1">
            <a:spLocks/>
          </p:cNvSpPr>
          <p:nvPr/>
        </p:nvSpPr>
        <p:spPr>
          <a:xfrm>
            <a:off x="5940000" y="1888195"/>
            <a:ext cx="5785154" cy="3887465"/>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pPr>
            <a:r>
              <a:rPr lang="en-US" sz="3600" dirty="0">
                <a:latin typeface="+mn-lt"/>
                <a:ea typeface="Verdana" panose="020B0604030504040204" pitchFamily="34" charset="0"/>
                <a:cs typeface="Calibri Light"/>
              </a:rPr>
              <a:t>In the Assisted Decision Making Law there is  a new service to help people. It is called the Decision Support Service. This  service opened in April 2023.</a:t>
            </a:r>
          </a:p>
        </p:txBody>
      </p:sp>
      <p:pic>
        <p:nvPicPr>
          <p:cNvPr id="3" name="Picture 2">
            <a:extLst>
              <a:ext uri="{FF2B5EF4-FFF2-40B4-BE49-F238E27FC236}">
                <a16:creationId xmlns:a16="http://schemas.microsoft.com/office/drawing/2014/main" id="{30AE04D1-FEBC-D03E-6E8E-7250144152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6225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7AF64-6360-ECE8-4349-5B2AF965E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EA9B0-B903-A477-2BF0-F5CA1DF8DCE9}"/>
              </a:ext>
            </a:extLst>
          </p:cNvPr>
          <p:cNvSpPr txBox="1">
            <a:spLocks/>
          </p:cNvSpPr>
          <p:nvPr/>
        </p:nvSpPr>
        <p:spPr>
          <a:xfrm>
            <a:off x="5940000" y="1579862"/>
            <a:ext cx="5785154" cy="4528667"/>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pPr>
            <a:r>
              <a:rPr lang="en-US" sz="3600" dirty="0">
                <a:latin typeface="+mn-lt"/>
                <a:ea typeface="Verdana" panose="020B0604030504040204" pitchFamily="34" charset="0"/>
                <a:cs typeface="Calibri Light"/>
              </a:rPr>
              <a:t>People in your life will continue to support you as they support you now. You may or may not have need of this service. We will learn more about this service in the next sessions.</a:t>
            </a:r>
          </a:p>
        </p:txBody>
      </p:sp>
      <p:pic>
        <p:nvPicPr>
          <p:cNvPr id="6" name="Picture 5">
            <a:extLst>
              <a:ext uri="{FF2B5EF4-FFF2-40B4-BE49-F238E27FC236}">
                <a16:creationId xmlns:a16="http://schemas.microsoft.com/office/drawing/2014/main" id="{6B467368-63CC-6542-E66C-8DD9E15AF0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92" y="1579862"/>
            <a:ext cx="4536000" cy="4536000"/>
          </a:xfrm>
          <a:prstGeom prst="rect">
            <a:avLst/>
          </a:prstGeom>
        </p:spPr>
      </p:pic>
      <p:pic>
        <p:nvPicPr>
          <p:cNvPr id="3" name="Picture 2">
            <a:extLst>
              <a:ext uri="{FF2B5EF4-FFF2-40B4-BE49-F238E27FC236}">
                <a16:creationId xmlns:a16="http://schemas.microsoft.com/office/drawing/2014/main" id="{A52C9F88-42CB-4CAD-CA50-B74D78FACF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869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A69B-B20E-D551-40CD-FB61ACA02E8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6AADE80C-4FCB-60C0-540E-C8EC45DE2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32708" y="1551521"/>
            <a:ext cx="4275441" cy="4275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A76E5F-954E-052C-2223-E872B2B4918F}"/>
              </a:ext>
            </a:extLst>
          </p:cNvPr>
          <p:cNvSpPr txBox="1">
            <a:spLocks/>
          </p:cNvSpPr>
          <p:nvPr/>
        </p:nvSpPr>
        <p:spPr>
          <a:xfrm>
            <a:off x="6562587" y="3057108"/>
            <a:ext cx="3866203" cy="778024"/>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Questions</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E8A21954-26D2-3E09-5F67-DE9F6AF878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89212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46653-335F-9932-6E86-741AB4410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5C244-4C58-0D82-8A8D-974D645BF0DC}"/>
              </a:ext>
            </a:extLst>
          </p:cNvPr>
          <p:cNvSpPr txBox="1">
            <a:spLocks/>
          </p:cNvSpPr>
          <p:nvPr/>
        </p:nvSpPr>
        <p:spPr>
          <a:xfrm>
            <a:off x="6562587" y="3057108"/>
            <a:ext cx="3866203" cy="1483346"/>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800" b="1" dirty="0">
                <a:latin typeface="+mn-lt"/>
                <a:ea typeface="Verdana" panose="020B0604030504040204" pitchFamily="34" charset="0"/>
                <a:cs typeface="Calibri Light"/>
              </a:rPr>
              <a:t>What did I learn today?</a:t>
            </a:r>
            <a:endParaRPr lang="en-US" sz="4800" dirty="0">
              <a:latin typeface="+mn-lt"/>
              <a:ea typeface="Verdana" panose="020B0604030504040204" pitchFamily="34" charset="0"/>
              <a:cs typeface="Calibri Light"/>
            </a:endParaRPr>
          </a:p>
        </p:txBody>
      </p:sp>
      <p:pic>
        <p:nvPicPr>
          <p:cNvPr id="3" name="Picture 2">
            <a:extLst>
              <a:ext uri="{FF2B5EF4-FFF2-40B4-BE49-F238E27FC236}">
                <a16:creationId xmlns:a16="http://schemas.microsoft.com/office/drawing/2014/main" id="{7C48152B-C839-F791-29D4-A0004DC31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5597" y="1825015"/>
            <a:ext cx="3923817" cy="3923817"/>
          </a:xfrm>
          <a:custGeom>
            <a:avLst/>
            <a:gdLst>
              <a:gd name="connsiteX0" fmla="*/ 95 w 2785540"/>
              <a:gd name="connsiteY0" fmla="*/ 206 h 2785541"/>
              <a:gd name="connsiteX1" fmla="*/ 2785636 w 2785540"/>
              <a:gd name="connsiteY1" fmla="*/ 206 h 2785541"/>
              <a:gd name="connsiteX2" fmla="*/ 2785636 w 2785540"/>
              <a:gd name="connsiteY2" fmla="*/ 2785747 h 2785541"/>
              <a:gd name="connsiteX3" fmla="*/ 95 w 2785540"/>
              <a:gd name="connsiteY3" fmla="*/ 2785747 h 2785541"/>
            </a:gdLst>
            <a:ahLst/>
            <a:cxnLst>
              <a:cxn ang="0">
                <a:pos x="connsiteX0" y="connsiteY0"/>
              </a:cxn>
              <a:cxn ang="0">
                <a:pos x="connsiteX1" y="connsiteY1"/>
              </a:cxn>
              <a:cxn ang="0">
                <a:pos x="connsiteX2" y="connsiteY2"/>
              </a:cxn>
              <a:cxn ang="0">
                <a:pos x="connsiteX3" y="connsiteY3"/>
              </a:cxn>
            </a:cxnLst>
            <a:rect l="l" t="t" r="r" b="b"/>
            <a:pathLst>
              <a:path w="2785540" h="2785541">
                <a:moveTo>
                  <a:pt x="95" y="206"/>
                </a:moveTo>
                <a:lnTo>
                  <a:pt x="2785636" y="206"/>
                </a:lnTo>
                <a:lnTo>
                  <a:pt x="2785636" y="2785747"/>
                </a:lnTo>
                <a:lnTo>
                  <a:pt x="95" y="2785747"/>
                </a:lnTo>
                <a:close/>
              </a:path>
            </a:pathLst>
          </a:custGeom>
        </p:spPr>
      </p:pic>
      <p:pic>
        <p:nvPicPr>
          <p:cNvPr id="4" name="Picture 3">
            <a:extLst>
              <a:ext uri="{FF2B5EF4-FFF2-40B4-BE49-F238E27FC236}">
                <a16:creationId xmlns:a16="http://schemas.microsoft.com/office/drawing/2014/main" id="{82B638C3-4C24-0AEF-3C41-ED64844198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781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A04A-B1AB-8142-5D5A-BD4FAD7892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957545-2BAE-B75B-06BB-E15053DB0F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7696" y="2768747"/>
            <a:ext cx="2109645" cy="1668869"/>
          </a:xfrm>
          <a:prstGeom prst="rect">
            <a:avLst/>
          </a:prstGeom>
        </p:spPr>
      </p:pic>
      <p:pic>
        <p:nvPicPr>
          <p:cNvPr id="5" name="Picture 4">
            <a:extLst>
              <a:ext uri="{FF2B5EF4-FFF2-40B4-BE49-F238E27FC236}">
                <a16:creationId xmlns:a16="http://schemas.microsoft.com/office/drawing/2014/main" id="{2BB42C6C-018B-47D4-9732-8E2953CFAD9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13329" y="2688059"/>
            <a:ext cx="1399834" cy="1557119"/>
          </a:xfrm>
          <a:prstGeom prst="rect">
            <a:avLst/>
          </a:prstGeom>
        </p:spPr>
      </p:pic>
      <p:pic>
        <p:nvPicPr>
          <p:cNvPr id="6" name="Picture 5">
            <a:extLst>
              <a:ext uri="{FF2B5EF4-FFF2-40B4-BE49-F238E27FC236}">
                <a16:creationId xmlns:a16="http://schemas.microsoft.com/office/drawing/2014/main" id="{B9226A04-97F1-4094-29FC-88CD4F82F82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382522" y="2580109"/>
            <a:ext cx="1853842" cy="1984071"/>
          </a:xfrm>
          <a:prstGeom prst="rect">
            <a:avLst/>
          </a:prstGeom>
        </p:spPr>
      </p:pic>
      <p:pic>
        <p:nvPicPr>
          <p:cNvPr id="8" name="Picture 7">
            <a:extLst>
              <a:ext uri="{FF2B5EF4-FFF2-40B4-BE49-F238E27FC236}">
                <a16:creationId xmlns:a16="http://schemas.microsoft.com/office/drawing/2014/main" id="{2877848C-593F-00F4-0B2F-B3598440A4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697732" y="2756724"/>
            <a:ext cx="1456659" cy="1518456"/>
          </a:xfrm>
          <a:prstGeom prst="rect">
            <a:avLst/>
          </a:prstGeom>
        </p:spPr>
      </p:pic>
      <p:pic>
        <p:nvPicPr>
          <p:cNvPr id="9" name="Picture 8">
            <a:extLst>
              <a:ext uri="{FF2B5EF4-FFF2-40B4-BE49-F238E27FC236}">
                <a16:creationId xmlns:a16="http://schemas.microsoft.com/office/drawing/2014/main" id="{7EA7D133-F109-D3F1-BB3D-869D014F2CD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657124" y="2670456"/>
            <a:ext cx="1381315" cy="1641986"/>
          </a:xfrm>
          <a:prstGeom prst="rect">
            <a:avLst/>
          </a:prstGeom>
        </p:spPr>
      </p:pic>
      <p:sp>
        <p:nvSpPr>
          <p:cNvPr id="10" name="TextBox 9">
            <a:extLst>
              <a:ext uri="{FF2B5EF4-FFF2-40B4-BE49-F238E27FC236}">
                <a16:creationId xmlns:a16="http://schemas.microsoft.com/office/drawing/2014/main" id="{B005309F-8604-7746-B2EE-16F6890ED563}"/>
              </a:ext>
            </a:extLst>
          </p:cNvPr>
          <p:cNvSpPr txBox="1"/>
          <p:nvPr/>
        </p:nvSpPr>
        <p:spPr>
          <a:xfrm>
            <a:off x="4502554" y="1623350"/>
            <a:ext cx="3186899" cy="830997"/>
          </a:xfrm>
          <a:prstGeom prst="rect">
            <a:avLst/>
          </a:prstGeom>
          <a:noFill/>
        </p:spPr>
        <p:txBody>
          <a:bodyPr wrap="none" rtlCol="0">
            <a:spAutoFit/>
          </a:bodyPr>
          <a:lstStyle/>
          <a:p>
            <a:pPr algn="ctr"/>
            <a:r>
              <a:rPr lang="en-US" sz="4800" b="1" dirty="0"/>
              <a:t>Our values</a:t>
            </a:r>
          </a:p>
        </p:txBody>
      </p:sp>
      <p:sp>
        <p:nvSpPr>
          <p:cNvPr id="11" name="TextBox 10">
            <a:extLst>
              <a:ext uri="{FF2B5EF4-FFF2-40B4-BE49-F238E27FC236}">
                <a16:creationId xmlns:a16="http://schemas.microsoft.com/office/drawing/2014/main" id="{ED0215D6-B2B4-DD9E-ED4E-95F2E6E3B4EE}"/>
              </a:ext>
            </a:extLst>
          </p:cNvPr>
          <p:cNvSpPr txBox="1"/>
          <p:nvPr/>
        </p:nvSpPr>
        <p:spPr>
          <a:xfrm>
            <a:off x="1153561" y="4757195"/>
            <a:ext cx="1277914" cy="461665"/>
          </a:xfrm>
          <a:prstGeom prst="rect">
            <a:avLst/>
          </a:prstGeom>
          <a:noFill/>
        </p:spPr>
        <p:txBody>
          <a:bodyPr wrap="none" rtlCol="0">
            <a:spAutoFit/>
          </a:bodyPr>
          <a:lstStyle/>
          <a:p>
            <a:r>
              <a:rPr lang="en-US" sz="2400" dirty="0"/>
              <a:t>Respect</a:t>
            </a:r>
          </a:p>
        </p:txBody>
      </p:sp>
      <p:sp>
        <p:nvSpPr>
          <p:cNvPr id="12" name="TextBox 11">
            <a:extLst>
              <a:ext uri="{FF2B5EF4-FFF2-40B4-BE49-F238E27FC236}">
                <a16:creationId xmlns:a16="http://schemas.microsoft.com/office/drawing/2014/main" id="{BFDDFE1D-2CE4-905C-16FD-EA5D1E2B0942}"/>
              </a:ext>
            </a:extLst>
          </p:cNvPr>
          <p:cNvSpPr txBox="1"/>
          <p:nvPr/>
        </p:nvSpPr>
        <p:spPr>
          <a:xfrm>
            <a:off x="3407764" y="4757195"/>
            <a:ext cx="1410964" cy="461665"/>
          </a:xfrm>
          <a:prstGeom prst="rect">
            <a:avLst/>
          </a:prstGeom>
          <a:noFill/>
        </p:spPr>
        <p:txBody>
          <a:bodyPr wrap="none" rtlCol="0">
            <a:spAutoFit/>
          </a:bodyPr>
          <a:lstStyle/>
          <a:p>
            <a:pPr algn="ctr"/>
            <a:r>
              <a:rPr lang="en-US" sz="2400" dirty="0"/>
              <a:t>Inclusion</a:t>
            </a:r>
          </a:p>
        </p:txBody>
      </p:sp>
      <p:sp>
        <p:nvSpPr>
          <p:cNvPr id="13" name="TextBox 12">
            <a:extLst>
              <a:ext uri="{FF2B5EF4-FFF2-40B4-BE49-F238E27FC236}">
                <a16:creationId xmlns:a16="http://schemas.microsoft.com/office/drawing/2014/main" id="{DDA4CFC4-402B-4CD9-AD6B-B3DF79FBFDBB}"/>
              </a:ext>
            </a:extLst>
          </p:cNvPr>
          <p:cNvSpPr txBox="1"/>
          <p:nvPr/>
        </p:nvSpPr>
        <p:spPr>
          <a:xfrm>
            <a:off x="5680906" y="4757195"/>
            <a:ext cx="1257075" cy="461665"/>
          </a:xfrm>
          <a:prstGeom prst="rect">
            <a:avLst/>
          </a:prstGeom>
          <a:noFill/>
        </p:spPr>
        <p:txBody>
          <a:bodyPr wrap="none" rtlCol="0">
            <a:spAutoFit/>
          </a:bodyPr>
          <a:lstStyle/>
          <a:p>
            <a:pPr algn="ctr"/>
            <a:r>
              <a:rPr lang="en-US" sz="2400" dirty="0"/>
              <a:t>Equality</a:t>
            </a:r>
          </a:p>
        </p:txBody>
      </p:sp>
      <p:sp>
        <p:nvSpPr>
          <p:cNvPr id="14" name="TextBox 13">
            <a:extLst>
              <a:ext uri="{FF2B5EF4-FFF2-40B4-BE49-F238E27FC236}">
                <a16:creationId xmlns:a16="http://schemas.microsoft.com/office/drawing/2014/main" id="{2B718B66-4913-C063-0C9C-2AC192DC9B98}"/>
              </a:ext>
            </a:extLst>
          </p:cNvPr>
          <p:cNvSpPr txBox="1"/>
          <p:nvPr/>
        </p:nvSpPr>
        <p:spPr>
          <a:xfrm>
            <a:off x="7966769" y="4757195"/>
            <a:ext cx="918585" cy="461665"/>
          </a:xfrm>
          <a:prstGeom prst="rect">
            <a:avLst/>
          </a:prstGeom>
          <a:noFill/>
        </p:spPr>
        <p:txBody>
          <a:bodyPr wrap="none" rtlCol="0">
            <a:spAutoFit/>
          </a:bodyPr>
          <a:lstStyle/>
          <a:p>
            <a:pPr algn="ctr"/>
            <a:r>
              <a:rPr lang="en-US" sz="2400" dirty="0"/>
              <a:t>Voice</a:t>
            </a:r>
          </a:p>
        </p:txBody>
      </p:sp>
      <p:sp>
        <p:nvSpPr>
          <p:cNvPr id="15" name="TextBox 14">
            <a:extLst>
              <a:ext uri="{FF2B5EF4-FFF2-40B4-BE49-F238E27FC236}">
                <a16:creationId xmlns:a16="http://schemas.microsoft.com/office/drawing/2014/main" id="{B0DCD81D-4FB8-AE4B-96AD-04C0CE4F1E39}"/>
              </a:ext>
            </a:extLst>
          </p:cNvPr>
          <p:cNvSpPr txBox="1"/>
          <p:nvPr/>
        </p:nvSpPr>
        <p:spPr>
          <a:xfrm>
            <a:off x="9780158" y="4757195"/>
            <a:ext cx="1135247" cy="461665"/>
          </a:xfrm>
          <a:prstGeom prst="rect">
            <a:avLst/>
          </a:prstGeom>
          <a:noFill/>
        </p:spPr>
        <p:txBody>
          <a:bodyPr wrap="none" rtlCol="0">
            <a:spAutoFit/>
          </a:bodyPr>
          <a:lstStyle/>
          <a:p>
            <a:pPr algn="ctr"/>
            <a:r>
              <a:rPr lang="en-US" sz="2400" dirty="0"/>
              <a:t>Choice</a:t>
            </a:r>
          </a:p>
        </p:txBody>
      </p:sp>
      <p:pic>
        <p:nvPicPr>
          <p:cNvPr id="2" name="Picture 1">
            <a:extLst>
              <a:ext uri="{FF2B5EF4-FFF2-40B4-BE49-F238E27FC236}">
                <a16:creationId xmlns:a16="http://schemas.microsoft.com/office/drawing/2014/main" id="{6DA39358-70BB-F5D2-7004-56758931BDA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014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750"/>
                                        <p:tgtEl>
                                          <p:spTgt spid="6"/>
                                        </p:tgtEl>
                                      </p:cBhvr>
                                    </p:animEffect>
                                    <p:anim calcmode="lin" valueType="num">
                                      <p:cBhvr>
                                        <p:cTn id="23" dur="1750" fill="hold"/>
                                        <p:tgtEl>
                                          <p:spTgt spid="6"/>
                                        </p:tgtEl>
                                        <p:attrNameLst>
                                          <p:attrName>ppt_x</p:attrName>
                                        </p:attrNameLst>
                                      </p:cBhvr>
                                      <p:tavLst>
                                        <p:tav tm="0">
                                          <p:val>
                                            <p:strVal val="#ppt_x"/>
                                          </p:val>
                                        </p:tav>
                                        <p:tav tm="100000">
                                          <p:val>
                                            <p:strVal val="#ppt_x"/>
                                          </p:val>
                                        </p:tav>
                                      </p:tavLst>
                                    </p:anim>
                                    <p:anim calcmode="lin" valueType="num">
                                      <p:cBhvr>
                                        <p:cTn id="24" dur="1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ppt_x</p:attrName>
                                        </p:attrNameLst>
                                      </p:cBhvr>
                                      <p:tavLst>
                                        <p:tav tm="0">
                                          <p:val>
                                            <p:strVal val="#ppt_x"/>
                                          </p:val>
                                        </p:tav>
                                        <p:tav tm="100000">
                                          <p:val>
                                            <p:strVal val="#ppt_x"/>
                                          </p:val>
                                        </p:tav>
                                      </p:tavLst>
                                    </p:anim>
                                    <p:anim calcmode="lin" valueType="num">
                                      <p:cBhvr>
                                        <p:cTn id="29" dur="2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250"/>
                                        <p:tgtEl>
                                          <p:spTgt spid="9"/>
                                        </p:tgtEl>
                                      </p:cBhvr>
                                    </p:animEffect>
                                    <p:anim calcmode="lin" valueType="num">
                                      <p:cBhvr>
                                        <p:cTn id="33" dur="2250" fill="hold"/>
                                        <p:tgtEl>
                                          <p:spTgt spid="9"/>
                                        </p:tgtEl>
                                        <p:attrNameLst>
                                          <p:attrName>ppt_x</p:attrName>
                                        </p:attrNameLst>
                                      </p:cBhvr>
                                      <p:tavLst>
                                        <p:tav tm="0">
                                          <p:val>
                                            <p:strVal val="#ppt_x"/>
                                          </p:val>
                                        </p:tav>
                                        <p:tav tm="100000">
                                          <p:val>
                                            <p:strVal val="#ppt_x"/>
                                          </p:val>
                                        </p:tav>
                                      </p:tavLst>
                                    </p:anim>
                                    <p:anim calcmode="lin" valueType="num">
                                      <p:cBhvr>
                                        <p:cTn id="34" dur="22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0"/>
                                        <p:tgtEl>
                                          <p:spTgt spid="11"/>
                                        </p:tgtEl>
                                      </p:cBhvr>
                                    </p:animEffect>
                                    <p:anim calcmode="lin" valueType="num">
                                      <p:cBhvr>
                                        <p:cTn id="38" dur="2500" fill="hold"/>
                                        <p:tgtEl>
                                          <p:spTgt spid="11"/>
                                        </p:tgtEl>
                                        <p:attrNameLst>
                                          <p:attrName>ppt_x</p:attrName>
                                        </p:attrNameLst>
                                      </p:cBhvr>
                                      <p:tavLst>
                                        <p:tav tm="0">
                                          <p:val>
                                            <p:strVal val="#ppt_x"/>
                                          </p:val>
                                        </p:tav>
                                        <p:tav tm="100000">
                                          <p:val>
                                            <p:strVal val="#ppt_x"/>
                                          </p:val>
                                        </p:tav>
                                      </p:tavLst>
                                    </p:anim>
                                    <p:anim calcmode="lin" valueType="num">
                                      <p:cBhvr>
                                        <p:cTn id="39" dur="2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750"/>
                                        <p:tgtEl>
                                          <p:spTgt spid="12"/>
                                        </p:tgtEl>
                                      </p:cBhvr>
                                    </p:animEffect>
                                    <p:anim calcmode="lin" valueType="num">
                                      <p:cBhvr>
                                        <p:cTn id="43" dur="2750" fill="hold"/>
                                        <p:tgtEl>
                                          <p:spTgt spid="12"/>
                                        </p:tgtEl>
                                        <p:attrNameLst>
                                          <p:attrName>ppt_x</p:attrName>
                                        </p:attrNameLst>
                                      </p:cBhvr>
                                      <p:tavLst>
                                        <p:tav tm="0">
                                          <p:val>
                                            <p:strVal val="#ppt_x"/>
                                          </p:val>
                                        </p:tav>
                                        <p:tav tm="100000">
                                          <p:val>
                                            <p:strVal val="#ppt_x"/>
                                          </p:val>
                                        </p:tav>
                                      </p:tavLst>
                                    </p:anim>
                                    <p:anim calcmode="lin" valueType="num">
                                      <p:cBhvr>
                                        <p:cTn id="44" dur="2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3000"/>
                                        <p:tgtEl>
                                          <p:spTgt spid="13"/>
                                        </p:tgtEl>
                                      </p:cBhvr>
                                    </p:animEffect>
                                    <p:anim calcmode="lin" valueType="num">
                                      <p:cBhvr>
                                        <p:cTn id="48" dur="3000" fill="hold"/>
                                        <p:tgtEl>
                                          <p:spTgt spid="13"/>
                                        </p:tgtEl>
                                        <p:attrNameLst>
                                          <p:attrName>ppt_x</p:attrName>
                                        </p:attrNameLst>
                                      </p:cBhvr>
                                      <p:tavLst>
                                        <p:tav tm="0">
                                          <p:val>
                                            <p:strVal val="#ppt_x"/>
                                          </p:val>
                                        </p:tav>
                                        <p:tav tm="100000">
                                          <p:val>
                                            <p:strVal val="#ppt_x"/>
                                          </p:val>
                                        </p:tav>
                                      </p:tavLst>
                                    </p:anim>
                                    <p:anim calcmode="lin" valueType="num">
                                      <p:cBhvr>
                                        <p:cTn id="49" dur="3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3250"/>
                                        <p:tgtEl>
                                          <p:spTgt spid="14"/>
                                        </p:tgtEl>
                                      </p:cBhvr>
                                    </p:animEffect>
                                    <p:anim calcmode="lin" valueType="num">
                                      <p:cBhvr>
                                        <p:cTn id="53" dur="3250" fill="hold"/>
                                        <p:tgtEl>
                                          <p:spTgt spid="14"/>
                                        </p:tgtEl>
                                        <p:attrNameLst>
                                          <p:attrName>ppt_x</p:attrName>
                                        </p:attrNameLst>
                                      </p:cBhvr>
                                      <p:tavLst>
                                        <p:tav tm="0">
                                          <p:val>
                                            <p:strVal val="#ppt_x"/>
                                          </p:val>
                                        </p:tav>
                                        <p:tav tm="100000">
                                          <p:val>
                                            <p:strVal val="#ppt_x"/>
                                          </p:val>
                                        </p:tav>
                                      </p:tavLst>
                                    </p:anim>
                                    <p:anim calcmode="lin" valueType="num">
                                      <p:cBhvr>
                                        <p:cTn id="54" dur="32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3500"/>
                                        <p:tgtEl>
                                          <p:spTgt spid="15"/>
                                        </p:tgtEl>
                                      </p:cBhvr>
                                    </p:animEffect>
                                    <p:anim calcmode="lin" valueType="num">
                                      <p:cBhvr>
                                        <p:cTn id="58" dur="3500" fill="hold"/>
                                        <p:tgtEl>
                                          <p:spTgt spid="15"/>
                                        </p:tgtEl>
                                        <p:attrNameLst>
                                          <p:attrName>ppt_x</p:attrName>
                                        </p:attrNameLst>
                                      </p:cBhvr>
                                      <p:tavLst>
                                        <p:tav tm="0">
                                          <p:val>
                                            <p:strVal val="#ppt_x"/>
                                          </p:val>
                                        </p:tav>
                                        <p:tav tm="100000">
                                          <p:val>
                                            <p:strVal val="#ppt_x"/>
                                          </p:val>
                                        </p:tav>
                                      </p:tavLst>
                                    </p:anim>
                                    <p:anim calcmode="lin" valueType="num">
                                      <p:cBhvr>
                                        <p:cTn id="59" dur="3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D93A0-0C17-B76A-BD29-AEF1300889B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1393A95B-3130-9B16-925E-5FD10353E385}"/>
              </a:ext>
            </a:extLst>
          </p:cNvPr>
          <p:cNvSpPr txBox="1"/>
          <p:nvPr/>
        </p:nvSpPr>
        <p:spPr>
          <a:xfrm>
            <a:off x="4672117" y="1623350"/>
            <a:ext cx="2847767" cy="830997"/>
          </a:xfrm>
          <a:prstGeom prst="rect">
            <a:avLst/>
          </a:prstGeom>
          <a:noFill/>
        </p:spPr>
        <p:txBody>
          <a:bodyPr wrap="none" rtlCol="0">
            <a:spAutoFit/>
          </a:bodyPr>
          <a:lstStyle/>
          <a:p>
            <a:pPr algn="ctr"/>
            <a:r>
              <a:rPr lang="en-US" sz="4800" b="1" dirty="0"/>
              <a:t>Our goals</a:t>
            </a:r>
          </a:p>
        </p:txBody>
      </p:sp>
      <p:sp>
        <p:nvSpPr>
          <p:cNvPr id="11" name="TextBox 10">
            <a:extLst>
              <a:ext uri="{FF2B5EF4-FFF2-40B4-BE49-F238E27FC236}">
                <a16:creationId xmlns:a16="http://schemas.microsoft.com/office/drawing/2014/main" id="{84970C0F-CA82-5F8D-EFBB-C4B62E87F329}"/>
              </a:ext>
            </a:extLst>
          </p:cNvPr>
          <p:cNvSpPr txBox="1"/>
          <p:nvPr/>
        </p:nvSpPr>
        <p:spPr>
          <a:xfrm>
            <a:off x="1879228" y="4485180"/>
            <a:ext cx="1553630" cy="461665"/>
          </a:xfrm>
          <a:prstGeom prst="rect">
            <a:avLst/>
          </a:prstGeom>
          <a:noFill/>
        </p:spPr>
        <p:txBody>
          <a:bodyPr wrap="none" rtlCol="0">
            <a:spAutoFit/>
          </a:bodyPr>
          <a:lstStyle/>
          <a:p>
            <a:r>
              <a:rPr lang="en-US" sz="2400" dirty="0"/>
              <a:t>Campaign</a:t>
            </a:r>
          </a:p>
        </p:txBody>
      </p:sp>
      <p:pic>
        <p:nvPicPr>
          <p:cNvPr id="2" name="Picture 1">
            <a:extLst>
              <a:ext uri="{FF2B5EF4-FFF2-40B4-BE49-F238E27FC236}">
                <a16:creationId xmlns:a16="http://schemas.microsoft.com/office/drawing/2014/main" id="{6F6BA9CA-72EF-D0C9-4F97-54CFB81AFD5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68698" y="2454347"/>
            <a:ext cx="2974689" cy="1800000"/>
          </a:xfrm>
          <a:prstGeom prst="rect">
            <a:avLst/>
          </a:prstGeom>
        </p:spPr>
      </p:pic>
      <p:pic>
        <p:nvPicPr>
          <p:cNvPr id="3" name="Picture 2">
            <a:extLst>
              <a:ext uri="{FF2B5EF4-FFF2-40B4-BE49-F238E27FC236}">
                <a16:creationId xmlns:a16="http://schemas.microsoft.com/office/drawing/2014/main" id="{13FEAAA8-B8DE-7C93-3CF2-BA6A21CF6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29371" y="2626056"/>
            <a:ext cx="2479868" cy="1628291"/>
          </a:xfrm>
          <a:prstGeom prst="rect">
            <a:avLst/>
          </a:prstGeom>
        </p:spPr>
      </p:pic>
      <p:pic>
        <p:nvPicPr>
          <p:cNvPr id="16" name="Picture 15">
            <a:extLst>
              <a:ext uri="{FF2B5EF4-FFF2-40B4-BE49-F238E27FC236}">
                <a16:creationId xmlns:a16="http://schemas.microsoft.com/office/drawing/2014/main" id="{9F3C1E5B-88A5-D1C1-4116-34255C28C8C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433788" y="2422517"/>
            <a:ext cx="1783828" cy="1958613"/>
          </a:xfrm>
          <a:prstGeom prst="rect">
            <a:avLst/>
          </a:prstGeom>
        </p:spPr>
      </p:pic>
      <p:sp>
        <p:nvSpPr>
          <p:cNvPr id="17" name="TextBox 16">
            <a:extLst>
              <a:ext uri="{FF2B5EF4-FFF2-40B4-BE49-F238E27FC236}">
                <a16:creationId xmlns:a16="http://schemas.microsoft.com/office/drawing/2014/main" id="{09D58396-2637-3600-EA8A-D13ABAC91B45}"/>
              </a:ext>
            </a:extLst>
          </p:cNvPr>
          <p:cNvSpPr txBox="1"/>
          <p:nvPr/>
        </p:nvSpPr>
        <p:spPr>
          <a:xfrm>
            <a:off x="5444775" y="4485180"/>
            <a:ext cx="1249060" cy="461665"/>
          </a:xfrm>
          <a:prstGeom prst="rect">
            <a:avLst/>
          </a:prstGeom>
          <a:noFill/>
        </p:spPr>
        <p:txBody>
          <a:bodyPr wrap="none" rtlCol="0">
            <a:spAutoFit/>
          </a:bodyPr>
          <a:lstStyle/>
          <a:p>
            <a:r>
              <a:rPr lang="en-US" sz="2400" dirty="0"/>
              <a:t>Support</a:t>
            </a:r>
          </a:p>
        </p:txBody>
      </p:sp>
      <p:sp>
        <p:nvSpPr>
          <p:cNvPr id="18" name="TextBox 17">
            <a:extLst>
              <a:ext uri="{FF2B5EF4-FFF2-40B4-BE49-F238E27FC236}">
                <a16:creationId xmlns:a16="http://schemas.microsoft.com/office/drawing/2014/main" id="{DA5A31A7-EA2F-18D5-E8A9-5D06937576E6}"/>
              </a:ext>
            </a:extLst>
          </p:cNvPr>
          <p:cNvSpPr txBox="1"/>
          <p:nvPr/>
        </p:nvSpPr>
        <p:spPr>
          <a:xfrm>
            <a:off x="8545274" y="4485178"/>
            <a:ext cx="1248419" cy="461665"/>
          </a:xfrm>
          <a:prstGeom prst="rect">
            <a:avLst/>
          </a:prstGeom>
          <a:noFill/>
        </p:spPr>
        <p:txBody>
          <a:bodyPr wrap="none" rtlCol="0">
            <a:spAutoFit/>
          </a:bodyPr>
          <a:lstStyle/>
          <a:p>
            <a:r>
              <a:rPr lang="en-US" sz="2400" dirty="0"/>
              <a:t>Leaders</a:t>
            </a:r>
          </a:p>
        </p:txBody>
      </p:sp>
      <p:sp>
        <p:nvSpPr>
          <p:cNvPr id="19" name="TextBox 18">
            <a:extLst>
              <a:ext uri="{FF2B5EF4-FFF2-40B4-BE49-F238E27FC236}">
                <a16:creationId xmlns:a16="http://schemas.microsoft.com/office/drawing/2014/main" id="{351A4734-B8A6-BFBA-F07E-5DF5A583B671}"/>
              </a:ext>
            </a:extLst>
          </p:cNvPr>
          <p:cNvSpPr txBox="1"/>
          <p:nvPr/>
        </p:nvSpPr>
        <p:spPr>
          <a:xfrm>
            <a:off x="1156043" y="4946843"/>
            <a:ext cx="3169567" cy="923330"/>
          </a:xfrm>
          <a:prstGeom prst="rect">
            <a:avLst/>
          </a:prstGeom>
          <a:noFill/>
        </p:spPr>
        <p:txBody>
          <a:bodyPr wrap="square" rtlCol="0">
            <a:spAutoFit/>
          </a:bodyPr>
          <a:lstStyle/>
          <a:p>
            <a:pPr algn="ctr"/>
            <a:r>
              <a:rPr lang="en-US" dirty="0"/>
              <a:t>We are a campaigning </a:t>
            </a:r>
            <a:r>
              <a:rPr lang="en-US" dirty="0" err="1"/>
              <a:t>organisation</a:t>
            </a:r>
            <a:r>
              <a:rPr lang="en-US" dirty="0"/>
              <a:t> working for real change in people’s lives</a:t>
            </a:r>
          </a:p>
        </p:txBody>
      </p:sp>
      <p:sp>
        <p:nvSpPr>
          <p:cNvPr id="20" name="TextBox 19">
            <a:extLst>
              <a:ext uri="{FF2B5EF4-FFF2-40B4-BE49-F238E27FC236}">
                <a16:creationId xmlns:a16="http://schemas.microsoft.com/office/drawing/2014/main" id="{97A0697C-C0A7-341C-A07F-AB96B7DA9738}"/>
              </a:ext>
            </a:extLst>
          </p:cNvPr>
          <p:cNvSpPr txBox="1"/>
          <p:nvPr/>
        </p:nvSpPr>
        <p:spPr>
          <a:xfrm>
            <a:off x="4484522" y="4946843"/>
            <a:ext cx="3169567" cy="1200329"/>
          </a:xfrm>
          <a:prstGeom prst="rect">
            <a:avLst/>
          </a:prstGeom>
          <a:noFill/>
        </p:spPr>
        <p:txBody>
          <a:bodyPr wrap="square" rtlCol="0">
            <a:spAutoFit/>
          </a:bodyPr>
          <a:lstStyle/>
          <a:p>
            <a:pPr algn="ctr"/>
            <a:r>
              <a:rPr lang="en-US" dirty="0"/>
              <a:t>We support people with intellectual disabilities to be valued and effectively participate in society</a:t>
            </a:r>
          </a:p>
        </p:txBody>
      </p:sp>
      <p:sp>
        <p:nvSpPr>
          <p:cNvPr id="21" name="TextBox 20">
            <a:extLst>
              <a:ext uri="{FF2B5EF4-FFF2-40B4-BE49-F238E27FC236}">
                <a16:creationId xmlns:a16="http://schemas.microsoft.com/office/drawing/2014/main" id="{F3587428-3D1C-F283-DEC7-9E1D3AD9A0FF}"/>
              </a:ext>
            </a:extLst>
          </p:cNvPr>
          <p:cNvSpPr txBox="1"/>
          <p:nvPr/>
        </p:nvSpPr>
        <p:spPr>
          <a:xfrm>
            <a:off x="7813000" y="4946843"/>
            <a:ext cx="2705101" cy="923330"/>
          </a:xfrm>
          <a:prstGeom prst="rect">
            <a:avLst/>
          </a:prstGeom>
          <a:noFill/>
        </p:spPr>
        <p:txBody>
          <a:bodyPr wrap="square" rtlCol="0">
            <a:spAutoFit/>
          </a:bodyPr>
          <a:lstStyle/>
          <a:p>
            <a:pPr algn="ctr"/>
            <a:r>
              <a:rPr lang="en-US" dirty="0"/>
              <a:t>We are leaders in accessible information and communication</a:t>
            </a:r>
          </a:p>
        </p:txBody>
      </p:sp>
      <p:pic>
        <p:nvPicPr>
          <p:cNvPr id="4" name="Picture 3">
            <a:extLst>
              <a:ext uri="{FF2B5EF4-FFF2-40B4-BE49-F238E27FC236}">
                <a16:creationId xmlns:a16="http://schemas.microsoft.com/office/drawing/2014/main" id="{C993917B-101C-3368-148F-7C67C58AAA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11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750"/>
                                        <p:tgtEl>
                                          <p:spTgt spid="16"/>
                                        </p:tgtEl>
                                      </p:cBhvr>
                                    </p:animEffect>
                                    <p:anim calcmode="lin" valueType="num">
                                      <p:cBhvr>
                                        <p:cTn id="23" dur="1750" fill="hold"/>
                                        <p:tgtEl>
                                          <p:spTgt spid="16"/>
                                        </p:tgtEl>
                                        <p:attrNameLst>
                                          <p:attrName>ppt_x</p:attrName>
                                        </p:attrNameLst>
                                      </p:cBhvr>
                                      <p:tavLst>
                                        <p:tav tm="0">
                                          <p:val>
                                            <p:strVal val="#ppt_x"/>
                                          </p:val>
                                        </p:tav>
                                        <p:tav tm="100000">
                                          <p:val>
                                            <p:strVal val="#ppt_x"/>
                                          </p:val>
                                        </p:tav>
                                      </p:tavLst>
                                    </p:anim>
                                    <p:anim calcmode="lin" valueType="num">
                                      <p:cBhvr>
                                        <p:cTn id="24" dur="175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ppt_x</p:attrName>
                                        </p:attrNameLst>
                                      </p:cBhvr>
                                      <p:tavLst>
                                        <p:tav tm="0">
                                          <p:val>
                                            <p:strVal val="#ppt_x"/>
                                          </p:val>
                                        </p:tav>
                                        <p:tav tm="100000">
                                          <p:val>
                                            <p:strVal val="#ppt_x"/>
                                          </p:val>
                                        </p:tav>
                                      </p:tavLst>
                                    </p:anim>
                                    <p:anim calcmode="lin" valueType="num">
                                      <p:cBhvr>
                                        <p:cTn id="29" dur="2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750"/>
                                        <p:tgtEl>
                                          <p:spTgt spid="19"/>
                                        </p:tgtEl>
                                      </p:cBhvr>
                                    </p:animEffect>
                                    <p:anim calcmode="lin" valueType="num">
                                      <p:cBhvr>
                                        <p:cTn id="33" dur="2750" fill="hold"/>
                                        <p:tgtEl>
                                          <p:spTgt spid="19"/>
                                        </p:tgtEl>
                                        <p:attrNameLst>
                                          <p:attrName>ppt_x</p:attrName>
                                        </p:attrNameLst>
                                      </p:cBhvr>
                                      <p:tavLst>
                                        <p:tav tm="0">
                                          <p:val>
                                            <p:strVal val="#ppt_x"/>
                                          </p:val>
                                        </p:tav>
                                        <p:tav tm="100000">
                                          <p:val>
                                            <p:strVal val="#ppt_x"/>
                                          </p:val>
                                        </p:tav>
                                      </p:tavLst>
                                    </p:anim>
                                    <p:anim calcmode="lin" valueType="num">
                                      <p:cBhvr>
                                        <p:cTn id="34" dur="275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250"/>
                                        <p:tgtEl>
                                          <p:spTgt spid="17"/>
                                        </p:tgtEl>
                                      </p:cBhvr>
                                    </p:animEffect>
                                    <p:anim calcmode="lin" valueType="num">
                                      <p:cBhvr>
                                        <p:cTn id="38" dur="2250" fill="hold"/>
                                        <p:tgtEl>
                                          <p:spTgt spid="17"/>
                                        </p:tgtEl>
                                        <p:attrNameLst>
                                          <p:attrName>ppt_x</p:attrName>
                                        </p:attrNameLst>
                                      </p:cBhvr>
                                      <p:tavLst>
                                        <p:tav tm="0">
                                          <p:val>
                                            <p:strVal val="#ppt_x"/>
                                          </p:val>
                                        </p:tav>
                                        <p:tav tm="100000">
                                          <p:val>
                                            <p:strVal val="#ppt_x"/>
                                          </p:val>
                                        </p:tav>
                                      </p:tavLst>
                                    </p:anim>
                                    <p:anim calcmode="lin" valueType="num">
                                      <p:cBhvr>
                                        <p:cTn id="39" dur="225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3000"/>
                                        <p:tgtEl>
                                          <p:spTgt spid="20"/>
                                        </p:tgtEl>
                                      </p:cBhvr>
                                    </p:animEffect>
                                    <p:anim calcmode="lin" valueType="num">
                                      <p:cBhvr>
                                        <p:cTn id="43" dur="3000" fill="hold"/>
                                        <p:tgtEl>
                                          <p:spTgt spid="20"/>
                                        </p:tgtEl>
                                        <p:attrNameLst>
                                          <p:attrName>ppt_x</p:attrName>
                                        </p:attrNameLst>
                                      </p:cBhvr>
                                      <p:tavLst>
                                        <p:tav tm="0">
                                          <p:val>
                                            <p:strVal val="#ppt_x"/>
                                          </p:val>
                                        </p:tav>
                                        <p:tav tm="100000">
                                          <p:val>
                                            <p:strVal val="#ppt_x"/>
                                          </p:val>
                                        </p:tav>
                                      </p:tavLst>
                                    </p:anim>
                                    <p:anim calcmode="lin" valueType="num">
                                      <p:cBhvr>
                                        <p:cTn id="44" dur="3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0"/>
                                        <p:tgtEl>
                                          <p:spTgt spid="18"/>
                                        </p:tgtEl>
                                      </p:cBhvr>
                                    </p:animEffect>
                                    <p:anim calcmode="lin" valueType="num">
                                      <p:cBhvr>
                                        <p:cTn id="48" dur="2500" fill="hold"/>
                                        <p:tgtEl>
                                          <p:spTgt spid="18"/>
                                        </p:tgtEl>
                                        <p:attrNameLst>
                                          <p:attrName>ppt_x</p:attrName>
                                        </p:attrNameLst>
                                      </p:cBhvr>
                                      <p:tavLst>
                                        <p:tav tm="0">
                                          <p:val>
                                            <p:strVal val="#ppt_x"/>
                                          </p:val>
                                        </p:tav>
                                        <p:tav tm="100000">
                                          <p:val>
                                            <p:strVal val="#ppt_x"/>
                                          </p:val>
                                        </p:tav>
                                      </p:tavLst>
                                    </p:anim>
                                    <p:anim calcmode="lin" valueType="num">
                                      <p:cBhvr>
                                        <p:cTn id="49" dur="2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3250"/>
                                        <p:tgtEl>
                                          <p:spTgt spid="21"/>
                                        </p:tgtEl>
                                      </p:cBhvr>
                                    </p:animEffect>
                                    <p:anim calcmode="lin" valueType="num">
                                      <p:cBhvr>
                                        <p:cTn id="53" dur="3250" fill="hold"/>
                                        <p:tgtEl>
                                          <p:spTgt spid="21"/>
                                        </p:tgtEl>
                                        <p:attrNameLst>
                                          <p:attrName>ppt_x</p:attrName>
                                        </p:attrNameLst>
                                      </p:cBhvr>
                                      <p:tavLst>
                                        <p:tav tm="0">
                                          <p:val>
                                            <p:strVal val="#ppt_x"/>
                                          </p:val>
                                        </p:tav>
                                        <p:tav tm="100000">
                                          <p:val>
                                            <p:strVal val="#ppt_x"/>
                                          </p:val>
                                        </p:tav>
                                      </p:tavLst>
                                    </p:anim>
                                    <p:anim calcmode="lin" valueType="num">
                                      <p:cBhvr>
                                        <p:cTn id="54" dur="3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313155-096F-675B-74FB-F535722E52A8}"/>
            </a:ext>
          </a:extLst>
        </p:cNvPr>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389A20C6-6A52-4E8A-746D-2119F4FD00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96000" y="1834442"/>
            <a:ext cx="3600000" cy="938232"/>
          </a:xfrm>
          <a:prstGeom prst="rect">
            <a:avLst/>
          </a:prstGeom>
        </p:spPr>
      </p:pic>
      <p:pic>
        <p:nvPicPr>
          <p:cNvPr id="3" name="Picture 2">
            <a:extLst>
              <a:ext uri="{FF2B5EF4-FFF2-40B4-BE49-F238E27FC236}">
                <a16:creationId xmlns:a16="http://schemas.microsoft.com/office/drawing/2014/main" id="{E4955A1F-6098-6BA5-FF90-190EE4A0E7B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305782" y="3209081"/>
            <a:ext cx="623098" cy="623098"/>
          </a:xfrm>
          <a:prstGeom prst="rect">
            <a:avLst/>
          </a:prstGeom>
        </p:spPr>
      </p:pic>
      <p:pic>
        <p:nvPicPr>
          <p:cNvPr id="4" name="Picture 3">
            <a:extLst>
              <a:ext uri="{FF2B5EF4-FFF2-40B4-BE49-F238E27FC236}">
                <a16:creationId xmlns:a16="http://schemas.microsoft.com/office/drawing/2014/main" id="{AC23E897-B2D0-41A1-DF68-530E78C6549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538458" y="3209081"/>
            <a:ext cx="623098" cy="623098"/>
          </a:xfrm>
          <a:prstGeom prst="rect">
            <a:avLst/>
          </a:prstGeom>
        </p:spPr>
      </p:pic>
      <p:pic>
        <p:nvPicPr>
          <p:cNvPr id="6" name="Picture 5">
            <a:extLst>
              <a:ext uri="{FF2B5EF4-FFF2-40B4-BE49-F238E27FC236}">
                <a16:creationId xmlns:a16="http://schemas.microsoft.com/office/drawing/2014/main" id="{E464482A-19A4-3DB7-111D-04657CAB1DB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282684" y="3209081"/>
            <a:ext cx="623098" cy="623098"/>
          </a:xfrm>
          <a:prstGeom prst="rect">
            <a:avLst/>
          </a:prstGeom>
        </p:spPr>
      </p:pic>
      <p:pic>
        <p:nvPicPr>
          <p:cNvPr id="7" name="Picture 6">
            <a:extLst>
              <a:ext uri="{FF2B5EF4-FFF2-40B4-BE49-F238E27FC236}">
                <a16:creationId xmlns:a16="http://schemas.microsoft.com/office/drawing/2014/main" id="{1354525C-FA7A-84E1-AB8B-529546620EB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050007" y="3209081"/>
            <a:ext cx="623098" cy="623098"/>
          </a:xfrm>
          <a:prstGeom prst="rect">
            <a:avLst/>
          </a:prstGeom>
        </p:spPr>
      </p:pic>
      <p:pic>
        <p:nvPicPr>
          <p:cNvPr id="9" name="Picture 8">
            <a:extLst>
              <a:ext uri="{FF2B5EF4-FFF2-40B4-BE49-F238E27FC236}">
                <a16:creationId xmlns:a16="http://schemas.microsoft.com/office/drawing/2014/main" id="{E7939BCB-9514-0F75-89A3-472B1B236057}"/>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794233" y="3209081"/>
            <a:ext cx="623098" cy="623098"/>
          </a:xfrm>
          <a:prstGeom prst="rect">
            <a:avLst/>
          </a:prstGeom>
        </p:spPr>
      </p:pic>
      <p:pic>
        <p:nvPicPr>
          <p:cNvPr id="11" name="Picture 10">
            <a:extLst>
              <a:ext uri="{FF2B5EF4-FFF2-40B4-BE49-F238E27FC236}">
                <a16:creationId xmlns:a16="http://schemas.microsoft.com/office/drawing/2014/main" id="{BC93564F-1A3D-DFE4-C61C-C929560AFE78}"/>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776733" y="4456253"/>
            <a:ext cx="2638535" cy="809150"/>
          </a:xfrm>
          <a:prstGeom prst="rect">
            <a:avLst/>
          </a:prstGeom>
        </p:spPr>
      </p:pic>
    </p:spTree>
    <p:extLst>
      <p:ext uri="{BB962C8B-B14F-4D97-AF65-F5344CB8AC3E}">
        <p14:creationId xmlns:p14="http://schemas.microsoft.com/office/powerpoint/2010/main" val="5518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250"/>
                                        <p:tgtEl>
                                          <p:spTgt spid="7"/>
                                        </p:tgtEl>
                                      </p:cBhvr>
                                    </p:animEffect>
                                    <p:anim calcmode="lin" valueType="num">
                                      <p:cBhvr>
                                        <p:cTn id="18" dur="1250" fill="hold"/>
                                        <p:tgtEl>
                                          <p:spTgt spid="7"/>
                                        </p:tgtEl>
                                        <p:attrNameLst>
                                          <p:attrName>ppt_x</p:attrName>
                                        </p:attrNameLst>
                                      </p:cBhvr>
                                      <p:tavLst>
                                        <p:tav tm="0">
                                          <p:val>
                                            <p:strVal val="#ppt_x"/>
                                          </p:val>
                                        </p:tav>
                                        <p:tav tm="100000">
                                          <p:val>
                                            <p:strVal val="#ppt_x"/>
                                          </p:val>
                                        </p:tav>
                                      </p:tavLst>
                                    </p:anim>
                                    <p:anim calcmode="lin" valueType="num">
                                      <p:cBhvr>
                                        <p:cTn id="19" dur="12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anim calcmode="lin" valueType="num">
                                      <p:cBhvr>
                                        <p:cTn id="23" dur="1500" fill="hold"/>
                                        <p:tgtEl>
                                          <p:spTgt spid="9"/>
                                        </p:tgtEl>
                                        <p:attrNameLst>
                                          <p:attrName>ppt_x</p:attrName>
                                        </p:attrNameLst>
                                      </p:cBhvr>
                                      <p:tavLst>
                                        <p:tav tm="0">
                                          <p:val>
                                            <p:strVal val="#ppt_x"/>
                                          </p:val>
                                        </p:tav>
                                        <p:tav tm="100000">
                                          <p:val>
                                            <p:strVal val="#ppt_x"/>
                                          </p:val>
                                        </p:tav>
                                      </p:tavLst>
                                    </p:anim>
                                    <p:anim calcmode="lin" valueType="num">
                                      <p:cBhvr>
                                        <p:cTn id="24" dur="1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ppt_x</p:attrName>
                                        </p:attrNameLst>
                                      </p:cBhvr>
                                      <p:tavLst>
                                        <p:tav tm="0">
                                          <p:val>
                                            <p:strVal val="#ppt_x"/>
                                          </p:val>
                                        </p:tav>
                                        <p:tav tm="100000">
                                          <p:val>
                                            <p:strVal val="#ppt_x"/>
                                          </p:val>
                                        </p:tav>
                                      </p:tavLst>
                                    </p:anim>
                                    <p:anim calcmode="lin" valueType="num">
                                      <p:cBhvr>
                                        <p:cTn id="29" dur="2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250"/>
                                        <p:tgtEl>
                                          <p:spTgt spid="6"/>
                                        </p:tgtEl>
                                      </p:cBhvr>
                                    </p:animEffect>
                                    <p:anim calcmode="lin" valueType="num">
                                      <p:cBhvr>
                                        <p:cTn id="33" dur="2250" fill="hold"/>
                                        <p:tgtEl>
                                          <p:spTgt spid="6"/>
                                        </p:tgtEl>
                                        <p:attrNameLst>
                                          <p:attrName>ppt_x</p:attrName>
                                        </p:attrNameLst>
                                      </p:cBhvr>
                                      <p:tavLst>
                                        <p:tav tm="0">
                                          <p:val>
                                            <p:strVal val="#ppt_x"/>
                                          </p:val>
                                        </p:tav>
                                        <p:tav tm="100000">
                                          <p:val>
                                            <p:strVal val="#ppt_x"/>
                                          </p:val>
                                        </p:tav>
                                      </p:tavLst>
                                    </p:anim>
                                    <p:anim calcmode="lin" valueType="num">
                                      <p:cBhvr>
                                        <p:cTn id="34" dur="225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ppt_x</p:attrName>
                                        </p:attrNameLst>
                                      </p:cBhvr>
                                      <p:tavLst>
                                        <p:tav tm="0">
                                          <p:val>
                                            <p:strVal val="#ppt_x"/>
                                          </p:val>
                                        </p:tav>
                                        <p:tav tm="100000">
                                          <p:val>
                                            <p:strVal val="#ppt_x"/>
                                          </p:val>
                                        </p:tav>
                                      </p:tavLst>
                                    </p:anim>
                                    <p:anim calcmode="lin" valueType="num">
                                      <p:cBhvr>
                                        <p:cTn id="3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722D-C641-0686-D640-9DC333142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E5FDA5-E9D3-418B-9C01-6BB8FDCC2CC1}"/>
              </a:ext>
            </a:extLst>
          </p:cNvPr>
          <p:cNvSpPr>
            <a:spLocks noGrp="1"/>
          </p:cNvSpPr>
          <p:nvPr>
            <p:ph type="ctrTitle" idx="4294967295"/>
          </p:nvPr>
        </p:nvSpPr>
        <p:spPr>
          <a:xfrm>
            <a:off x="5940000" y="2336400"/>
            <a:ext cx="5050420" cy="2188667"/>
          </a:xfrm>
        </p:spPr>
        <p:txBody>
          <a:bodyPr tIns="36000" bIns="36000" anchor="t" anchorCtr="0">
            <a:spAutoFit/>
          </a:bodyPr>
          <a:lstStyle/>
          <a:p>
            <a:pPr>
              <a:lnSpc>
                <a:spcPts val="5500"/>
              </a:lnSpc>
            </a:pPr>
            <a:r>
              <a:rPr lang="en-US" sz="4000" dirty="0">
                <a:latin typeface="+mn-lt"/>
                <a:ea typeface="Verdana" panose="020B0604030504040204" pitchFamily="34" charset="0"/>
                <a:cs typeface="Calibri Light"/>
              </a:rPr>
              <a:t>What decisions or choices did you make today? </a:t>
            </a:r>
            <a:endParaRPr lang="en-US" sz="4000" dirty="0">
              <a:latin typeface="+mn-lt"/>
              <a:ea typeface="Verdana" panose="020B0604030504040204" pitchFamily="34" charset="0"/>
            </a:endParaRPr>
          </a:p>
        </p:txBody>
      </p:sp>
      <p:pic>
        <p:nvPicPr>
          <p:cNvPr id="4" name="Picture 4">
            <a:extLst>
              <a:ext uri="{FF2B5EF4-FFF2-40B4-BE49-F238E27FC236}">
                <a16:creationId xmlns:a16="http://schemas.microsoft.com/office/drawing/2014/main" id="{0FD7A85B-A60B-AEA8-E161-A848ACCD73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0143" y="1571911"/>
            <a:ext cx="4536000" cy="4536000"/>
          </a:xfrm>
          <a:prstGeom prst="rect">
            <a:avLst/>
          </a:prstGeom>
        </p:spPr>
      </p:pic>
      <p:pic>
        <p:nvPicPr>
          <p:cNvPr id="3" name="Picture 2">
            <a:extLst>
              <a:ext uri="{FF2B5EF4-FFF2-40B4-BE49-F238E27FC236}">
                <a16:creationId xmlns:a16="http://schemas.microsoft.com/office/drawing/2014/main" id="{80AB85AD-7AF8-79A4-0961-C0DB80261D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7228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5CBB7-11CE-D14E-F481-46CD34531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34A8C-BB1F-A500-BF09-06FDA26B9E39}"/>
              </a:ext>
            </a:extLst>
          </p:cNvPr>
          <p:cNvSpPr>
            <a:spLocks noGrp="1"/>
          </p:cNvSpPr>
          <p:nvPr>
            <p:ph type="ctrTitle" idx="4294967295"/>
          </p:nvPr>
        </p:nvSpPr>
        <p:spPr>
          <a:xfrm>
            <a:off x="558957" y="1297870"/>
            <a:ext cx="2959747" cy="825730"/>
          </a:xfrm>
        </p:spPr>
        <p:txBody>
          <a:bodyPr wrap="square" tIns="36000" bIns="36000" anchor="t" anchorCtr="0">
            <a:spAutoFit/>
          </a:bodyPr>
          <a:lstStyle/>
          <a:p>
            <a:pPr>
              <a:lnSpc>
                <a:spcPts val="6500"/>
              </a:lnSpc>
            </a:pPr>
            <a:r>
              <a:rPr lang="en-US" sz="3200" dirty="0">
                <a:latin typeface="+mn-lt"/>
                <a:ea typeface="Verdana" panose="020B0604030504040204" pitchFamily="34" charset="0"/>
                <a:cs typeface="Calibri Light"/>
              </a:rPr>
              <a:t>Time to get up</a:t>
            </a:r>
            <a:endParaRPr lang="en-US" sz="3200" dirty="0">
              <a:latin typeface="+mn-lt"/>
              <a:ea typeface="Verdana" panose="020B0604030504040204" pitchFamily="34" charset="0"/>
            </a:endParaRPr>
          </a:p>
        </p:txBody>
      </p:sp>
      <p:sp>
        <p:nvSpPr>
          <p:cNvPr id="3" name="Title 1">
            <a:extLst>
              <a:ext uri="{FF2B5EF4-FFF2-40B4-BE49-F238E27FC236}">
                <a16:creationId xmlns:a16="http://schemas.microsoft.com/office/drawing/2014/main" id="{F32AC181-469A-7120-0646-5D4C82A5DFBD}"/>
              </a:ext>
            </a:extLst>
          </p:cNvPr>
          <p:cNvSpPr txBox="1">
            <a:spLocks/>
          </p:cNvSpPr>
          <p:nvPr/>
        </p:nvSpPr>
        <p:spPr>
          <a:xfrm>
            <a:off x="3632840" y="1297870"/>
            <a:ext cx="2462036" cy="82573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500"/>
              </a:lnSpc>
            </a:pPr>
            <a:r>
              <a:rPr lang="en-US" sz="3200" dirty="0">
                <a:latin typeface="+mn-lt"/>
                <a:ea typeface="Verdana" panose="020B0604030504040204" pitchFamily="34" charset="0"/>
                <a:cs typeface="Calibri Light"/>
              </a:rPr>
              <a:t>What to eat</a:t>
            </a:r>
            <a:endParaRPr lang="en-US" sz="3200" dirty="0">
              <a:latin typeface="+mn-lt"/>
              <a:ea typeface="Verdana" panose="020B0604030504040204" pitchFamily="34" charset="0"/>
            </a:endParaRPr>
          </a:p>
        </p:txBody>
      </p:sp>
      <p:sp>
        <p:nvSpPr>
          <p:cNvPr id="5" name="Title 1">
            <a:extLst>
              <a:ext uri="{FF2B5EF4-FFF2-40B4-BE49-F238E27FC236}">
                <a16:creationId xmlns:a16="http://schemas.microsoft.com/office/drawing/2014/main" id="{2785CEB6-AF0E-7424-B1E7-C62C35E217D3}"/>
              </a:ext>
            </a:extLst>
          </p:cNvPr>
          <p:cNvSpPr txBox="1">
            <a:spLocks/>
          </p:cNvSpPr>
          <p:nvPr/>
        </p:nvSpPr>
        <p:spPr>
          <a:xfrm>
            <a:off x="6209012" y="1297870"/>
            <a:ext cx="2797701" cy="82573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500"/>
              </a:lnSpc>
            </a:pPr>
            <a:r>
              <a:rPr lang="en-US" sz="3200" dirty="0">
                <a:latin typeface="+mn-lt"/>
                <a:ea typeface="Verdana" panose="020B0604030504040204" pitchFamily="34" charset="0"/>
                <a:cs typeface="Calibri Light"/>
              </a:rPr>
              <a:t>What to wear</a:t>
            </a:r>
            <a:endParaRPr lang="en-US" sz="3200" dirty="0">
              <a:latin typeface="+mn-lt"/>
              <a:ea typeface="Verdana" panose="020B0604030504040204" pitchFamily="34" charset="0"/>
            </a:endParaRPr>
          </a:p>
        </p:txBody>
      </p:sp>
      <p:sp>
        <p:nvSpPr>
          <p:cNvPr id="6" name="Title 1">
            <a:extLst>
              <a:ext uri="{FF2B5EF4-FFF2-40B4-BE49-F238E27FC236}">
                <a16:creationId xmlns:a16="http://schemas.microsoft.com/office/drawing/2014/main" id="{C7125902-3AEC-8DF4-AE65-BC782F84385A}"/>
              </a:ext>
            </a:extLst>
          </p:cNvPr>
          <p:cNvSpPr txBox="1">
            <a:spLocks/>
          </p:cNvSpPr>
          <p:nvPr/>
        </p:nvSpPr>
        <p:spPr>
          <a:xfrm>
            <a:off x="9120850" y="1297870"/>
            <a:ext cx="2512193" cy="825730"/>
          </a:xfrm>
          <a:prstGeom prst="rect">
            <a:avLst/>
          </a:prstGeom>
        </p:spPr>
        <p:txBody>
          <a:bodyPr vert="horz" wrap="square"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500"/>
              </a:lnSpc>
            </a:pPr>
            <a:r>
              <a:rPr lang="en-US" sz="3200" dirty="0">
                <a:latin typeface="+mn-lt"/>
                <a:ea typeface="Verdana" panose="020B0604030504040204" pitchFamily="34" charset="0"/>
                <a:cs typeface="Calibri Light"/>
              </a:rPr>
              <a:t>How to travel</a:t>
            </a:r>
            <a:endParaRPr lang="en-US" sz="3200" dirty="0">
              <a:latin typeface="+mn-lt"/>
              <a:ea typeface="Verdana" panose="020B0604030504040204" pitchFamily="34" charset="0"/>
            </a:endParaRPr>
          </a:p>
        </p:txBody>
      </p:sp>
      <p:pic>
        <p:nvPicPr>
          <p:cNvPr id="8" name="Picture 4">
            <a:extLst>
              <a:ext uri="{FF2B5EF4-FFF2-40B4-BE49-F238E27FC236}">
                <a16:creationId xmlns:a16="http://schemas.microsoft.com/office/drawing/2014/main" id="{CBDD3E2B-A9D4-B6EB-AFAA-5328990455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9122" y="2286036"/>
            <a:ext cx="1944000" cy="1944000"/>
          </a:xfrm>
          <a:prstGeom prst="rect">
            <a:avLst/>
          </a:prstGeom>
        </p:spPr>
      </p:pic>
      <p:pic>
        <p:nvPicPr>
          <p:cNvPr id="9" name="Picture 5">
            <a:extLst>
              <a:ext uri="{FF2B5EF4-FFF2-40B4-BE49-F238E27FC236}">
                <a16:creationId xmlns:a16="http://schemas.microsoft.com/office/drawing/2014/main" id="{D87303B6-46D4-1433-CE5B-22794258D890}"/>
              </a:ext>
            </a:extLst>
          </p:cNvPr>
          <p:cNvPicPr>
            <a:picLocks noChangeAspect="1"/>
          </p:cNvPicPr>
          <p:nvPr/>
        </p:nvPicPr>
        <p:blipFill>
          <a:blip r:embed="rId4">
            <a:extLst>
              <a:ext uri="{28A0092B-C50C-407E-A947-70E740481C1C}">
                <a14:useLocalDpi xmlns:a14="http://schemas.microsoft.com/office/drawing/2010/main" val="0"/>
              </a:ext>
            </a:extLst>
          </a:blip>
          <a:srcRect t="13157" b="12681"/>
          <a:stretch/>
        </p:blipFill>
        <p:spPr>
          <a:xfrm>
            <a:off x="713139" y="4653076"/>
            <a:ext cx="2160000" cy="1601920"/>
          </a:xfrm>
          <a:prstGeom prst="rect">
            <a:avLst/>
          </a:prstGeom>
        </p:spPr>
      </p:pic>
      <p:pic>
        <p:nvPicPr>
          <p:cNvPr id="10" name="Picture 7">
            <a:extLst>
              <a:ext uri="{FF2B5EF4-FFF2-40B4-BE49-F238E27FC236}">
                <a16:creationId xmlns:a16="http://schemas.microsoft.com/office/drawing/2014/main" id="{C9071D2C-A293-13F7-1928-2841E0DCB3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70265" y="4955643"/>
            <a:ext cx="1620000" cy="1620000"/>
          </a:xfrm>
          <a:prstGeom prst="rect">
            <a:avLst/>
          </a:prstGeom>
        </p:spPr>
      </p:pic>
      <p:pic>
        <p:nvPicPr>
          <p:cNvPr id="11" name="Picture 8">
            <a:extLst>
              <a:ext uri="{FF2B5EF4-FFF2-40B4-BE49-F238E27FC236}">
                <a16:creationId xmlns:a16="http://schemas.microsoft.com/office/drawing/2014/main" id="{12B6566A-1043-8932-EB4B-E22F20E8C7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60265" y="2241036"/>
            <a:ext cx="1440000" cy="1440000"/>
          </a:xfrm>
          <a:prstGeom prst="rect">
            <a:avLst/>
          </a:prstGeom>
        </p:spPr>
      </p:pic>
      <p:pic>
        <p:nvPicPr>
          <p:cNvPr id="12" name="Picture 9">
            <a:extLst>
              <a:ext uri="{FF2B5EF4-FFF2-40B4-BE49-F238E27FC236}">
                <a16:creationId xmlns:a16="http://schemas.microsoft.com/office/drawing/2014/main" id="{2C90A0E2-8006-CD65-02C4-77A55D56FD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90805" y="3198583"/>
            <a:ext cx="2160000" cy="2160000"/>
          </a:xfrm>
          <a:prstGeom prst="rect">
            <a:avLst/>
          </a:prstGeom>
        </p:spPr>
      </p:pic>
      <p:pic>
        <p:nvPicPr>
          <p:cNvPr id="13" name="Picture 10">
            <a:extLst>
              <a:ext uri="{FF2B5EF4-FFF2-40B4-BE49-F238E27FC236}">
                <a16:creationId xmlns:a16="http://schemas.microsoft.com/office/drawing/2014/main" id="{92B51C54-C045-F2A3-D907-3972AC7541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96946" y="2178036"/>
            <a:ext cx="2268000" cy="2268000"/>
          </a:xfrm>
          <a:prstGeom prst="rect">
            <a:avLst/>
          </a:prstGeom>
        </p:spPr>
      </p:pic>
      <p:pic>
        <p:nvPicPr>
          <p:cNvPr id="15" name="Picture 12">
            <a:extLst>
              <a:ext uri="{FF2B5EF4-FFF2-40B4-BE49-F238E27FC236}">
                <a16:creationId xmlns:a16="http://schemas.microsoft.com/office/drawing/2014/main" id="{6E5B9E58-279A-8610-C587-8085E2198A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44946" y="4122036"/>
            <a:ext cx="2664000" cy="2664000"/>
          </a:xfrm>
          <a:prstGeom prst="rect">
            <a:avLst/>
          </a:prstGeom>
        </p:spPr>
      </p:pic>
      <p:pic>
        <p:nvPicPr>
          <p:cNvPr id="16" name="Picture 13">
            <a:extLst>
              <a:ext uri="{FF2B5EF4-FFF2-40B4-BE49-F238E27FC236}">
                <a16:creationId xmlns:a16="http://schemas.microsoft.com/office/drawing/2014/main" id="{77328027-FE61-9D98-FF7B-BA50F76F89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214756" y="2241036"/>
            <a:ext cx="2304000" cy="2304000"/>
          </a:xfrm>
          <a:prstGeom prst="rect">
            <a:avLst/>
          </a:prstGeom>
        </p:spPr>
      </p:pic>
      <p:pic>
        <p:nvPicPr>
          <p:cNvPr id="17" name="Picture 14">
            <a:extLst>
              <a:ext uri="{FF2B5EF4-FFF2-40B4-BE49-F238E27FC236}">
                <a16:creationId xmlns:a16="http://schemas.microsoft.com/office/drawing/2014/main" id="{D2CC6B24-D6BC-2BFB-4425-E9C40B9F071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83929" y="4624130"/>
            <a:ext cx="1872000" cy="1872000"/>
          </a:xfrm>
          <a:prstGeom prst="rect">
            <a:avLst/>
          </a:prstGeom>
        </p:spPr>
      </p:pic>
      <p:pic>
        <p:nvPicPr>
          <p:cNvPr id="4" name="Picture 3">
            <a:extLst>
              <a:ext uri="{FF2B5EF4-FFF2-40B4-BE49-F238E27FC236}">
                <a16:creationId xmlns:a16="http://schemas.microsoft.com/office/drawing/2014/main" id="{F1BA3035-7937-C78E-8861-2E1993F3EF8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36063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anim calcmode="lin" valueType="num">
                                      <p:cBhvr>
                                        <p:cTn id="18" dur="3000" fill="hold"/>
                                        <p:tgtEl>
                                          <p:spTgt spid="9"/>
                                        </p:tgtEl>
                                        <p:attrNameLst>
                                          <p:attrName>ppt_x</p:attrName>
                                        </p:attrNameLst>
                                      </p:cBhvr>
                                      <p:tavLst>
                                        <p:tav tm="0">
                                          <p:val>
                                            <p:strVal val="#ppt_x"/>
                                          </p:val>
                                        </p:tav>
                                        <p:tav tm="100000">
                                          <p:val>
                                            <p:strVal val="#ppt_x"/>
                                          </p:val>
                                        </p:tav>
                                      </p:tavLst>
                                    </p:anim>
                                    <p:anim calcmode="lin" valueType="num">
                                      <p:cBhvr>
                                        <p:cTn id="19" dur="3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250"/>
                                        <p:tgtEl>
                                          <p:spTgt spid="3"/>
                                        </p:tgtEl>
                                      </p:cBhvr>
                                    </p:animEffect>
                                    <p:anim calcmode="lin" valueType="num">
                                      <p:cBhvr>
                                        <p:cTn id="23" dur="1250" fill="hold"/>
                                        <p:tgtEl>
                                          <p:spTgt spid="3"/>
                                        </p:tgtEl>
                                        <p:attrNameLst>
                                          <p:attrName>ppt_x</p:attrName>
                                        </p:attrNameLst>
                                      </p:cBhvr>
                                      <p:tavLst>
                                        <p:tav tm="0">
                                          <p:val>
                                            <p:strVal val="#ppt_x"/>
                                          </p:val>
                                        </p:tav>
                                        <p:tav tm="100000">
                                          <p:val>
                                            <p:strVal val="#ppt_x"/>
                                          </p:val>
                                        </p:tav>
                                      </p:tavLst>
                                    </p:anim>
                                    <p:anim calcmode="lin" valueType="num">
                                      <p:cBhvr>
                                        <p:cTn id="24" dur="125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250"/>
                                        <p:tgtEl>
                                          <p:spTgt spid="11"/>
                                        </p:tgtEl>
                                      </p:cBhvr>
                                    </p:animEffect>
                                    <p:anim calcmode="lin" valueType="num">
                                      <p:cBhvr>
                                        <p:cTn id="28" dur="2250" fill="hold"/>
                                        <p:tgtEl>
                                          <p:spTgt spid="11"/>
                                        </p:tgtEl>
                                        <p:attrNameLst>
                                          <p:attrName>ppt_x</p:attrName>
                                        </p:attrNameLst>
                                      </p:cBhvr>
                                      <p:tavLst>
                                        <p:tav tm="0">
                                          <p:val>
                                            <p:strVal val="#ppt_x"/>
                                          </p:val>
                                        </p:tav>
                                        <p:tav tm="100000">
                                          <p:val>
                                            <p:strVal val="#ppt_x"/>
                                          </p:val>
                                        </p:tav>
                                      </p:tavLst>
                                    </p:anim>
                                    <p:anim calcmode="lin" valueType="num">
                                      <p:cBhvr>
                                        <p:cTn id="29" dur="22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3250"/>
                                        <p:tgtEl>
                                          <p:spTgt spid="12"/>
                                        </p:tgtEl>
                                      </p:cBhvr>
                                    </p:animEffect>
                                    <p:anim calcmode="lin" valueType="num">
                                      <p:cBhvr>
                                        <p:cTn id="33" dur="3250" fill="hold"/>
                                        <p:tgtEl>
                                          <p:spTgt spid="12"/>
                                        </p:tgtEl>
                                        <p:attrNameLst>
                                          <p:attrName>ppt_x</p:attrName>
                                        </p:attrNameLst>
                                      </p:cBhvr>
                                      <p:tavLst>
                                        <p:tav tm="0">
                                          <p:val>
                                            <p:strVal val="#ppt_x"/>
                                          </p:val>
                                        </p:tav>
                                        <p:tav tm="100000">
                                          <p:val>
                                            <p:strVal val="#ppt_x"/>
                                          </p:val>
                                        </p:tav>
                                      </p:tavLst>
                                    </p:anim>
                                    <p:anim calcmode="lin" valueType="num">
                                      <p:cBhvr>
                                        <p:cTn id="34" dur="325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500"/>
                                        <p:tgtEl>
                                          <p:spTgt spid="10"/>
                                        </p:tgtEl>
                                      </p:cBhvr>
                                    </p:animEffect>
                                    <p:anim calcmode="lin" valueType="num">
                                      <p:cBhvr>
                                        <p:cTn id="38" dur="3500" fill="hold"/>
                                        <p:tgtEl>
                                          <p:spTgt spid="10"/>
                                        </p:tgtEl>
                                        <p:attrNameLst>
                                          <p:attrName>ppt_x</p:attrName>
                                        </p:attrNameLst>
                                      </p:cBhvr>
                                      <p:tavLst>
                                        <p:tav tm="0">
                                          <p:val>
                                            <p:strVal val="#ppt_x"/>
                                          </p:val>
                                        </p:tav>
                                        <p:tav tm="100000">
                                          <p:val>
                                            <p:strVal val="#ppt_x"/>
                                          </p:val>
                                        </p:tav>
                                      </p:tavLst>
                                    </p:anim>
                                    <p:anim calcmode="lin" valueType="num">
                                      <p:cBhvr>
                                        <p:cTn id="39" dur="35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500"/>
                                        <p:tgtEl>
                                          <p:spTgt spid="5"/>
                                        </p:tgtEl>
                                      </p:cBhvr>
                                    </p:animEffect>
                                    <p:anim calcmode="lin" valueType="num">
                                      <p:cBhvr>
                                        <p:cTn id="43" dur="1500" fill="hold"/>
                                        <p:tgtEl>
                                          <p:spTgt spid="5"/>
                                        </p:tgtEl>
                                        <p:attrNameLst>
                                          <p:attrName>ppt_x</p:attrName>
                                        </p:attrNameLst>
                                      </p:cBhvr>
                                      <p:tavLst>
                                        <p:tav tm="0">
                                          <p:val>
                                            <p:strVal val="#ppt_x"/>
                                          </p:val>
                                        </p:tav>
                                        <p:tav tm="100000">
                                          <p:val>
                                            <p:strVal val="#ppt_x"/>
                                          </p:val>
                                        </p:tav>
                                      </p:tavLst>
                                    </p:anim>
                                    <p:anim calcmode="lin" valueType="num">
                                      <p:cBhvr>
                                        <p:cTn id="44" dur="1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0"/>
                                        <p:tgtEl>
                                          <p:spTgt spid="16"/>
                                        </p:tgtEl>
                                      </p:cBhvr>
                                    </p:animEffect>
                                    <p:anim calcmode="lin" valueType="num">
                                      <p:cBhvr>
                                        <p:cTn id="48" dur="2500" fill="hold"/>
                                        <p:tgtEl>
                                          <p:spTgt spid="16"/>
                                        </p:tgtEl>
                                        <p:attrNameLst>
                                          <p:attrName>ppt_x</p:attrName>
                                        </p:attrNameLst>
                                      </p:cBhvr>
                                      <p:tavLst>
                                        <p:tav tm="0">
                                          <p:val>
                                            <p:strVal val="#ppt_x"/>
                                          </p:val>
                                        </p:tav>
                                        <p:tav tm="100000">
                                          <p:val>
                                            <p:strVal val="#ppt_x"/>
                                          </p:val>
                                        </p:tav>
                                      </p:tavLst>
                                    </p:anim>
                                    <p:anim calcmode="lin" valueType="num">
                                      <p:cBhvr>
                                        <p:cTn id="49" dur="25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3750"/>
                                        <p:tgtEl>
                                          <p:spTgt spid="17"/>
                                        </p:tgtEl>
                                      </p:cBhvr>
                                    </p:animEffect>
                                    <p:anim calcmode="lin" valueType="num">
                                      <p:cBhvr>
                                        <p:cTn id="53" dur="3750" fill="hold"/>
                                        <p:tgtEl>
                                          <p:spTgt spid="17"/>
                                        </p:tgtEl>
                                        <p:attrNameLst>
                                          <p:attrName>ppt_x</p:attrName>
                                        </p:attrNameLst>
                                      </p:cBhvr>
                                      <p:tavLst>
                                        <p:tav tm="0">
                                          <p:val>
                                            <p:strVal val="#ppt_x"/>
                                          </p:val>
                                        </p:tav>
                                        <p:tav tm="100000">
                                          <p:val>
                                            <p:strVal val="#ppt_x"/>
                                          </p:val>
                                        </p:tav>
                                      </p:tavLst>
                                    </p:anim>
                                    <p:anim calcmode="lin" valueType="num">
                                      <p:cBhvr>
                                        <p:cTn id="54" dur="375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750"/>
                                        <p:tgtEl>
                                          <p:spTgt spid="6"/>
                                        </p:tgtEl>
                                      </p:cBhvr>
                                    </p:animEffect>
                                    <p:anim calcmode="lin" valueType="num">
                                      <p:cBhvr>
                                        <p:cTn id="58" dur="1750" fill="hold"/>
                                        <p:tgtEl>
                                          <p:spTgt spid="6"/>
                                        </p:tgtEl>
                                        <p:attrNameLst>
                                          <p:attrName>ppt_x</p:attrName>
                                        </p:attrNameLst>
                                      </p:cBhvr>
                                      <p:tavLst>
                                        <p:tav tm="0">
                                          <p:val>
                                            <p:strVal val="#ppt_x"/>
                                          </p:val>
                                        </p:tav>
                                        <p:tav tm="100000">
                                          <p:val>
                                            <p:strVal val="#ppt_x"/>
                                          </p:val>
                                        </p:tav>
                                      </p:tavLst>
                                    </p:anim>
                                    <p:anim calcmode="lin" valueType="num">
                                      <p:cBhvr>
                                        <p:cTn id="59" dur="175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750"/>
                                        <p:tgtEl>
                                          <p:spTgt spid="13"/>
                                        </p:tgtEl>
                                      </p:cBhvr>
                                    </p:animEffect>
                                    <p:anim calcmode="lin" valueType="num">
                                      <p:cBhvr>
                                        <p:cTn id="63" dur="2750" fill="hold"/>
                                        <p:tgtEl>
                                          <p:spTgt spid="13"/>
                                        </p:tgtEl>
                                        <p:attrNameLst>
                                          <p:attrName>ppt_x</p:attrName>
                                        </p:attrNameLst>
                                      </p:cBhvr>
                                      <p:tavLst>
                                        <p:tav tm="0">
                                          <p:val>
                                            <p:strVal val="#ppt_x"/>
                                          </p:val>
                                        </p:tav>
                                        <p:tav tm="100000">
                                          <p:val>
                                            <p:strVal val="#ppt_x"/>
                                          </p:val>
                                        </p:tav>
                                      </p:tavLst>
                                    </p:anim>
                                    <p:anim calcmode="lin" valueType="num">
                                      <p:cBhvr>
                                        <p:cTn id="64" dur="275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4250"/>
                                        <p:tgtEl>
                                          <p:spTgt spid="15"/>
                                        </p:tgtEl>
                                      </p:cBhvr>
                                    </p:animEffect>
                                    <p:anim calcmode="lin" valueType="num">
                                      <p:cBhvr>
                                        <p:cTn id="68" dur="4250" fill="hold"/>
                                        <p:tgtEl>
                                          <p:spTgt spid="15"/>
                                        </p:tgtEl>
                                        <p:attrNameLst>
                                          <p:attrName>ppt_x</p:attrName>
                                        </p:attrNameLst>
                                      </p:cBhvr>
                                      <p:tavLst>
                                        <p:tav tm="0">
                                          <p:val>
                                            <p:strVal val="#ppt_x"/>
                                          </p:val>
                                        </p:tav>
                                        <p:tav tm="100000">
                                          <p:val>
                                            <p:strVal val="#ppt_x"/>
                                          </p:val>
                                        </p:tav>
                                      </p:tavLst>
                                    </p:anim>
                                    <p:anim calcmode="lin" valueType="num">
                                      <p:cBhvr>
                                        <p:cTn id="69" dur="4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206F-E0B7-9D2E-909F-C71D21DD6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4BC8A-D6ED-3BCD-15B4-990985776480}"/>
              </a:ext>
            </a:extLst>
          </p:cNvPr>
          <p:cNvSpPr>
            <a:spLocks noGrp="1"/>
          </p:cNvSpPr>
          <p:nvPr>
            <p:ph type="ctrTitle" idx="4294967295"/>
          </p:nvPr>
        </p:nvSpPr>
        <p:spPr>
          <a:xfrm>
            <a:off x="5940000" y="2704447"/>
            <a:ext cx="5050420" cy="1449106"/>
          </a:xfrm>
        </p:spPr>
        <p:txBody>
          <a:bodyPr tIns="36000" bIns="36000" anchor="t" anchorCtr="0">
            <a:spAutoFit/>
          </a:bodyPr>
          <a:lstStyle/>
          <a:p>
            <a:pPr>
              <a:lnSpc>
                <a:spcPts val="5500"/>
              </a:lnSpc>
            </a:pPr>
            <a:r>
              <a:rPr lang="en-US" sz="4000" dirty="0">
                <a:latin typeface="+mn-lt"/>
                <a:ea typeface="Verdana" panose="020B0604030504040204" pitchFamily="34" charset="0"/>
                <a:cs typeface="Calibri Light"/>
              </a:rPr>
              <a:t>Decision / choice</a:t>
            </a:r>
            <a:br>
              <a:rPr lang="en-US" sz="4000" dirty="0">
                <a:latin typeface="+mn-lt"/>
                <a:ea typeface="Verdana" panose="020B0604030504040204" pitchFamily="34" charset="0"/>
                <a:cs typeface="Calibri Light"/>
              </a:rPr>
            </a:br>
            <a:r>
              <a:rPr lang="en-US" sz="4000" dirty="0">
                <a:latin typeface="+mn-lt"/>
                <a:ea typeface="Verdana" panose="020B0604030504040204" pitchFamily="34" charset="0"/>
                <a:cs typeface="Calibri Light"/>
              </a:rPr>
              <a:t>Small or big</a:t>
            </a:r>
            <a:endParaRPr lang="en-US" sz="4000" dirty="0">
              <a:latin typeface="+mn-lt"/>
              <a:ea typeface="Verdana" panose="020B0604030504040204" pitchFamily="34" charset="0"/>
            </a:endParaRPr>
          </a:p>
        </p:txBody>
      </p:sp>
      <p:pic>
        <p:nvPicPr>
          <p:cNvPr id="3" name="Picture 6">
            <a:extLst>
              <a:ext uri="{FF2B5EF4-FFF2-40B4-BE49-F238E27FC236}">
                <a16:creationId xmlns:a16="http://schemas.microsoft.com/office/drawing/2014/main" id="{0C1AF1B2-67C0-3FAC-DA3E-79DE3EDD5EAF}"/>
              </a:ext>
            </a:extLst>
          </p:cNvPr>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1080000" y="1531148"/>
            <a:ext cx="4129501" cy="4129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9777A94-7B19-244C-C2DB-33D858D5DB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226380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AD8E2CE-CFF3-C9C3-D85F-A2A97838E9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3312289" y="1373496"/>
            <a:ext cx="5507711" cy="48084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28EDC8-A8DB-FA50-9272-B6B070DA10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86004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oose Clothes 3">
            <a:extLst>
              <a:ext uri="{FF2B5EF4-FFF2-40B4-BE49-F238E27FC236}">
                <a16:creationId xmlns:a16="http://schemas.microsoft.com/office/drawing/2014/main" id="{8669A400-95CF-13A2-9ACF-F3CD01C8D6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7575" y="1230055"/>
            <a:ext cx="5556850" cy="50680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C04219-99D3-6BF4-AFB4-46888E95A0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41035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500"/>
                                        <p:tgtEl>
                                          <p:spTgt spid="5122"/>
                                        </p:tgtEl>
                                      </p:cBhvr>
                                    </p:animEffect>
                                    <p:anim calcmode="lin" valueType="num">
                                      <p:cBhvr>
                                        <p:cTn id="8" dur="1500" fill="hold"/>
                                        <p:tgtEl>
                                          <p:spTgt spid="5122"/>
                                        </p:tgtEl>
                                        <p:attrNameLst>
                                          <p:attrName>ppt_x</p:attrName>
                                        </p:attrNameLst>
                                      </p:cBhvr>
                                      <p:tavLst>
                                        <p:tav tm="0">
                                          <p:val>
                                            <p:strVal val="#ppt_x"/>
                                          </p:val>
                                        </p:tav>
                                        <p:tav tm="100000">
                                          <p:val>
                                            <p:strVal val="#ppt_x"/>
                                          </p:val>
                                        </p:tav>
                                      </p:tavLst>
                                    </p:anim>
                                    <p:anim calcmode="lin" valueType="num">
                                      <p:cBhvr>
                                        <p:cTn id="9" dur="15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78027-7F66-9322-3A21-B2C4CA95F8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729EBF-747A-9E16-C38A-FA387ABECE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66" y="1324606"/>
            <a:ext cx="4577788" cy="4577788"/>
          </a:xfrm>
          <a:prstGeom prst="rect">
            <a:avLst/>
          </a:prstGeom>
        </p:spPr>
      </p:pic>
      <p:sp>
        <p:nvSpPr>
          <p:cNvPr id="2" name="Title 1">
            <a:extLst>
              <a:ext uri="{FF2B5EF4-FFF2-40B4-BE49-F238E27FC236}">
                <a16:creationId xmlns:a16="http://schemas.microsoft.com/office/drawing/2014/main" id="{5380C0C9-48AF-5284-DD50-2944155BFDF3}"/>
              </a:ext>
            </a:extLst>
          </p:cNvPr>
          <p:cNvSpPr>
            <a:spLocks noGrp="1"/>
          </p:cNvSpPr>
          <p:nvPr>
            <p:ph type="ctrTitle" idx="4294967295"/>
          </p:nvPr>
        </p:nvSpPr>
        <p:spPr>
          <a:xfrm>
            <a:off x="5940000" y="2160000"/>
            <a:ext cx="5050420" cy="868370"/>
          </a:xfrm>
        </p:spPr>
        <p:txBody>
          <a:bodyPr tIns="36000" bIns="36000" anchor="t" anchorCtr="0">
            <a:spAutoFit/>
          </a:bodyPr>
          <a:lstStyle/>
          <a:p>
            <a:pPr>
              <a:lnSpc>
                <a:spcPts val="6500"/>
              </a:lnSpc>
            </a:pPr>
            <a:r>
              <a:rPr lang="en-US" sz="4000" b="1" dirty="0">
                <a:latin typeface="+mn-lt"/>
                <a:ea typeface="Verdana" panose="020B0604030504040204" pitchFamily="34" charset="0"/>
                <a:cs typeface="Calibri Light"/>
              </a:rPr>
              <a:t>Making a decision</a:t>
            </a:r>
            <a:endParaRPr lang="en-US" sz="4000" b="1" dirty="0">
              <a:latin typeface="+mn-lt"/>
              <a:ea typeface="Verdana" panose="020B0604030504040204" pitchFamily="34" charset="0"/>
            </a:endParaRPr>
          </a:p>
        </p:txBody>
      </p:sp>
      <p:sp>
        <p:nvSpPr>
          <p:cNvPr id="3" name="Title 1">
            <a:extLst>
              <a:ext uri="{FF2B5EF4-FFF2-40B4-BE49-F238E27FC236}">
                <a16:creationId xmlns:a16="http://schemas.microsoft.com/office/drawing/2014/main" id="{0CE978ED-DA4A-3C7A-2438-73AFC371F9B3}"/>
              </a:ext>
            </a:extLst>
          </p:cNvPr>
          <p:cNvSpPr txBox="1">
            <a:spLocks/>
          </p:cNvSpPr>
          <p:nvPr/>
        </p:nvSpPr>
        <p:spPr>
          <a:xfrm>
            <a:off x="5940000" y="3100712"/>
            <a:ext cx="5050420" cy="2154427"/>
          </a:xfrm>
          <a:prstGeom prst="rect">
            <a:avLst/>
          </a:prstGeom>
        </p:spPr>
        <p:txBody>
          <a:bodyPr vert="horz" lIns="91440" tIns="36000" rIns="91440" bIns="360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4000" dirty="0">
                <a:latin typeface="+mn-lt"/>
                <a:ea typeface="Verdana" panose="020B0604030504040204" pitchFamily="34" charset="0"/>
                <a:cs typeface="Calibri Light"/>
              </a:rPr>
              <a:t>What are examples of decisions that you may make? </a:t>
            </a:r>
            <a:endParaRPr lang="en-US" sz="4000" dirty="0">
              <a:latin typeface="+mn-lt"/>
              <a:ea typeface="Verdana" panose="020B0604030504040204" pitchFamily="34" charset="0"/>
            </a:endParaRPr>
          </a:p>
        </p:txBody>
      </p:sp>
      <p:pic>
        <p:nvPicPr>
          <p:cNvPr id="4" name="Picture 3">
            <a:extLst>
              <a:ext uri="{FF2B5EF4-FFF2-40B4-BE49-F238E27FC236}">
                <a16:creationId xmlns:a16="http://schemas.microsoft.com/office/drawing/2014/main" id="{686D2456-C4C0-D575-C8C3-E6AC2EB928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31699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750"/>
                                        <p:tgtEl>
                                          <p:spTgt spid="3"/>
                                        </p:tgtEl>
                                      </p:cBhvr>
                                    </p:animEffect>
                                    <p:anim calcmode="lin" valueType="num">
                                      <p:cBhvr>
                                        <p:cTn id="18" dur="1750" fill="hold"/>
                                        <p:tgtEl>
                                          <p:spTgt spid="3"/>
                                        </p:tgtEl>
                                        <p:attrNameLst>
                                          <p:attrName>ppt_x</p:attrName>
                                        </p:attrNameLst>
                                      </p:cBhvr>
                                      <p:tavLst>
                                        <p:tav tm="0">
                                          <p:val>
                                            <p:strVal val="#ppt_x"/>
                                          </p:val>
                                        </p:tav>
                                        <p:tav tm="100000">
                                          <p:val>
                                            <p:strVal val="#ppt_x"/>
                                          </p:val>
                                        </p:tav>
                                      </p:tavLst>
                                    </p:anim>
                                    <p:anim calcmode="lin" valueType="num">
                                      <p:cBhvr>
                                        <p:cTn id="19" dur="1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7EFBFD3-CFFF-C5F5-1FD2-43C5C41B8C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bwMode="auto">
          <a:xfrm>
            <a:off x="3461439" y="1225314"/>
            <a:ext cx="5269122" cy="47819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1722BBC-AA1D-9458-6539-AE7AF59EA3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02550" y="468000"/>
            <a:ext cx="2540000" cy="609600"/>
          </a:xfrm>
          <a:prstGeom prst="rect">
            <a:avLst/>
          </a:prstGeom>
        </p:spPr>
      </p:pic>
    </p:spTree>
    <p:extLst>
      <p:ext uri="{BB962C8B-B14F-4D97-AF65-F5344CB8AC3E}">
        <p14:creationId xmlns:p14="http://schemas.microsoft.com/office/powerpoint/2010/main" val="132798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500"/>
                                        <p:tgtEl>
                                          <p:spTgt spid="8194"/>
                                        </p:tgtEl>
                                      </p:cBhvr>
                                    </p:animEffect>
                                    <p:anim calcmode="lin" valueType="num">
                                      <p:cBhvr>
                                        <p:cTn id="8" dur="1500" fill="hold"/>
                                        <p:tgtEl>
                                          <p:spTgt spid="8194"/>
                                        </p:tgtEl>
                                        <p:attrNameLst>
                                          <p:attrName>ppt_x</p:attrName>
                                        </p:attrNameLst>
                                      </p:cBhvr>
                                      <p:tavLst>
                                        <p:tav tm="0">
                                          <p:val>
                                            <p:strVal val="#ppt_x"/>
                                          </p:val>
                                        </p:tav>
                                        <p:tav tm="100000">
                                          <p:val>
                                            <p:strVal val="#ppt_x"/>
                                          </p:val>
                                        </p:tav>
                                      </p:tavLst>
                                    </p:anim>
                                    <p:anim calcmode="lin" valueType="num">
                                      <p:cBhvr>
                                        <p:cTn id="9" dur="15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nclusion Ireland - New Palette">
      <a:dk1>
        <a:srgbClr val="001B30"/>
      </a:dk1>
      <a:lt1>
        <a:srgbClr val="FFFFFF"/>
      </a:lt1>
      <a:dk2>
        <a:srgbClr val="44546A"/>
      </a:dk2>
      <a:lt2>
        <a:srgbClr val="E7E6E6"/>
      </a:lt2>
      <a:accent1>
        <a:srgbClr val="008000"/>
      </a:accent1>
      <a:accent2>
        <a:srgbClr val="DB0A5B"/>
      </a:accent2>
      <a:accent3>
        <a:srgbClr val="D33800"/>
      </a:accent3>
      <a:accent4>
        <a:srgbClr val="3B58A1"/>
      </a:accent4>
      <a:accent5>
        <a:srgbClr val="93268F"/>
      </a:accent5>
      <a:accent6>
        <a:srgbClr val="70AD47"/>
      </a:accent6>
      <a:hlink>
        <a:srgbClr val="007CAD"/>
      </a:hlink>
      <a:folHlink>
        <a:srgbClr val="41404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C5FE48067C0E42AD13B24B94932DB4" ma:contentTypeVersion="12" ma:contentTypeDescription="Create a new document." ma:contentTypeScope="" ma:versionID="a23d58e65b88078ae401c05496bcdbae">
  <xsd:schema xmlns:xsd="http://www.w3.org/2001/XMLSchema" xmlns:xs="http://www.w3.org/2001/XMLSchema" xmlns:p="http://schemas.microsoft.com/office/2006/metadata/properties" xmlns:ns3="868eb78f-59ba-4edb-ae33-3cd55b6b8e75" xmlns:ns4="26f4808b-625d-4c3d-b018-8233c0821e3f" targetNamespace="http://schemas.microsoft.com/office/2006/metadata/properties" ma:root="true" ma:fieldsID="52bf52db0939b8e3b0fedba1ab1d7d8c" ns3:_="" ns4:_="">
    <xsd:import namespace="868eb78f-59ba-4edb-ae33-3cd55b6b8e75"/>
    <xsd:import namespace="26f4808b-625d-4c3d-b018-8233c0821e3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8eb78f-59ba-4edb-ae33-3cd55b6b8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f4808b-625d-4c3d-b018-8233c0821e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68eb78f-59ba-4edb-ae33-3cd55b6b8e75" xsi:nil="true"/>
  </documentManagement>
</p:properties>
</file>

<file path=customXml/itemProps1.xml><?xml version="1.0" encoding="utf-8"?>
<ds:datastoreItem xmlns:ds="http://schemas.openxmlformats.org/officeDocument/2006/customXml" ds:itemID="{768B2258-EB2E-4432-B1F8-71C96E252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8eb78f-59ba-4edb-ae33-3cd55b6b8e75"/>
    <ds:schemaRef ds:uri="26f4808b-625d-4c3d-b018-8233c0821e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AFA41C-6ECE-4749-8313-00A26598A99E}">
  <ds:schemaRefs>
    <ds:schemaRef ds:uri="http://schemas.microsoft.com/sharepoint/v3/contenttype/forms"/>
  </ds:schemaRefs>
</ds:datastoreItem>
</file>

<file path=customXml/itemProps3.xml><?xml version="1.0" encoding="utf-8"?>
<ds:datastoreItem xmlns:ds="http://schemas.openxmlformats.org/officeDocument/2006/customXml" ds:itemID="{95C95021-6367-4E4C-8D09-7CB76BBDB416}">
  <ds:schemaRefs>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http://schemas.openxmlformats.org/package/2006/metadata/core-properties"/>
    <ds:schemaRef ds:uri="http://purl.org/dc/terms/"/>
    <ds:schemaRef ds:uri="26f4808b-625d-4c3d-b018-8233c0821e3f"/>
    <ds:schemaRef ds:uri="868eb78f-59ba-4edb-ae33-3cd55b6b8e7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Facet</Template>
  <TotalTime>3865</TotalTime>
  <Words>1777</Words>
  <Application>Microsoft Macintosh PowerPoint</Application>
  <PresentationFormat>Widescreen</PresentationFormat>
  <Paragraphs>127</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Segoe UI</vt:lpstr>
      <vt:lpstr>Symbol</vt:lpstr>
      <vt:lpstr>Times New Roman</vt:lpstr>
      <vt:lpstr>Verdana</vt:lpstr>
      <vt:lpstr>office theme</vt:lpstr>
      <vt:lpstr>PowerPoint Presentation</vt:lpstr>
      <vt:lpstr>Decision making or  making a choice</vt:lpstr>
      <vt:lpstr>What decisions or choices did you make today? </vt:lpstr>
      <vt:lpstr>Time to get up</vt:lpstr>
      <vt:lpstr>Decision / choice Small or big</vt:lpstr>
      <vt:lpstr>PowerPoint Presentation</vt:lpstr>
      <vt:lpstr>PowerPoint Presentation</vt:lpstr>
      <vt:lpstr>Making a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Petria Malone</dc:creator>
  <cp:lastModifiedBy>Colmk Flood</cp:lastModifiedBy>
  <cp:revision>301</cp:revision>
  <dcterms:created xsi:type="dcterms:W3CDTF">2023-03-02T12:48:09Z</dcterms:created>
  <dcterms:modified xsi:type="dcterms:W3CDTF">2024-11-25T19:43:27Z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0x01010048C5FE48067C0E42AD13B24B94932DB4</vt:lpwstr>
  </property>
</Properties>
</file>