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8288000" cy="10287000"/>
  <p:notesSz cx="6858000" cy="9144000"/>
  <p:embeddedFontLst>
    <p:embeddedFont>
      <p:font typeface="Lato Bold" panose="020B0604020202020204" charset="0"/>
      <p:regular r:id="rId33"/>
    </p:embeddedFont>
    <p:embeddedFont>
      <p:font typeface="Lato"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Canva Sans Italics"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3" d="100"/>
          <a:sy n="63" d="100"/>
        </p:scale>
        <p:origin x="22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3.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9.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svg"/><Relationship Id="rId7" Type="http://schemas.openxmlformats.org/officeDocument/2006/relationships/image" Target="../media/image34.svg"/><Relationship Id="rId12"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29.sv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4.sv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11.svg"/><Relationship Id="rId7"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29.sv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29.sv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29.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svg"/><Relationship Id="rId7" Type="http://schemas.openxmlformats.org/officeDocument/2006/relationships/image" Target="../media/image4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7.png"/><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1.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svg"/><Relationship Id="rId7" Type="http://schemas.openxmlformats.org/officeDocument/2006/relationships/image" Target="../media/image22.svg"/><Relationship Id="rId12" Type="http://schemas.openxmlformats.org/officeDocument/2006/relationships/image" Target="../media/image27.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20.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9.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grpSp>
        <p:nvGrpSpPr>
          <p:cNvPr id="2" name="Group 2"/>
          <p:cNvGrpSpPr/>
          <p:nvPr/>
        </p:nvGrpSpPr>
        <p:grpSpPr>
          <a:xfrm>
            <a:off x="-576611" y="8353252"/>
            <a:ext cx="19974273" cy="1420979"/>
            <a:chOff x="0" y="0"/>
            <a:chExt cx="5260714" cy="374250"/>
          </a:xfrm>
        </p:grpSpPr>
        <p:sp>
          <p:nvSpPr>
            <p:cNvPr id="3" name="Freeform 3"/>
            <p:cNvSpPr/>
            <p:nvPr/>
          </p:nvSpPr>
          <p:spPr>
            <a:xfrm>
              <a:off x="0" y="0"/>
              <a:ext cx="5260714" cy="374250"/>
            </a:xfrm>
            <a:custGeom>
              <a:avLst/>
              <a:gdLst/>
              <a:ahLst/>
              <a:cxnLst/>
              <a:rect l="l" t="t" r="r" b="b"/>
              <a:pathLst>
                <a:path w="5260714" h="374250">
                  <a:moveTo>
                    <a:pt x="0" y="0"/>
                  </a:moveTo>
                  <a:lnTo>
                    <a:pt x="5260714" y="0"/>
                  </a:lnTo>
                  <a:lnTo>
                    <a:pt x="5260714" y="374250"/>
                  </a:lnTo>
                  <a:lnTo>
                    <a:pt x="0" y="374250"/>
                  </a:lnTo>
                  <a:close/>
                </a:path>
              </a:pathLst>
            </a:custGeom>
            <a:solidFill>
              <a:srgbClr val="F1F2F2"/>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33956" y="5002721"/>
            <a:ext cx="2942276" cy="2942276"/>
          </a:xfrm>
          <a:prstGeom prst="rect">
            <a:avLst/>
          </a:prstGeom>
        </p:spPr>
      </p:pic>
      <p:sp>
        <p:nvSpPr>
          <p:cNvPr id="6" name="TextBox 6"/>
          <p:cNvSpPr txBox="1"/>
          <p:nvPr/>
        </p:nvSpPr>
        <p:spPr>
          <a:xfrm>
            <a:off x="2141024" y="1066747"/>
            <a:ext cx="14206026" cy="3079870"/>
          </a:xfrm>
          <a:prstGeom prst="rect">
            <a:avLst/>
          </a:prstGeom>
        </p:spPr>
        <p:txBody>
          <a:bodyPr lIns="0" tIns="0" rIns="0" bIns="0" rtlCol="0" anchor="t">
            <a:spAutoFit/>
          </a:bodyPr>
          <a:lstStyle/>
          <a:p>
            <a:pPr algn="ctr">
              <a:lnSpc>
                <a:spcPts val="8218"/>
              </a:lnSpc>
            </a:pPr>
            <a:r>
              <a:rPr lang="en-US" sz="5870" dirty="0">
                <a:solidFill>
                  <a:srgbClr val="000000"/>
                </a:solidFill>
                <a:latin typeface="Fredoka One Bold"/>
              </a:rPr>
              <a:t>An Enquiry into the Use of a Digital Hub as a Pathway to Social Inclusion for People with Intellectual Disabilities</a:t>
            </a: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383000" y="-190500"/>
            <a:ext cx="2942276" cy="2942276"/>
          </a:xfrm>
          <a:prstGeom prst="rect">
            <a:avLst/>
          </a:prstGeom>
        </p:spPr>
      </p:pic>
      <p:sp>
        <p:nvSpPr>
          <p:cNvPr id="8" name="TextBox 8"/>
          <p:cNvSpPr txBox="1"/>
          <p:nvPr/>
        </p:nvSpPr>
        <p:spPr>
          <a:xfrm>
            <a:off x="4290490" y="5728339"/>
            <a:ext cx="9907094" cy="2154436"/>
          </a:xfrm>
          <a:prstGeom prst="rect">
            <a:avLst/>
          </a:prstGeom>
        </p:spPr>
        <p:txBody>
          <a:bodyPr lIns="0" tIns="0" rIns="0" bIns="0" rtlCol="0" anchor="t">
            <a:spAutoFit/>
          </a:bodyPr>
          <a:lstStyle/>
          <a:p>
            <a:pPr algn="ctr">
              <a:lnSpc>
                <a:spcPts val="5604"/>
              </a:lnSpc>
            </a:pPr>
            <a:r>
              <a:rPr lang="en-US" sz="4002" dirty="0">
                <a:solidFill>
                  <a:srgbClr val="000000"/>
                </a:solidFill>
                <a:latin typeface="Arial" pitchFamily="34" charset="0"/>
              </a:rPr>
              <a:t>Presentation by </a:t>
            </a:r>
          </a:p>
          <a:p>
            <a:pPr algn="ctr">
              <a:lnSpc>
                <a:spcPts val="5604"/>
              </a:lnSpc>
            </a:pPr>
            <a:r>
              <a:rPr lang="en-US" sz="4002" dirty="0">
                <a:solidFill>
                  <a:srgbClr val="000000"/>
                </a:solidFill>
                <a:latin typeface="Arial" pitchFamily="34" charset="0"/>
              </a:rPr>
              <a:t>Sarah Hewitt &amp; </a:t>
            </a:r>
          </a:p>
          <a:p>
            <a:pPr algn="ctr">
              <a:lnSpc>
                <a:spcPts val="5604"/>
              </a:lnSpc>
            </a:pPr>
            <a:r>
              <a:rPr lang="en-US" sz="4002" dirty="0">
                <a:solidFill>
                  <a:srgbClr val="000000"/>
                </a:solidFill>
                <a:latin typeface="Arial" pitchFamily="34" charset="0"/>
              </a:rPr>
              <a:t>Nicole Redmond</a:t>
            </a:r>
          </a:p>
        </p:txBody>
      </p:sp>
      <p:sp>
        <p:nvSpPr>
          <p:cNvPr id="9" name="TextBox 9"/>
          <p:cNvSpPr txBox="1"/>
          <p:nvPr/>
        </p:nvSpPr>
        <p:spPr>
          <a:xfrm>
            <a:off x="12777754" y="8743950"/>
            <a:ext cx="4481546" cy="491481"/>
          </a:xfrm>
          <a:prstGeom prst="rect">
            <a:avLst/>
          </a:prstGeom>
        </p:spPr>
        <p:txBody>
          <a:bodyPr lIns="0" tIns="0" rIns="0" bIns="0" rtlCol="0" anchor="t">
            <a:spAutoFit/>
          </a:bodyPr>
          <a:lstStyle/>
          <a:p>
            <a:pPr algn="r">
              <a:lnSpc>
                <a:spcPts val="4200"/>
              </a:lnSpc>
            </a:pPr>
            <a:r>
              <a:rPr lang="en-US" sz="3000" dirty="0">
                <a:solidFill>
                  <a:srgbClr val="000000"/>
                </a:solidFill>
                <a:latin typeface="Arial" pitchFamily="34" charset="0"/>
              </a:rPr>
              <a:t>St. Michael's House, 2023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142605" y="3407052"/>
            <a:ext cx="4927677" cy="1532060"/>
          </a:xfrm>
          <a:prstGeom prst="rect">
            <a:avLst/>
          </a:prstGeom>
        </p:spPr>
      </p:pic>
      <p:grpSp>
        <p:nvGrpSpPr>
          <p:cNvPr id="3" name="Group 3"/>
          <p:cNvGrpSpPr/>
          <p:nvPr/>
        </p:nvGrpSpPr>
        <p:grpSpPr>
          <a:xfrm>
            <a:off x="1143000" y="3619500"/>
            <a:ext cx="7862205" cy="6265241"/>
            <a:chOff x="0" y="0"/>
            <a:chExt cx="2070704" cy="1650105"/>
          </a:xfrm>
        </p:grpSpPr>
        <p:sp>
          <p:nvSpPr>
            <p:cNvPr id="4" name="Freeform 4"/>
            <p:cNvSpPr/>
            <p:nvPr/>
          </p:nvSpPr>
          <p:spPr>
            <a:xfrm>
              <a:off x="0" y="0"/>
              <a:ext cx="2070704" cy="1650105"/>
            </a:xfrm>
            <a:custGeom>
              <a:avLst/>
              <a:gdLst/>
              <a:ahLst/>
              <a:cxnLst/>
              <a:rect l="l" t="t" r="r" b="b"/>
              <a:pathLst>
                <a:path w="2070704" h="1650105">
                  <a:moveTo>
                    <a:pt x="0" y="0"/>
                  </a:moveTo>
                  <a:lnTo>
                    <a:pt x="2070704" y="0"/>
                  </a:lnTo>
                  <a:lnTo>
                    <a:pt x="2070704" y="1650105"/>
                  </a:lnTo>
                  <a:lnTo>
                    <a:pt x="0" y="1650105"/>
                  </a:lnTo>
                  <a:close/>
                </a:path>
              </a:pathLst>
            </a:custGeom>
            <a:solidFill>
              <a:srgbClr val="F1F2F2"/>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2979113" y="746271"/>
            <a:ext cx="12329775" cy="1730229"/>
            <a:chOff x="0" y="0"/>
            <a:chExt cx="3247348" cy="455698"/>
          </a:xfrm>
        </p:grpSpPr>
        <p:sp>
          <p:nvSpPr>
            <p:cNvPr id="7" name="Freeform 7"/>
            <p:cNvSpPr/>
            <p:nvPr/>
          </p:nvSpPr>
          <p:spPr>
            <a:xfrm>
              <a:off x="0" y="0"/>
              <a:ext cx="3247348" cy="455698"/>
            </a:xfrm>
            <a:custGeom>
              <a:avLst/>
              <a:gdLst/>
              <a:ahLst/>
              <a:cxnLst/>
              <a:rect l="l" t="t" r="r" b="b"/>
              <a:pathLst>
                <a:path w="3247348" h="455698">
                  <a:moveTo>
                    <a:pt x="0" y="0"/>
                  </a:moveTo>
                  <a:lnTo>
                    <a:pt x="3247348" y="0"/>
                  </a:lnTo>
                  <a:lnTo>
                    <a:pt x="3247348" y="455698"/>
                  </a:lnTo>
                  <a:lnTo>
                    <a:pt x="0" y="455698"/>
                  </a:lnTo>
                  <a:close/>
                </a:path>
              </a:pathLst>
            </a:custGeom>
            <a:solidFill>
              <a:srgbClr val="DDDEDE"/>
            </a:solidFill>
            <a:ln w="38100">
              <a:solidFill>
                <a:srgbClr val="F1F2F2"/>
              </a:solid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9885523" y="3407052"/>
            <a:ext cx="7373777" cy="6215506"/>
            <a:chOff x="0" y="0"/>
            <a:chExt cx="1942065" cy="1637006"/>
          </a:xfrm>
        </p:grpSpPr>
        <p:sp>
          <p:nvSpPr>
            <p:cNvPr id="10" name="Freeform 10"/>
            <p:cNvSpPr/>
            <p:nvPr/>
          </p:nvSpPr>
          <p:spPr>
            <a:xfrm>
              <a:off x="0" y="0"/>
              <a:ext cx="1942065" cy="1637006"/>
            </a:xfrm>
            <a:custGeom>
              <a:avLst/>
              <a:gdLst/>
              <a:ahLst/>
              <a:cxnLst/>
              <a:rect l="l" t="t" r="r" b="b"/>
              <a:pathLst>
                <a:path w="1942065" h="1637006">
                  <a:moveTo>
                    <a:pt x="0" y="0"/>
                  </a:moveTo>
                  <a:lnTo>
                    <a:pt x="1942065" y="0"/>
                  </a:lnTo>
                  <a:lnTo>
                    <a:pt x="1942065" y="1637006"/>
                  </a:lnTo>
                  <a:lnTo>
                    <a:pt x="0" y="1637006"/>
                  </a:lnTo>
                  <a:close/>
                </a:path>
              </a:pathLst>
            </a:custGeom>
            <a:solidFill>
              <a:srgbClr val="F1F2F2"/>
            </a:solidFill>
          </p:spPr>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285782" y="2417534"/>
            <a:ext cx="859614" cy="1291769"/>
          </a:xfrm>
          <a:prstGeom prst="rect">
            <a:avLst/>
          </a:prstGeom>
        </p:spPr>
      </p:pic>
      <p:sp>
        <p:nvSpPr>
          <p:cNvPr id="13" name="TextBox 13"/>
          <p:cNvSpPr txBox="1"/>
          <p:nvPr/>
        </p:nvSpPr>
        <p:spPr>
          <a:xfrm>
            <a:off x="2517916" y="904875"/>
            <a:ext cx="13252168" cy="1052148"/>
          </a:xfrm>
          <a:prstGeom prst="rect">
            <a:avLst/>
          </a:prstGeom>
        </p:spPr>
        <p:txBody>
          <a:bodyPr lIns="0" tIns="0" rIns="0" bIns="0" rtlCol="0" anchor="t">
            <a:spAutoFit/>
          </a:bodyPr>
          <a:lstStyle/>
          <a:p>
            <a:pPr algn="ctr">
              <a:lnSpc>
                <a:spcPts val="9250"/>
              </a:lnSpc>
            </a:pPr>
            <a:r>
              <a:rPr lang="en-US" sz="5400" b="1" dirty="0">
                <a:solidFill>
                  <a:srgbClr val="000000"/>
                </a:solidFill>
                <a:latin typeface="Fredoka One Bold"/>
              </a:rPr>
              <a:t>CYCLE 2</a:t>
            </a:r>
          </a:p>
        </p:txBody>
      </p:sp>
      <p:sp>
        <p:nvSpPr>
          <p:cNvPr id="14" name="TextBox 14"/>
          <p:cNvSpPr txBox="1"/>
          <p:nvPr/>
        </p:nvSpPr>
        <p:spPr>
          <a:xfrm>
            <a:off x="2637461" y="4163776"/>
            <a:ext cx="4156254" cy="1500505"/>
          </a:xfrm>
          <a:prstGeom prst="rect">
            <a:avLst/>
          </a:prstGeom>
        </p:spPr>
        <p:txBody>
          <a:bodyPr lIns="0" tIns="0" rIns="0" bIns="0" rtlCol="0" anchor="t">
            <a:spAutoFit/>
          </a:bodyPr>
          <a:lstStyle/>
          <a:p>
            <a:pPr algn="ctr">
              <a:lnSpc>
                <a:spcPts val="6019"/>
              </a:lnSpc>
            </a:pPr>
            <a:r>
              <a:rPr lang="en-US" sz="4299" b="1" dirty="0">
                <a:solidFill>
                  <a:srgbClr val="000000"/>
                </a:solidFill>
                <a:latin typeface="Fredoka One Bold"/>
              </a:rPr>
              <a:t>FOCUS GROUPS</a:t>
            </a:r>
          </a:p>
        </p:txBody>
      </p:sp>
      <p:sp>
        <p:nvSpPr>
          <p:cNvPr id="15" name="TextBox 15"/>
          <p:cNvSpPr txBox="1"/>
          <p:nvPr/>
        </p:nvSpPr>
        <p:spPr>
          <a:xfrm>
            <a:off x="11494285" y="4163776"/>
            <a:ext cx="4156254" cy="1464945"/>
          </a:xfrm>
          <a:prstGeom prst="rect">
            <a:avLst/>
          </a:prstGeom>
        </p:spPr>
        <p:txBody>
          <a:bodyPr lIns="0" tIns="0" rIns="0" bIns="0" rtlCol="0" anchor="t">
            <a:spAutoFit/>
          </a:bodyPr>
          <a:lstStyle/>
          <a:p>
            <a:pPr algn="ctr">
              <a:lnSpc>
                <a:spcPts val="5879"/>
              </a:lnSpc>
            </a:pPr>
            <a:r>
              <a:rPr lang="en-US" sz="4199" b="1" dirty="0">
                <a:solidFill>
                  <a:srgbClr val="000000"/>
                </a:solidFill>
                <a:latin typeface="Fredoka One Bold"/>
              </a:rPr>
              <a:t>CO-CREATION WORKSHOP</a:t>
            </a:r>
          </a:p>
        </p:txBody>
      </p:sp>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142605" y="2417534"/>
            <a:ext cx="859614" cy="1291769"/>
          </a:xfrm>
          <a:prstGeom prst="rect">
            <a:avLst/>
          </a:prstGeom>
        </p:spPr>
      </p:pic>
      <p:sp>
        <p:nvSpPr>
          <p:cNvPr id="17" name="TextBox 17"/>
          <p:cNvSpPr txBox="1"/>
          <p:nvPr/>
        </p:nvSpPr>
        <p:spPr>
          <a:xfrm>
            <a:off x="3890964" y="6937720"/>
            <a:ext cx="4999941" cy="1000274"/>
          </a:xfrm>
          <a:prstGeom prst="rect">
            <a:avLst/>
          </a:prstGeom>
        </p:spPr>
        <p:txBody>
          <a:bodyPr lIns="0" tIns="0" rIns="0" bIns="0" rtlCol="0" anchor="t">
            <a:spAutoFit/>
          </a:bodyPr>
          <a:lstStyle/>
          <a:p>
            <a:pPr>
              <a:lnSpc>
                <a:spcPts val="3920"/>
              </a:lnSpc>
            </a:pPr>
            <a:r>
              <a:rPr lang="en-US" sz="2800" b="1" dirty="0">
                <a:solidFill>
                  <a:srgbClr val="000000"/>
                </a:solidFill>
                <a:latin typeface="Arial" pitchFamily="34" charset="0"/>
              </a:rPr>
              <a:t>Seed Funding: </a:t>
            </a:r>
          </a:p>
          <a:p>
            <a:pPr>
              <a:lnSpc>
                <a:spcPts val="3920"/>
              </a:lnSpc>
            </a:pPr>
            <a:r>
              <a:rPr lang="en-US" sz="2800" b="1" dirty="0">
                <a:solidFill>
                  <a:srgbClr val="000000"/>
                </a:solidFill>
                <a:latin typeface="Arial" pitchFamily="34" charset="0"/>
              </a:rPr>
              <a:t>Transcription Services</a:t>
            </a:r>
          </a:p>
        </p:txBody>
      </p:sp>
      <p:pic>
        <p:nvPicPr>
          <p:cNvPr id="18" name="Picture 18"/>
          <p:cNvPicPr>
            <a:picLocks noChangeAspect="1"/>
          </p:cNvPicPr>
          <p:nvPr/>
        </p:nvPicPr>
        <p:blipFill>
          <a:blip r:embed="rId6" cstate="print"/>
          <a:srcRect/>
          <a:stretch>
            <a:fillRect/>
          </a:stretch>
        </p:blipFill>
        <p:spPr>
          <a:xfrm>
            <a:off x="1442436" y="6473204"/>
            <a:ext cx="2150960" cy="1441143"/>
          </a:xfrm>
          <a:prstGeom prst="rect">
            <a:avLst/>
          </a:prstGeom>
        </p:spPr>
      </p:pic>
      <p:pic>
        <p:nvPicPr>
          <p:cNvPr id="19" name="Picture 19"/>
          <p:cNvPicPr>
            <a:picLocks noChangeAspect="1"/>
          </p:cNvPicPr>
          <p:nvPr/>
        </p:nvPicPr>
        <p:blipFill>
          <a:blip r:embed="rId6" cstate="print"/>
          <a:srcRect/>
          <a:stretch>
            <a:fillRect/>
          </a:stretch>
        </p:blipFill>
        <p:spPr>
          <a:xfrm>
            <a:off x="10418804" y="6473204"/>
            <a:ext cx="2150960" cy="1441143"/>
          </a:xfrm>
          <a:prstGeom prst="rect">
            <a:avLst/>
          </a:prstGeom>
        </p:spPr>
      </p:pic>
      <p:sp>
        <p:nvSpPr>
          <p:cNvPr id="20" name="TextBox 20"/>
          <p:cNvSpPr txBox="1"/>
          <p:nvPr/>
        </p:nvSpPr>
        <p:spPr>
          <a:xfrm>
            <a:off x="13070341" y="6937720"/>
            <a:ext cx="4999941" cy="956993"/>
          </a:xfrm>
          <a:prstGeom prst="rect">
            <a:avLst/>
          </a:prstGeom>
        </p:spPr>
        <p:txBody>
          <a:bodyPr lIns="0" tIns="0" rIns="0" bIns="0" rtlCol="0" anchor="t">
            <a:spAutoFit/>
          </a:bodyPr>
          <a:lstStyle/>
          <a:p>
            <a:pPr>
              <a:lnSpc>
                <a:spcPts val="3920"/>
              </a:lnSpc>
            </a:pPr>
            <a:r>
              <a:rPr lang="en-US" sz="2800" b="1" dirty="0">
                <a:solidFill>
                  <a:srgbClr val="000000"/>
                </a:solidFill>
                <a:latin typeface="Arial" pitchFamily="34" charset="0"/>
                <a:cs typeface="Arial" pitchFamily="34" charset="0"/>
              </a:rPr>
              <a:t>Seed Funding: </a:t>
            </a:r>
          </a:p>
          <a:p>
            <a:pPr>
              <a:lnSpc>
                <a:spcPts val="3920"/>
              </a:lnSpc>
            </a:pPr>
            <a:r>
              <a:rPr lang="en-US" sz="2800" b="1" dirty="0">
                <a:solidFill>
                  <a:srgbClr val="000000"/>
                </a:solidFill>
                <a:latin typeface="Arial" pitchFamily="34" charset="0"/>
                <a:cs typeface="Arial" pitchFamily="34" charset="0"/>
              </a:rPr>
              <a:t>Illustrator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grpSp>
        <p:nvGrpSpPr>
          <p:cNvPr id="2" name="Group 2"/>
          <p:cNvGrpSpPr/>
          <p:nvPr/>
        </p:nvGrpSpPr>
        <p:grpSpPr>
          <a:xfrm>
            <a:off x="3429000" y="595052"/>
            <a:ext cx="11353799" cy="2060309"/>
            <a:chOff x="0" y="-38100"/>
            <a:chExt cx="1799700" cy="850900"/>
          </a:xfrm>
        </p:grpSpPr>
        <p:sp>
          <p:nvSpPr>
            <p:cNvPr id="3" name="Freeform 3"/>
            <p:cNvSpPr/>
            <p:nvPr/>
          </p:nvSpPr>
          <p:spPr>
            <a:xfrm>
              <a:off x="0" y="-16357"/>
              <a:ext cx="1799700" cy="692347"/>
            </a:xfrm>
            <a:custGeom>
              <a:avLst/>
              <a:gdLst/>
              <a:ahLst/>
              <a:cxnLst/>
              <a:rect l="l" t="t" r="r" b="b"/>
              <a:pathLst>
                <a:path w="1799700" h="455698">
                  <a:moveTo>
                    <a:pt x="0" y="0"/>
                  </a:moveTo>
                  <a:lnTo>
                    <a:pt x="1799700" y="0"/>
                  </a:lnTo>
                  <a:lnTo>
                    <a:pt x="1799700" y="455698"/>
                  </a:lnTo>
                  <a:lnTo>
                    <a:pt x="0" y="455698"/>
                  </a:lnTo>
                  <a:close/>
                </a:path>
              </a:pathLst>
            </a:custGeom>
            <a:solidFill>
              <a:srgbClr val="DDDEDE"/>
            </a:solidFill>
            <a:ln w="38100">
              <a:solidFill>
                <a:srgbClr val="F1F2F2"/>
              </a:solidFill>
            </a:ln>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09662" y="-911620"/>
            <a:ext cx="2942276" cy="294227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5561698" y="480251"/>
            <a:ext cx="3395204" cy="1049427"/>
          </a:xfrm>
          <a:prstGeom prst="rect">
            <a:avLst/>
          </a:prstGeom>
        </p:spPr>
      </p:pic>
      <p:pic>
        <p:nvPicPr>
          <p:cNvPr id="7" name="Picture 7"/>
          <p:cNvPicPr>
            <a:picLocks noChangeAspect="1"/>
          </p:cNvPicPr>
          <p:nvPr/>
        </p:nvPicPr>
        <p:blipFill>
          <a:blip r:embed="rId6" cstate="print"/>
          <a:srcRect/>
          <a:stretch>
            <a:fillRect/>
          </a:stretch>
        </p:blipFill>
        <p:spPr>
          <a:xfrm>
            <a:off x="699519" y="3447704"/>
            <a:ext cx="16888962" cy="4996885"/>
          </a:xfrm>
          <a:prstGeom prst="rect">
            <a:avLst/>
          </a:prstGeom>
        </p:spPr>
      </p:pic>
      <p:sp>
        <p:nvSpPr>
          <p:cNvPr id="8" name="TextBox 8"/>
          <p:cNvSpPr txBox="1"/>
          <p:nvPr/>
        </p:nvSpPr>
        <p:spPr>
          <a:xfrm>
            <a:off x="5943600" y="1104900"/>
            <a:ext cx="6466041" cy="718145"/>
          </a:xfrm>
          <a:prstGeom prst="rect">
            <a:avLst/>
          </a:prstGeom>
        </p:spPr>
        <p:txBody>
          <a:bodyPr lIns="0" tIns="0" rIns="0" bIns="0" rtlCol="0" anchor="t">
            <a:spAutoFit/>
          </a:bodyPr>
          <a:lstStyle/>
          <a:p>
            <a:pPr algn="ctr">
              <a:lnSpc>
                <a:spcPts val="5610"/>
              </a:lnSpc>
            </a:pPr>
            <a:r>
              <a:rPr lang="en-US" sz="5400" b="1" dirty="0">
                <a:solidFill>
                  <a:srgbClr val="000000"/>
                </a:solidFill>
                <a:latin typeface="Fredoka One Bold"/>
              </a:rPr>
              <a:t>PARTICIPATION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grpSp>
        <p:nvGrpSpPr>
          <p:cNvPr id="2" name="Group 2"/>
          <p:cNvGrpSpPr/>
          <p:nvPr/>
        </p:nvGrpSpPr>
        <p:grpSpPr>
          <a:xfrm>
            <a:off x="2979113" y="670071"/>
            <a:ext cx="12329775" cy="1730229"/>
            <a:chOff x="0" y="0"/>
            <a:chExt cx="3247348" cy="455698"/>
          </a:xfrm>
        </p:grpSpPr>
        <p:sp>
          <p:nvSpPr>
            <p:cNvPr id="3" name="Freeform 3"/>
            <p:cNvSpPr/>
            <p:nvPr/>
          </p:nvSpPr>
          <p:spPr>
            <a:xfrm>
              <a:off x="0" y="0"/>
              <a:ext cx="3247348" cy="455698"/>
            </a:xfrm>
            <a:custGeom>
              <a:avLst/>
              <a:gdLst/>
              <a:ahLst/>
              <a:cxnLst/>
              <a:rect l="l" t="t" r="r" b="b"/>
              <a:pathLst>
                <a:path w="3247348" h="455698">
                  <a:moveTo>
                    <a:pt x="0" y="0"/>
                  </a:moveTo>
                  <a:lnTo>
                    <a:pt x="3247348" y="0"/>
                  </a:lnTo>
                  <a:lnTo>
                    <a:pt x="3247348" y="455698"/>
                  </a:lnTo>
                  <a:lnTo>
                    <a:pt x="0" y="455698"/>
                  </a:lnTo>
                  <a:close/>
                </a:path>
              </a:pathLst>
            </a:custGeom>
            <a:solidFill>
              <a:srgbClr val="DDDEDE"/>
            </a:solidFill>
            <a:ln w="38100">
              <a:solidFill>
                <a:srgbClr val="F1F2F2"/>
              </a:solidFill>
            </a:ln>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716619" y="5659165"/>
            <a:ext cx="1862421" cy="1862421"/>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DEDE"/>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799"/>
                </a:lnSpc>
              </a:pPr>
              <a:r>
                <a:rPr lang="en-US" dirty="0">
                  <a:solidFill>
                    <a:srgbClr val="000000"/>
                  </a:solidFill>
                  <a:latin typeface="Fredoka One Bold"/>
                </a:rPr>
                <a:t>Access</a:t>
              </a:r>
            </a:p>
          </p:txBody>
        </p:sp>
      </p:grpSp>
      <p:grpSp>
        <p:nvGrpSpPr>
          <p:cNvPr id="8" name="Group 8"/>
          <p:cNvGrpSpPr/>
          <p:nvPr/>
        </p:nvGrpSpPr>
        <p:grpSpPr>
          <a:xfrm>
            <a:off x="2754644" y="5659165"/>
            <a:ext cx="1854110" cy="1862421"/>
            <a:chOff x="1813" y="0"/>
            <a:chExt cx="809173"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DEDE"/>
            </a:solidFill>
          </p:spPr>
        </p:sp>
        <p:sp>
          <p:nvSpPr>
            <p:cNvPr id="10" name="TextBox 10"/>
            <p:cNvSpPr txBox="1"/>
            <p:nvPr/>
          </p:nvSpPr>
          <p:spPr>
            <a:xfrm>
              <a:off x="53077" y="38100"/>
              <a:ext cx="719194" cy="698500"/>
            </a:xfrm>
            <a:prstGeom prst="rect">
              <a:avLst/>
            </a:prstGeom>
          </p:spPr>
          <p:txBody>
            <a:bodyPr lIns="50800" tIns="50800" rIns="50800" bIns="50800" rtlCol="0" anchor="ctr"/>
            <a:lstStyle/>
            <a:p>
              <a:pPr algn="ctr">
                <a:lnSpc>
                  <a:spcPts val="2799"/>
                </a:lnSpc>
              </a:pPr>
              <a:r>
                <a:rPr lang="en-US" dirty="0">
                  <a:solidFill>
                    <a:srgbClr val="000000"/>
                  </a:solidFill>
                  <a:latin typeface="Fredoka One Bold"/>
                </a:rPr>
                <a:t>Skills &amp; </a:t>
              </a:r>
            </a:p>
            <a:p>
              <a:pPr algn="ctr">
                <a:lnSpc>
                  <a:spcPts val="2799"/>
                </a:lnSpc>
              </a:pPr>
              <a:r>
                <a:rPr lang="en-US" dirty="0">
                  <a:solidFill>
                    <a:srgbClr val="000000"/>
                  </a:solidFill>
                  <a:latin typeface="Fredoka One Bold"/>
                </a:rPr>
                <a:t>Confidence</a:t>
              </a:r>
            </a:p>
          </p:txBody>
        </p:sp>
      </p:grpSp>
      <p:grpSp>
        <p:nvGrpSpPr>
          <p:cNvPr id="11" name="Group 11"/>
          <p:cNvGrpSpPr/>
          <p:nvPr/>
        </p:nvGrpSpPr>
        <p:grpSpPr>
          <a:xfrm>
            <a:off x="4784361" y="5659165"/>
            <a:ext cx="1862421" cy="1862421"/>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DEDE"/>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799"/>
                </a:lnSpc>
              </a:pPr>
              <a:r>
                <a:rPr lang="en-US" dirty="0">
                  <a:solidFill>
                    <a:srgbClr val="000000"/>
                  </a:solidFill>
                  <a:latin typeface="Fredoka One Bold"/>
                </a:rPr>
                <a:t>Right Support</a:t>
              </a:r>
            </a:p>
          </p:txBody>
        </p:sp>
      </p:grpSp>
      <p:grpSp>
        <p:nvGrpSpPr>
          <p:cNvPr id="14" name="Group 14"/>
          <p:cNvGrpSpPr/>
          <p:nvPr/>
        </p:nvGrpSpPr>
        <p:grpSpPr>
          <a:xfrm>
            <a:off x="6818232" y="5659165"/>
            <a:ext cx="1862421" cy="1862421"/>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DDEDE"/>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799"/>
                </a:lnSpc>
              </a:pPr>
              <a:r>
                <a:rPr lang="en-US" dirty="0">
                  <a:solidFill>
                    <a:srgbClr val="000000"/>
                  </a:solidFill>
                  <a:latin typeface="Fredoka One Bold"/>
                </a:rPr>
                <a:t>Motivation</a:t>
              </a:r>
              <a:endParaRPr lang="en-US" sz="1999" dirty="0">
                <a:solidFill>
                  <a:srgbClr val="000000"/>
                </a:solidFill>
                <a:latin typeface="Fredoka One Bold"/>
              </a:endParaRPr>
            </a:p>
          </p:txBody>
        </p:sp>
      </p:grpSp>
      <p:grpSp>
        <p:nvGrpSpPr>
          <p:cNvPr id="17" name="Group 17"/>
          <p:cNvGrpSpPr/>
          <p:nvPr/>
        </p:nvGrpSpPr>
        <p:grpSpPr>
          <a:xfrm>
            <a:off x="10845086" y="5659165"/>
            <a:ext cx="1854110" cy="1862421"/>
            <a:chOff x="1813" y="0"/>
            <a:chExt cx="809173"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176E0"/>
            </a:solidFill>
          </p:spPr>
        </p:sp>
        <p:sp>
          <p:nvSpPr>
            <p:cNvPr id="19" name="TextBox 19"/>
            <p:cNvSpPr txBox="1"/>
            <p:nvPr/>
          </p:nvSpPr>
          <p:spPr>
            <a:xfrm>
              <a:off x="51036" y="61912"/>
              <a:ext cx="736600" cy="688975"/>
            </a:xfrm>
            <a:prstGeom prst="rect">
              <a:avLst/>
            </a:prstGeom>
          </p:spPr>
          <p:txBody>
            <a:bodyPr lIns="50800" tIns="50800" rIns="50800" bIns="50800" rtlCol="0" anchor="ctr"/>
            <a:lstStyle/>
            <a:p>
              <a:pPr algn="ctr">
                <a:lnSpc>
                  <a:spcPts val="2380"/>
                </a:lnSpc>
              </a:pPr>
              <a:r>
                <a:rPr lang="en-US" dirty="0">
                  <a:solidFill>
                    <a:srgbClr val="000000"/>
                  </a:solidFill>
                  <a:latin typeface="Fredoka One Bold"/>
                </a:rPr>
                <a:t>Community Participation</a:t>
              </a:r>
            </a:p>
          </p:txBody>
        </p:sp>
      </p:grpSp>
      <p:grpSp>
        <p:nvGrpSpPr>
          <p:cNvPr id="20" name="Group 20"/>
          <p:cNvGrpSpPr/>
          <p:nvPr/>
        </p:nvGrpSpPr>
        <p:grpSpPr>
          <a:xfrm>
            <a:off x="13543552" y="5659165"/>
            <a:ext cx="1854110" cy="1862421"/>
            <a:chOff x="1813" y="0"/>
            <a:chExt cx="809173"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176E0"/>
            </a:solidFill>
          </p:spPr>
        </p:sp>
        <p:sp>
          <p:nvSpPr>
            <p:cNvPr id="22" name="TextBox 22"/>
            <p:cNvSpPr txBox="1"/>
            <p:nvPr/>
          </p:nvSpPr>
          <p:spPr>
            <a:xfrm>
              <a:off x="45929" y="61392"/>
              <a:ext cx="726314" cy="688975"/>
            </a:xfrm>
            <a:prstGeom prst="rect">
              <a:avLst/>
            </a:prstGeom>
          </p:spPr>
          <p:txBody>
            <a:bodyPr lIns="50800" tIns="50800" rIns="50800" bIns="50800" rtlCol="0" anchor="ctr"/>
            <a:lstStyle/>
            <a:p>
              <a:pPr algn="ctr">
                <a:lnSpc>
                  <a:spcPts val="2240"/>
                </a:lnSpc>
              </a:pPr>
              <a:r>
                <a:rPr lang="en-US" dirty="0">
                  <a:solidFill>
                    <a:srgbClr val="000000"/>
                  </a:solidFill>
                  <a:latin typeface="Fredoka One Bold"/>
                </a:rPr>
                <a:t>Interpersonal Relationships</a:t>
              </a:r>
            </a:p>
          </p:txBody>
        </p:sp>
      </p:grpSp>
      <p:grpSp>
        <p:nvGrpSpPr>
          <p:cNvPr id="23" name="Group 23"/>
          <p:cNvGrpSpPr/>
          <p:nvPr/>
        </p:nvGrpSpPr>
        <p:grpSpPr>
          <a:xfrm>
            <a:off x="2498194" y="3607926"/>
            <a:ext cx="4537318" cy="1259537"/>
            <a:chOff x="0" y="0"/>
            <a:chExt cx="1195014" cy="331730"/>
          </a:xfrm>
        </p:grpSpPr>
        <p:sp>
          <p:nvSpPr>
            <p:cNvPr id="24" name="Freeform 24"/>
            <p:cNvSpPr/>
            <p:nvPr/>
          </p:nvSpPr>
          <p:spPr>
            <a:xfrm>
              <a:off x="0" y="0"/>
              <a:ext cx="1195014" cy="331730"/>
            </a:xfrm>
            <a:custGeom>
              <a:avLst/>
              <a:gdLst/>
              <a:ahLst/>
              <a:cxnLst/>
              <a:rect l="l" t="t" r="r" b="b"/>
              <a:pathLst>
                <a:path w="1195014" h="331730">
                  <a:moveTo>
                    <a:pt x="0" y="0"/>
                  </a:moveTo>
                  <a:lnTo>
                    <a:pt x="1195014" y="0"/>
                  </a:lnTo>
                  <a:lnTo>
                    <a:pt x="1195014" y="331730"/>
                  </a:lnTo>
                  <a:lnTo>
                    <a:pt x="0" y="331730"/>
                  </a:lnTo>
                  <a:close/>
                </a:path>
              </a:pathLst>
            </a:custGeom>
            <a:solidFill>
              <a:srgbClr val="A6A6A6"/>
            </a:solidFill>
          </p:spPr>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pic>
        <p:nvPicPr>
          <p:cNvPr id="26" name="Picture 2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354554" y="2449847"/>
            <a:ext cx="859614" cy="1291769"/>
          </a:xfrm>
          <a:prstGeom prst="rect">
            <a:avLst/>
          </a:prstGeom>
        </p:spPr>
      </p:pic>
      <p:sp>
        <p:nvSpPr>
          <p:cNvPr id="27" name="TextBox 27"/>
          <p:cNvSpPr txBox="1"/>
          <p:nvPr/>
        </p:nvSpPr>
        <p:spPr>
          <a:xfrm>
            <a:off x="2517916" y="904875"/>
            <a:ext cx="13252168" cy="1052148"/>
          </a:xfrm>
          <a:prstGeom prst="rect">
            <a:avLst/>
          </a:prstGeom>
        </p:spPr>
        <p:txBody>
          <a:bodyPr lIns="0" tIns="0" rIns="0" bIns="0" rtlCol="0" anchor="t">
            <a:spAutoFit/>
          </a:bodyPr>
          <a:lstStyle/>
          <a:p>
            <a:pPr algn="ctr">
              <a:lnSpc>
                <a:spcPts val="9250"/>
              </a:lnSpc>
            </a:pPr>
            <a:r>
              <a:rPr lang="en-US" sz="5400" b="1" dirty="0">
                <a:solidFill>
                  <a:srgbClr val="000000"/>
                </a:solidFill>
                <a:latin typeface="Fredoka One Bold"/>
              </a:rPr>
              <a:t>MAIN THEMES</a:t>
            </a:r>
          </a:p>
        </p:txBody>
      </p:sp>
      <p:grpSp>
        <p:nvGrpSpPr>
          <p:cNvPr id="28" name="Group 28"/>
          <p:cNvGrpSpPr/>
          <p:nvPr/>
        </p:nvGrpSpPr>
        <p:grpSpPr>
          <a:xfrm>
            <a:off x="10840932" y="3607926"/>
            <a:ext cx="4537318" cy="1208808"/>
            <a:chOff x="0" y="0"/>
            <a:chExt cx="1195014" cy="318369"/>
          </a:xfrm>
        </p:grpSpPr>
        <p:sp>
          <p:nvSpPr>
            <p:cNvPr id="29" name="Freeform 29"/>
            <p:cNvSpPr/>
            <p:nvPr/>
          </p:nvSpPr>
          <p:spPr>
            <a:xfrm>
              <a:off x="0" y="0"/>
              <a:ext cx="1195014" cy="318369"/>
            </a:xfrm>
            <a:custGeom>
              <a:avLst/>
              <a:gdLst/>
              <a:ahLst/>
              <a:cxnLst/>
              <a:rect l="l" t="t" r="r" b="b"/>
              <a:pathLst>
                <a:path w="1195014" h="318369">
                  <a:moveTo>
                    <a:pt x="0" y="0"/>
                  </a:moveTo>
                  <a:lnTo>
                    <a:pt x="1195014" y="0"/>
                  </a:lnTo>
                  <a:lnTo>
                    <a:pt x="1195014" y="318369"/>
                  </a:lnTo>
                  <a:lnTo>
                    <a:pt x="0" y="318369"/>
                  </a:lnTo>
                  <a:close/>
                </a:path>
              </a:pathLst>
            </a:custGeom>
            <a:solidFill>
              <a:srgbClr val="FF66C4"/>
            </a:solidFill>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1" name="TextBox 31"/>
          <p:cNvSpPr txBox="1"/>
          <p:nvPr/>
        </p:nvSpPr>
        <p:spPr>
          <a:xfrm>
            <a:off x="11039568" y="3695440"/>
            <a:ext cx="4338682" cy="976629"/>
          </a:xfrm>
          <a:prstGeom prst="rect">
            <a:avLst/>
          </a:prstGeom>
        </p:spPr>
        <p:txBody>
          <a:bodyPr lIns="0" tIns="0" rIns="0" bIns="0" rtlCol="0" anchor="t">
            <a:spAutoFit/>
          </a:bodyPr>
          <a:lstStyle/>
          <a:p>
            <a:pPr algn="ctr">
              <a:lnSpc>
                <a:spcPts val="3920"/>
              </a:lnSpc>
            </a:pPr>
            <a:r>
              <a:rPr lang="en-US" sz="2800" b="1" dirty="0">
                <a:solidFill>
                  <a:srgbClr val="000000"/>
                </a:solidFill>
                <a:latin typeface="Fredoka One Bold"/>
              </a:rPr>
              <a:t>DIGITAL PATHWAYS TO SOCIAL INCLUSION </a:t>
            </a:r>
          </a:p>
        </p:txBody>
      </p:sp>
      <p:sp>
        <p:nvSpPr>
          <p:cNvPr id="32" name="TextBox 32"/>
          <p:cNvSpPr txBox="1"/>
          <p:nvPr/>
        </p:nvSpPr>
        <p:spPr>
          <a:xfrm>
            <a:off x="2419582" y="3962228"/>
            <a:ext cx="4694540" cy="445507"/>
          </a:xfrm>
          <a:prstGeom prst="rect">
            <a:avLst/>
          </a:prstGeom>
        </p:spPr>
        <p:txBody>
          <a:bodyPr lIns="0" tIns="0" rIns="0" bIns="0" rtlCol="0" anchor="t">
            <a:spAutoFit/>
          </a:bodyPr>
          <a:lstStyle/>
          <a:p>
            <a:pPr algn="ctr">
              <a:lnSpc>
                <a:spcPts val="3839"/>
              </a:lnSpc>
            </a:pPr>
            <a:r>
              <a:rPr lang="en-US" sz="2742" b="1" dirty="0">
                <a:solidFill>
                  <a:srgbClr val="000000"/>
                </a:solidFill>
                <a:latin typeface="Fredoka One Bold"/>
              </a:rPr>
              <a:t>DIGITAL INCLUSION</a:t>
            </a:r>
          </a:p>
        </p:txBody>
      </p:sp>
      <p:pic>
        <p:nvPicPr>
          <p:cNvPr id="33" name="Picture 3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679784" y="2399118"/>
            <a:ext cx="859614" cy="129176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96667" y="687305"/>
            <a:ext cx="1949375" cy="1949375"/>
          </a:xfrm>
          <a:prstGeom prst="rect">
            <a:avLst/>
          </a:prstGeom>
        </p:spPr>
      </p:pic>
      <p:grpSp>
        <p:nvGrpSpPr>
          <p:cNvPr id="3" name="Group 3"/>
          <p:cNvGrpSpPr/>
          <p:nvPr/>
        </p:nvGrpSpPr>
        <p:grpSpPr>
          <a:xfrm>
            <a:off x="4272999" y="687305"/>
            <a:ext cx="9742003" cy="1730229"/>
            <a:chOff x="0" y="0"/>
            <a:chExt cx="2565795" cy="455698"/>
          </a:xfrm>
        </p:grpSpPr>
        <p:sp>
          <p:nvSpPr>
            <p:cNvPr id="4" name="Freeform 4"/>
            <p:cNvSpPr/>
            <p:nvPr/>
          </p:nvSpPr>
          <p:spPr>
            <a:xfrm>
              <a:off x="0" y="0"/>
              <a:ext cx="2565795" cy="455698"/>
            </a:xfrm>
            <a:custGeom>
              <a:avLst/>
              <a:gdLst/>
              <a:ahLst/>
              <a:cxnLst/>
              <a:rect l="l" t="t" r="r" b="b"/>
              <a:pathLst>
                <a:path w="2565795" h="455698">
                  <a:moveTo>
                    <a:pt x="0" y="0"/>
                  </a:moveTo>
                  <a:lnTo>
                    <a:pt x="2565795" y="0"/>
                  </a:lnTo>
                  <a:lnTo>
                    <a:pt x="2565795" y="455698"/>
                  </a:lnTo>
                  <a:lnTo>
                    <a:pt x="0" y="455698"/>
                  </a:lnTo>
                  <a:close/>
                </a:path>
              </a:pathLst>
            </a:custGeom>
            <a:solidFill>
              <a:srgbClr val="DDDEDE"/>
            </a:solidFill>
            <a:ln w="38100">
              <a:solidFill>
                <a:srgbClr val="F1F2F2"/>
              </a:solid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561698" y="981230"/>
            <a:ext cx="3395204" cy="104942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60887" y="3086100"/>
            <a:ext cx="3770856" cy="331835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82783" y="6335988"/>
            <a:ext cx="4361320" cy="3837962"/>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089089" y="2636680"/>
            <a:ext cx="3834034" cy="3373950"/>
          </a:xfrm>
          <a:prstGeom prst="rect">
            <a:avLst/>
          </a:prstGeom>
        </p:spPr>
      </p:pic>
      <p:sp>
        <p:nvSpPr>
          <p:cNvPr id="10" name="TextBox 10"/>
          <p:cNvSpPr txBox="1"/>
          <p:nvPr/>
        </p:nvSpPr>
        <p:spPr>
          <a:xfrm>
            <a:off x="4543721" y="923925"/>
            <a:ext cx="9200557" cy="969455"/>
          </a:xfrm>
          <a:prstGeom prst="rect">
            <a:avLst/>
          </a:prstGeom>
        </p:spPr>
        <p:txBody>
          <a:bodyPr lIns="0" tIns="0" rIns="0" bIns="0" rtlCol="0" anchor="t">
            <a:spAutoFit/>
          </a:bodyPr>
          <a:lstStyle/>
          <a:p>
            <a:pPr algn="ctr">
              <a:lnSpc>
                <a:spcPts val="7990"/>
              </a:lnSpc>
            </a:pPr>
            <a:r>
              <a:rPr lang="en-US" sz="5707" b="1" dirty="0">
                <a:solidFill>
                  <a:srgbClr val="000000"/>
                </a:solidFill>
                <a:latin typeface="Fredoka One Bold"/>
              </a:rPr>
              <a:t>DIGITAL INCLUSION</a:t>
            </a:r>
          </a:p>
        </p:txBody>
      </p:sp>
      <p:sp>
        <p:nvSpPr>
          <p:cNvPr id="11" name="TextBox 11"/>
          <p:cNvSpPr txBox="1"/>
          <p:nvPr/>
        </p:nvSpPr>
        <p:spPr>
          <a:xfrm>
            <a:off x="1169534" y="3609150"/>
            <a:ext cx="3153562" cy="1154162"/>
          </a:xfrm>
          <a:prstGeom prst="rect">
            <a:avLst/>
          </a:prstGeom>
        </p:spPr>
        <p:txBody>
          <a:bodyPr lIns="0" tIns="0" rIns="0" bIns="0" rtlCol="0" anchor="t">
            <a:spAutoFit/>
          </a:bodyPr>
          <a:lstStyle/>
          <a:p>
            <a:pPr algn="ctr">
              <a:lnSpc>
                <a:spcPts val="3003"/>
              </a:lnSpc>
              <a:spcBef>
                <a:spcPct val="0"/>
              </a:spcBef>
            </a:pPr>
            <a:r>
              <a:rPr lang="en-US" sz="2145" dirty="0">
                <a:solidFill>
                  <a:srgbClr val="000000"/>
                </a:solidFill>
                <a:latin typeface="Fredoka One Bold"/>
              </a:rPr>
              <a:t>I forget passwords, I forget how to get it.  Numbers I forget.</a:t>
            </a:r>
          </a:p>
        </p:txBody>
      </p:sp>
      <p:sp>
        <p:nvSpPr>
          <p:cNvPr id="12" name="TextBox 12"/>
          <p:cNvSpPr txBox="1"/>
          <p:nvPr/>
        </p:nvSpPr>
        <p:spPr>
          <a:xfrm>
            <a:off x="12587632" y="2821781"/>
            <a:ext cx="2854739" cy="1923604"/>
          </a:xfrm>
          <a:prstGeom prst="rect">
            <a:avLst/>
          </a:prstGeom>
        </p:spPr>
        <p:txBody>
          <a:bodyPr lIns="0" tIns="0" rIns="0" bIns="0" rtlCol="0" anchor="t">
            <a:spAutoFit/>
          </a:bodyPr>
          <a:lstStyle/>
          <a:p>
            <a:pPr algn="ctr">
              <a:lnSpc>
                <a:spcPts val="2491"/>
              </a:lnSpc>
              <a:spcBef>
                <a:spcPct val="0"/>
              </a:spcBef>
            </a:pPr>
            <a:r>
              <a:rPr lang="en-US" sz="1779" dirty="0">
                <a:solidFill>
                  <a:srgbClr val="000000"/>
                </a:solidFill>
                <a:latin typeface="Fredoka One Bold"/>
              </a:rPr>
              <a:t>Audrey was saying she has her own tablet and she likes to work on her own tablet and she sometimes sends emails or gets them (FG 2, Staff Advocate)</a:t>
            </a:r>
          </a:p>
        </p:txBody>
      </p:sp>
      <p:sp>
        <p:nvSpPr>
          <p:cNvPr id="13" name="TextBox 13"/>
          <p:cNvSpPr txBox="1"/>
          <p:nvPr/>
        </p:nvSpPr>
        <p:spPr>
          <a:xfrm>
            <a:off x="2035356" y="6656548"/>
            <a:ext cx="3818533" cy="2064668"/>
          </a:xfrm>
          <a:prstGeom prst="rect">
            <a:avLst/>
          </a:prstGeom>
        </p:spPr>
        <p:txBody>
          <a:bodyPr lIns="0" tIns="0" rIns="0" bIns="0" rtlCol="0" anchor="t">
            <a:spAutoFit/>
          </a:bodyPr>
          <a:lstStyle/>
          <a:p>
            <a:pPr algn="ctr">
              <a:lnSpc>
                <a:spcPts val="2276"/>
              </a:lnSpc>
              <a:spcBef>
                <a:spcPct val="0"/>
              </a:spcBef>
            </a:pPr>
            <a:r>
              <a:rPr lang="en-US" sz="1625" dirty="0">
                <a:solidFill>
                  <a:srgbClr val="000000"/>
                </a:solidFill>
                <a:latin typeface="Fredoka One Bold"/>
              </a:rPr>
              <a:t> they’re well laid out (Cooking Recipes) with step by step and picture form...Some people mightn’t be able to read the measurements and things, they can look at the pictures and it shows what ingredients and the equipment to get out, things like that yeah.</a:t>
            </a:r>
          </a:p>
        </p:txBody>
      </p:sp>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719249" y="2764280"/>
            <a:ext cx="4058759" cy="3571708"/>
          </a:xfrm>
          <a:prstGeom prst="rect">
            <a:avLst/>
          </a:prstGeom>
        </p:spPr>
      </p:pic>
      <p:sp>
        <p:nvSpPr>
          <p:cNvPr id="15" name="TextBox 15"/>
          <p:cNvSpPr txBox="1"/>
          <p:nvPr/>
        </p:nvSpPr>
        <p:spPr>
          <a:xfrm>
            <a:off x="7255138" y="3030906"/>
            <a:ext cx="2986981" cy="2064668"/>
          </a:xfrm>
          <a:prstGeom prst="rect">
            <a:avLst/>
          </a:prstGeom>
        </p:spPr>
        <p:txBody>
          <a:bodyPr lIns="0" tIns="0" rIns="0" bIns="0" rtlCol="0" anchor="t">
            <a:spAutoFit/>
          </a:bodyPr>
          <a:lstStyle/>
          <a:p>
            <a:pPr algn="ctr">
              <a:lnSpc>
                <a:spcPts val="2320"/>
              </a:lnSpc>
              <a:spcBef>
                <a:spcPct val="0"/>
              </a:spcBef>
            </a:pPr>
            <a:r>
              <a:rPr lang="en-US" sz="1657" dirty="0">
                <a:solidFill>
                  <a:srgbClr val="000000"/>
                </a:solidFill>
                <a:latin typeface="Fredoka One Bold"/>
              </a:rPr>
              <a:t>I’d like to do software stuff, typing. Yeah letters and stuff. Or stories. Typing up stories and letters, do you do some of that already? Yeah but I’d like to do it more, kind of on the stuff that we do.</a:t>
            </a:r>
          </a:p>
        </p:txBody>
      </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444189" y="6232759"/>
            <a:ext cx="4675909" cy="4114800"/>
          </a:xfrm>
          <a:prstGeom prst="rect">
            <a:avLst/>
          </a:prstGeom>
        </p:spPr>
      </p:pic>
      <p:sp>
        <p:nvSpPr>
          <p:cNvPr id="17" name="TextBox 17"/>
          <p:cNvSpPr txBox="1"/>
          <p:nvPr/>
        </p:nvSpPr>
        <p:spPr>
          <a:xfrm>
            <a:off x="14165613" y="6366353"/>
            <a:ext cx="3515021" cy="2423740"/>
          </a:xfrm>
          <a:prstGeom prst="rect">
            <a:avLst/>
          </a:prstGeom>
        </p:spPr>
        <p:txBody>
          <a:bodyPr lIns="0" tIns="0" rIns="0" bIns="0" rtlCol="0" anchor="t">
            <a:spAutoFit/>
          </a:bodyPr>
          <a:lstStyle/>
          <a:p>
            <a:pPr algn="ctr">
              <a:lnSpc>
                <a:spcPts val="2659"/>
              </a:lnSpc>
              <a:spcBef>
                <a:spcPct val="0"/>
              </a:spcBef>
            </a:pPr>
            <a:r>
              <a:rPr lang="en-US" sz="1899" dirty="0">
                <a:solidFill>
                  <a:srgbClr val="000000"/>
                </a:solidFill>
                <a:latin typeface="Fredoka One Bold"/>
              </a:rPr>
              <a:t>If there was no zoom or none of these technologies we wouldn’t be able to meet people and things like that. If you look back to when we were all growing up, we didn’t have all this and look now what we have. </a:t>
            </a:r>
          </a:p>
        </p:txBody>
      </p:sp>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777940" y="6228301"/>
            <a:ext cx="4189708" cy="3686943"/>
          </a:xfrm>
          <a:prstGeom prst="rect">
            <a:avLst/>
          </a:prstGeom>
        </p:spPr>
      </p:pic>
      <p:sp>
        <p:nvSpPr>
          <p:cNvPr id="19" name="TextBox 19"/>
          <p:cNvSpPr txBox="1"/>
          <p:nvPr/>
        </p:nvSpPr>
        <p:spPr>
          <a:xfrm>
            <a:off x="8230179" y="6640788"/>
            <a:ext cx="3285229" cy="2077492"/>
          </a:xfrm>
          <a:prstGeom prst="rect">
            <a:avLst/>
          </a:prstGeom>
        </p:spPr>
        <p:txBody>
          <a:bodyPr lIns="0" tIns="0" rIns="0" bIns="0" rtlCol="0" anchor="t">
            <a:spAutoFit/>
          </a:bodyPr>
          <a:lstStyle/>
          <a:p>
            <a:pPr algn="ctr">
              <a:lnSpc>
                <a:spcPts val="2659"/>
              </a:lnSpc>
              <a:spcBef>
                <a:spcPct val="0"/>
              </a:spcBef>
            </a:pPr>
            <a:r>
              <a:rPr lang="en-US" sz="1899" dirty="0">
                <a:solidFill>
                  <a:srgbClr val="000000"/>
                </a:solidFill>
                <a:latin typeface="Fredoka One Bold"/>
              </a:rPr>
              <a:t>Sometimes I use it at home and sometimes I use it in (day service), but when I never used the hub before, I needed staff to help me to log in to the activity hub.</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grpSp>
        <p:nvGrpSpPr>
          <p:cNvPr id="2" name="Group 2"/>
          <p:cNvGrpSpPr/>
          <p:nvPr/>
        </p:nvGrpSpPr>
        <p:grpSpPr>
          <a:xfrm>
            <a:off x="4272999" y="322595"/>
            <a:ext cx="9742003" cy="818638"/>
            <a:chOff x="0" y="0"/>
            <a:chExt cx="12989337" cy="1091517"/>
          </a:xfrm>
        </p:grpSpPr>
        <p:grpSp>
          <p:nvGrpSpPr>
            <p:cNvPr id="3" name="Group 3"/>
            <p:cNvGrpSpPr/>
            <p:nvPr/>
          </p:nvGrpSpPr>
          <p:grpSpPr>
            <a:xfrm>
              <a:off x="0" y="0"/>
              <a:ext cx="12989337" cy="1091517"/>
              <a:chOff x="0" y="0"/>
              <a:chExt cx="2565795" cy="215608"/>
            </a:xfrm>
          </p:grpSpPr>
          <p:sp>
            <p:nvSpPr>
              <p:cNvPr id="4" name="Freeform 4"/>
              <p:cNvSpPr/>
              <p:nvPr/>
            </p:nvSpPr>
            <p:spPr>
              <a:xfrm>
                <a:off x="0" y="0"/>
                <a:ext cx="2565795" cy="215608"/>
              </a:xfrm>
              <a:custGeom>
                <a:avLst/>
                <a:gdLst/>
                <a:ahLst/>
                <a:cxnLst/>
                <a:rect l="l" t="t" r="r" b="b"/>
                <a:pathLst>
                  <a:path w="2565795" h="215608">
                    <a:moveTo>
                      <a:pt x="0" y="0"/>
                    </a:moveTo>
                    <a:lnTo>
                      <a:pt x="2565795" y="0"/>
                    </a:lnTo>
                    <a:lnTo>
                      <a:pt x="2565795" y="215608"/>
                    </a:lnTo>
                    <a:lnTo>
                      <a:pt x="0" y="215608"/>
                    </a:lnTo>
                    <a:close/>
                  </a:path>
                </a:pathLst>
              </a:custGeom>
              <a:solidFill>
                <a:srgbClr val="DDDEDE"/>
              </a:solidFill>
              <a:ln w="38100">
                <a:solidFill>
                  <a:srgbClr val="F1F2F2"/>
                </a:solid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60963" y="46988"/>
              <a:ext cx="12267410" cy="911816"/>
            </a:xfrm>
            <a:prstGeom prst="rect">
              <a:avLst/>
            </a:prstGeom>
          </p:spPr>
          <p:txBody>
            <a:bodyPr lIns="0" tIns="0" rIns="0" bIns="0" rtlCol="0" anchor="t">
              <a:spAutoFit/>
            </a:bodyPr>
            <a:lstStyle/>
            <a:p>
              <a:pPr algn="ctr">
                <a:lnSpc>
                  <a:spcPts val="5750"/>
                </a:lnSpc>
              </a:pPr>
              <a:r>
                <a:rPr lang="en-US" sz="4107" b="1" dirty="0">
                  <a:solidFill>
                    <a:srgbClr val="000000"/>
                  </a:solidFill>
                  <a:latin typeface="Fredoka One Bold"/>
                </a:rPr>
                <a:t>PATHWAYS TO SOCIAL INCLUSION</a:t>
              </a:r>
            </a:p>
          </p:txBody>
        </p:sp>
      </p:grpSp>
      <p:grpSp>
        <p:nvGrpSpPr>
          <p:cNvPr id="7" name="Group 7"/>
          <p:cNvGrpSpPr/>
          <p:nvPr/>
        </p:nvGrpSpPr>
        <p:grpSpPr>
          <a:xfrm>
            <a:off x="294594" y="1253010"/>
            <a:ext cx="4123782" cy="3628928"/>
            <a:chOff x="0" y="0"/>
            <a:chExt cx="5498376" cy="483857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5498376" cy="4838570"/>
            </a:xfrm>
            <a:prstGeom prst="rect">
              <a:avLst/>
            </a:prstGeom>
          </p:spPr>
        </p:pic>
        <p:sp>
          <p:nvSpPr>
            <p:cNvPr id="9" name="TextBox 9"/>
            <p:cNvSpPr txBox="1"/>
            <p:nvPr/>
          </p:nvSpPr>
          <p:spPr>
            <a:xfrm>
              <a:off x="482845" y="410579"/>
              <a:ext cx="4532685" cy="2992272"/>
            </a:xfrm>
            <a:prstGeom prst="rect">
              <a:avLst/>
            </a:prstGeom>
          </p:spPr>
          <p:txBody>
            <a:bodyPr lIns="0" tIns="0" rIns="0" bIns="0" rtlCol="0" anchor="t">
              <a:spAutoFit/>
            </a:bodyPr>
            <a:lstStyle/>
            <a:p>
              <a:pPr algn="ctr">
                <a:lnSpc>
                  <a:spcPts val="2461"/>
                </a:lnSpc>
                <a:spcBef>
                  <a:spcPct val="0"/>
                </a:spcBef>
              </a:pPr>
              <a:r>
                <a:rPr lang="en-US" sz="1758" dirty="0">
                  <a:solidFill>
                    <a:srgbClr val="000000"/>
                  </a:solidFill>
                  <a:latin typeface="Fredoka One Bold"/>
                </a:rPr>
                <a:t>If there was no zoom or none of these technologies we wouldn’t be able to meet people and things like that. If you look back to when we were all growing up, we didn’t have all this and look now what we have</a:t>
              </a:r>
            </a:p>
          </p:txBody>
        </p:sp>
      </p:grpSp>
      <p:grpSp>
        <p:nvGrpSpPr>
          <p:cNvPr id="10" name="Group 10"/>
          <p:cNvGrpSpPr/>
          <p:nvPr/>
        </p:nvGrpSpPr>
        <p:grpSpPr>
          <a:xfrm>
            <a:off x="13936417" y="1253010"/>
            <a:ext cx="4035557" cy="3551290"/>
            <a:chOff x="0" y="0"/>
            <a:chExt cx="5380742" cy="4735053"/>
          </a:xfrm>
        </p:grpSpPr>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5380742" cy="4735053"/>
            </a:xfrm>
            <a:prstGeom prst="rect">
              <a:avLst/>
            </a:prstGeom>
          </p:spPr>
        </p:pic>
        <p:sp>
          <p:nvSpPr>
            <p:cNvPr id="12" name="TextBox 12"/>
            <p:cNvSpPr txBox="1"/>
            <p:nvPr/>
          </p:nvSpPr>
          <p:spPr>
            <a:xfrm>
              <a:off x="418044" y="410579"/>
              <a:ext cx="4535797" cy="2513508"/>
            </a:xfrm>
            <a:prstGeom prst="rect">
              <a:avLst/>
            </a:prstGeom>
          </p:spPr>
          <p:txBody>
            <a:bodyPr lIns="0" tIns="0" rIns="0" bIns="0" rtlCol="0" anchor="t">
              <a:spAutoFit/>
            </a:bodyPr>
            <a:lstStyle/>
            <a:p>
              <a:pPr algn="ctr">
                <a:lnSpc>
                  <a:spcPts val="2066"/>
                </a:lnSpc>
                <a:spcBef>
                  <a:spcPct val="0"/>
                </a:spcBef>
              </a:pPr>
              <a:r>
                <a:rPr lang="en-US" sz="1476" dirty="0">
                  <a:solidFill>
                    <a:srgbClr val="000000"/>
                  </a:solidFill>
                  <a:latin typeface="Fredoka One Bold"/>
                </a:rPr>
                <a:t> I know the big one we did was the strategy where we never had done that before. So that was interesting to do. Where we did it on a Tuesday where we came into a big group and we divided into different groups and we had different topics to talk about each week</a:t>
              </a:r>
            </a:p>
          </p:txBody>
        </p:sp>
      </p:grpSp>
      <p:grpSp>
        <p:nvGrpSpPr>
          <p:cNvPr id="13" name="Group 13"/>
          <p:cNvGrpSpPr/>
          <p:nvPr/>
        </p:nvGrpSpPr>
        <p:grpSpPr>
          <a:xfrm>
            <a:off x="7418133" y="6422577"/>
            <a:ext cx="3750560" cy="3300493"/>
            <a:chOff x="0" y="0"/>
            <a:chExt cx="5000747" cy="4400657"/>
          </a:xfrm>
        </p:grpSpPr>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5000747" cy="4400657"/>
            </a:xfrm>
            <a:prstGeom prst="rect">
              <a:avLst/>
            </a:prstGeom>
          </p:spPr>
        </p:pic>
        <p:sp>
          <p:nvSpPr>
            <p:cNvPr id="15" name="TextBox 15"/>
            <p:cNvSpPr txBox="1"/>
            <p:nvPr/>
          </p:nvSpPr>
          <p:spPr>
            <a:xfrm>
              <a:off x="283385" y="538151"/>
              <a:ext cx="4425698" cy="2308324"/>
            </a:xfrm>
            <a:prstGeom prst="rect">
              <a:avLst/>
            </a:prstGeom>
          </p:spPr>
          <p:txBody>
            <a:bodyPr lIns="0" tIns="0" rIns="0" bIns="0" rtlCol="0" anchor="t">
              <a:spAutoFit/>
            </a:bodyPr>
            <a:lstStyle/>
            <a:p>
              <a:pPr algn="ctr">
                <a:lnSpc>
                  <a:spcPts val="2659"/>
                </a:lnSpc>
                <a:spcBef>
                  <a:spcPct val="0"/>
                </a:spcBef>
              </a:pPr>
              <a:r>
                <a:rPr lang="en-US" sz="1899" dirty="0">
                  <a:solidFill>
                    <a:srgbClr val="000000"/>
                  </a:solidFill>
                  <a:latin typeface="Fredoka One Bold"/>
                </a:rPr>
                <a:t>what if we do a focus group, with all other groups. About how to get involved in research, find information, put it all together </a:t>
              </a:r>
            </a:p>
          </p:txBody>
        </p:sp>
      </p:grpSp>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955458" y="1517202"/>
            <a:ext cx="4675909" cy="4114800"/>
          </a:xfrm>
          <a:prstGeom prst="rect">
            <a:avLst/>
          </a:prstGeom>
        </p:spPr>
      </p:pic>
      <p:sp>
        <p:nvSpPr>
          <p:cNvPr id="17" name="TextBox 17"/>
          <p:cNvSpPr txBox="1"/>
          <p:nvPr/>
        </p:nvSpPr>
        <p:spPr>
          <a:xfrm>
            <a:off x="7353864" y="1890148"/>
            <a:ext cx="3879098" cy="2257028"/>
          </a:xfrm>
          <a:prstGeom prst="rect">
            <a:avLst/>
          </a:prstGeom>
        </p:spPr>
        <p:txBody>
          <a:bodyPr lIns="0" tIns="0" rIns="0" bIns="0" rtlCol="0" anchor="t">
            <a:spAutoFit/>
          </a:bodyPr>
          <a:lstStyle/>
          <a:p>
            <a:pPr algn="ctr">
              <a:lnSpc>
                <a:spcPts val="2214"/>
              </a:lnSpc>
              <a:spcBef>
                <a:spcPct val="0"/>
              </a:spcBef>
            </a:pPr>
            <a:r>
              <a:rPr lang="en-US" sz="1581" dirty="0">
                <a:solidFill>
                  <a:srgbClr val="000000"/>
                </a:solidFill>
                <a:latin typeface="Fredoka One Bold"/>
              </a:rPr>
              <a:t>Yeah because the way Ruth (another Hub user) </a:t>
            </a:r>
            <a:r>
              <a:rPr lang="en-US" sz="1581" dirty="0" err="1">
                <a:solidFill>
                  <a:srgbClr val="000000"/>
                </a:solidFill>
                <a:latin typeface="Fredoka One Bold"/>
              </a:rPr>
              <a:t>binded</a:t>
            </a:r>
            <a:r>
              <a:rPr lang="en-US" sz="1581" dirty="0">
                <a:solidFill>
                  <a:srgbClr val="000000"/>
                </a:solidFill>
                <a:latin typeface="Fredoka One Bold"/>
              </a:rPr>
              <a:t> her burgers, it was good as well, you know....The way she had it all set up, like and stuff, like her ingredients ready and things like that, her mince and showed us how to do it and she had her apron on and everything...she was very good on its, she was</a:t>
            </a:r>
          </a:p>
        </p:txBody>
      </p:sp>
      <p:grpSp>
        <p:nvGrpSpPr>
          <p:cNvPr id="18" name="Group 18"/>
          <p:cNvGrpSpPr/>
          <p:nvPr/>
        </p:nvGrpSpPr>
        <p:grpSpPr>
          <a:xfrm>
            <a:off x="14152477" y="6784840"/>
            <a:ext cx="3979727" cy="3502160"/>
            <a:chOff x="0" y="0"/>
            <a:chExt cx="5306303" cy="4669547"/>
          </a:xfrm>
        </p:grpSpPr>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5306303" cy="4669547"/>
            </a:xfrm>
            <a:prstGeom prst="rect">
              <a:avLst/>
            </a:prstGeom>
          </p:spPr>
        </p:pic>
        <p:sp>
          <p:nvSpPr>
            <p:cNvPr id="20" name="TextBox 20"/>
            <p:cNvSpPr txBox="1"/>
            <p:nvPr/>
          </p:nvSpPr>
          <p:spPr>
            <a:xfrm>
              <a:off x="391956" y="359423"/>
              <a:ext cx="4522391" cy="3009371"/>
            </a:xfrm>
            <a:prstGeom prst="rect">
              <a:avLst/>
            </a:prstGeom>
          </p:spPr>
          <p:txBody>
            <a:bodyPr lIns="0" tIns="0" rIns="0" bIns="0" rtlCol="0" anchor="t">
              <a:spAutoFit/>
            </a:bodyPr>
            <a:lstStyle/>
            <a:p>
              <a:pPr algn="ctr">
                <a:lnSpc>
                  <a:spcPts val="2158"/>
                </a:lnSpc>
                <a:spcBef>
                  <a:spcPct val="0"/>
                </a:spcBef>
              </a:pPr>
              <a:r>
                <a:rPr lang="en-US" sz="1541" dirty="0">
                  <a:solidFill>
                    <a:srgbClr val="000000"/>
                  </a:solidFill>
                  <a:latin typeface="Fredoka One Bold"/>
                </a:rPr>
                <a:t>I like it where it’s at the beginning of the week (Tai Chi) and it relaxes you for the week, gets you ready for the week, gets you motivated for the week. And you’re more calmer then for the week. We need to do that because sometimes you can get all hyper and its nice and relaxing</a:t>
              </a:r>
            </a:p>
          </p:txBody>
        </p:sp>
      </p:grpSp>
      <p:grpSp>
        <p:nvGrpSpPr>
          <p:cNvPr id="21" name="Group 21"/>
          <p:cNvGrpSpPr/>
          <p:nvPr/>
        </p:nvGrpSpPr>
        <p:grpSpPr>
          <a:xfrm>
            <a:off x="11466381" y="4347415"/>
            <a:ext cx="2919515" cy="2569173"/>
            <a:chOff x="0" y="0"/>
            <a:chExt cx="3892686" cy="3425564"/>
          </a:xfrm>
        </p:grpSpPr>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3892686" cy="3425564"/>
            </a:xfrm>
            <a:prstGeom prst="rect">
              <a:avLst/>
            </a:prstGeom>
          </p:spPr>
        </p:pic>
        <p:sp>
          <p:nvSpPr>
            <p:cNvPr id="23" name="TextBox 23"/>
            <p:cNvSpPr txBox="1"/>
            <p:nvPr/>
          </p:nvSpPr>
          <p:spPr>
            <a:xfrm>
              <a:off x="133201" y="363731"/>
              <a:ext cx="3626283" cy="1709869"/>
            </a:xfrm>
            <a:prstGeom prst="rect">
              <a:avLst/>
            </a:prstGeom>
          </p:spPr>
          <p:txBody>
            <a:bodyPr lIns="0" tIns="0" rIns="0" bIns="0" rtlCol="0" anchor="t">
              <a:spAutoFit/>
            </a:bodyPr>
            <a:lstStyle/>
            <a:p>
              <a:pPr algn="ctr">
                <a:lnSpc>
                  <a:spcPts val="2013"/>
                </a:lnSpc>
                <a:spcBef>
                  <a:spcPct val="0"/>
                </a:spcBef>
              </a:pPr>
              <a:r>
                <a:rPr lang="en-US" sz="1438" dirty="0">
                  <a:solidFill>
                    <a:srgbClr val="000000"/>
                  </a:solidFill>
                  <a:latin typeface="Fredoka One Bold"/>
                </a:rPr>
                <a:t>I was going to say to you I’d love to be on the committee for the activity hub next year. I’d love to be the person to make a plan. And write down the ideas</a:t>
              </a:r>
            </a:p>
          </p:txBody>
        </p:sp>
      </p:grpSp>
      <p:grpSp>
        <p:nvGrpSpPr>
          <p:cNvPr id="24" name="Group 24"/>
          <p:cNvGrpSpPr/>
          <p:nvPr/>
        </p:nvGrpSpPr>
        <p:grpSpPr>
          <a:xfrm>
            <a:off x="543018" y="6587290"/>
            <a:ext cx="4204216" cy="3699710"/>
            <a:chOff x="0" y="0"/>
            <a:chExt cx="5605621" cy="4932947"/>
          </a:xfrm>
        </p:grpSpPr>
        <p:pic>
          <p:nvPicPr>
            <p:cNvPr id="25" name="Picture 2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5605621" cy="4932947"/>
            </a:xfrm>
            <a:prstGeom prst="rect">
              <a:avLst/>
            </a:prstGeom>
          </p:spPr>
        </p:pic>
        <p:sp>
          <p:nvSpPr>
            <p:cNvPr id="26" name="TextBox 26"/>
            <p:cNvSpPr txBox="1"/>
            <p:nvPr/>
          </p:nvSpPr>
          <p:spPr>
            <a:xfrm>
              <a:off x="352021" y="250760"/>
              <a:ext cx="4865822" cy="3077766"/>
            </a:xfrm>
            <a:prstGeom prst="rect">
              <a:avLst/>
            </a:prstGeom>
          </p:spPr>
          <p:txBody>
            <a:bodyPr lIns="0" tIns="0" rIns="0" bIns="0" rtlCol="0" anchor="t">
              <a:spAutoFit/>
            </a:bodyPr>
            <a:lstStyle/>
            <a:p>
              <a:pPr algn="ctr">
                <a:lnSpc>
                  <a:spcPts val="1824"/>
                </a:lnSpc>
                <a:spcBef>
                  <a:spcPct val="0"/>
                </a:spcBef>
              </a:pPr>
              <a:r>
                <a:rPr lang="en-US" sz="1303" dirty="0">
                  <a:solidFill>
                    <a:srgbClr val="000000"/>
                  </a:solidFill>
                  <a:latin typeface="Fredoka One Bold"/>
                </a:rPr>
                <a:t>I thought it was good because each person had a job to do. In the Halloween one we all had a job to do. I was doing the judging of the costumes and then Emma had a job picking out the best pumpkins. And somebody else, </a:t>
              </a:r>
              <a:r>
                <a:rPr lang="en-US" sz="1303" dirty="0" err="1">
                  <a:solidFill>
                    <a:srgbClr val="000000"/>
                  </a:solidFill>
                  <a:latin typeface="Fredoka One Bold"/>
                </a:rPr>
                <a:t>Ciara</a:t>
              </a:r>
              <a:r>
                <a:rPr lang="en-US" sz="1303" dirty="0">
                  <a:solidFill>
                    <a:srgbClr val="000000"/>
                  </a:solidFill>
                  <a:latin typeface="Fredoka One Bold"/>
                </a:rPr>
                <a:t> had where she was doing the quiz and then Ruth was the welcoming speech and that and then Noah was doing his </a:t>
              </a:r>
              <a:r>
                <a:rPr lang="en-US" sz="1303" dirty="0" err="1">
                  <a:solidFill>
                    <a:srgbClr val="000000"/>
                  </a:solidFill>
                  <a:latin typeface="Fredoka One Bold"/>
                </a:rPr>
                <a:t>Lamh</a:t>
              </a:r>
              <a:endParaRPr lang="en-US" sz="1303" dirty="0">
                <a:solidFill>
                  <a:srgbClr val="000000"/>
                </a:solidFill>
                <a:latin typeface="Fredoka One Bold"/>
              </a:endParaRPr>
            </a:p>
            <a:p>
              <a:pPr algn="ctr">
                <a:lnSpc>
                  <a:spcPts val="1824"/>
                </a:lnSpc>
                <a:spcBef>
                  <a:spcPct val="0"/>
                </a:spcBef>
              </a:pPr>
              <a:r>
                <a:rPr lang="en-US" sz="1303" dirty="0">
                  <a:solidFill>
                    <a:srgbClr val="000000"/>
                  </a:solidFill>
                  <a:latin typeface="Fredoka One Bold"/>
                </a:rPr>
                <a:t>They were good....Made us feel great that we can get involved in doing things like that</a:t>
              </a:r>
            </a:p>
          </p:txBody>
        </p:sp>
      </p:grpSp>
      <p:grpSp>
        <p:nvGrpSpPr>
          <p:cNvPr id="27" name="Group 27"/>
          <p:cNvGrpSpPr/>
          <p:nvPr/>
        </p:nvGrpSpPr>
        <p:grpSpPr>
          <a:xfrm>
            <a:off x="4174096" y="4033651"/>
            <a:ext cx="2714688" cy="2388925"/>
            <a:chOff x="0" y="0"/>
            <a:chExt cx="3619584" cy="3185234"/>
          </a:xfrm>
        </p:grpSpPr>
        <p:pic>
          <p:nvPicPr>
            <p:cNvPr id="28" name="Picture 2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3619584" cy="3185234"/>
            </a:xfrm>
            <a:prstGeom prst="rect">
              <a:avLst/>
            </a:prstGeom>
          </p:spPr>
        </p:pic>
        <p:sp>
          <p:nvSpPr>
            <p:cNvPr id="29" name="TextBox 29"/>
            <p:cNvSpPr txBox="1"/>
            <p:nvPr/>
          </p:nvSpPr>
          <p:spPr>
            <a:xfrm>
              <a:off x="322111" y="406145"/>
              <a:ext cx="2970769" cy="1641475"/>
            </a:xfrm>
            <a:prstGeom prst="rect">
              <a:avLst/>
            </a:prstGeom>
          </p:spPr>
          <p:txBody>
            <a:bodyPr lIns="0" tIns="0" rIns="0" bIns="0" rtlCol="0" anchor="t">
              <a:spAutoFit/>
            </a:bodyPr>
            <a:lstStyle/>
            <a:p>
              <a:pPr algn="ctr">
                <a:lnSpc>
                  <a:spcPts val="2426"/>
                </a:lnSpc>
                <a:spcBef>
                  <a:spcPct val="0"/>
                </a:spcBef>
              </a:pPr>
              <a:r>
                <a:rPr lang="en-US" sz="1733" dirty="0">
                  <a:solidFill>
                    <a:srgbClr val="000000"/>
                  </a:solidFill>
                  <a:latin typeface="Fredoka One Bold"/>
                </a:rPr>
                <a:t>like activity hub made me better day, because it's like a community</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476045"/>
            <a:ext cx="16230600" cy="7782255"/>
            <a:chOff x="0" y="0"/>
            <a:chExt cx="4274726" cy="2049647"/>
          </a:xfrm>
        </p:grpSpPr>
        <p:sp>
          <p:nvSpPr>
            <p:cNvPr id="3" name="Freeform 3"/>
            <p:cNvSpPr/>
            <p:nvPr/>
          </p:nvSpPr>
          <p:spPr>
            <a:xfrm>
              <a:off x="0" y="0"/>
              <a:ext cx="4274726" cy="2049647"/>
            </a:xfrm>
            <a:custGeom>
              <a:avLst/>
              <a:gdLst/>
              <a:ahLst/>
              <a:cxnLst/>
              <a:rect l="l" t="t" r="r" b="b"/>
              <a:pathLst>
                <a:path w="4274726" h="2049647">
                  <a:moveTo>
                    <a:pt x="0" y="0"/>
                  </a:moveTo>
                  <a:lnTo>
                    <a:pt x="4274726" y="0"/>
                  </a:lnTo>
                  <a:lnTo>
                    <a:pt x="4274726" y="2049647"/>
                  </a:lnTo>
                  <a:lnTo>
                    <a:pt x="0" y="2049647"/>
                  </a:lnTo>
                  <a:close/>
                </a:path>
              </a:pathLst>
            </a:custGeom>
            <a:solidFill>
              <a:srgbClr val="F1F2F2"/>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5139012" y="687305"/>
            <a:ext cx="8009976" cy="1730229"/>
            <a:chOff x="0" y="0"/>
            <a:chExt cx="2109623" cy="455698"/>
          </a:xfrm>
        </p:grpSpPr>
        <p:sp>
          <p:nvSpPr>
            <p:cNvPr id="6" name="Freeform 6"/>
            <p:cNvSpPr/>
            <p:nvPr/>
          </p:nvSpPr>
          <p:spPr>
            <a:xfrm>
              <a:off x="0" y="0"/>
              <a:ext cx="2109623" cy="455698"/>
            </a:xfrm>
            <a:custGeom>
              <a:avLst/>
              <a:gdLst/>
              <a:ahLst/>
              <a:cxnLst/>
              <a:rect l="l" t="t" r="r" b="b"/>
              <a:pathLst>
                <a:path w="2109623" h="455698">
                  <a:moveTo>
                    <a:pt x="0" y="0"/>
                  </a:moveTo>
                  <a:lnTo>
                    <a:pt x="2109623" y="0"/>
                  </a:lnTo>
                  <a:lnTo>
                    <a:pt x="2109623" y="455698"/>
                  </a:lnTo>
                  <a:lnTo>
                    <a:pt x="0" y="455698"/>
                  </a:lnTo>
                  <a:close/>
                </a:path>
              </a:pathLst>
            </a:custGeom>
            <a:solidFill>
              <a:srgbClr val="DDDEDE"/>
            </a:solidFill>
            <a:ln w="38100">
              <a:solidFill>
                <a:srgbClr val="F1F2F2"/>
              </a:solidFill>
            </a:ln>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164492" y="7691400"/>
            <a:ext cx="2189615" cy="1982597"/>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300107" y="1028700"/>
            <a:ext cx="4927677" cy="1532060"/>
          </a:xfrm>
          <a:prstGeom prst="rect">
            <a:avLst/>
          </a:prstGeom>
        </p:spPr>
      </p:pic>
      <p:sp>
        <p:nvSpPr>
          <p:cNvPr id="10" name="TextBox 10"/>
          <p:cNvSpPr txBox="1"/>
          <p:nvPr/>
        </p:nvSpPr>
        <p:spPr>
          <a:xfrm>
            <a:off x="4543721" y="904875"/>
            <a:ext cx="9200557" cy="1052148"/>
          </a:xfrm>
          <a:prstGeom prst="rect">
            <a:avLst/>
          </a:prstGeom>
        </p:spPr>
        <p:txBody>
          <a:bodyPr lIns="0" tIns="0" rIns="0" bIns="0" rtlCol="0" anchor="t">
            <a:spAutoFit/>
          </a:bodyPr>
          <a:lstStyle/>
          <a:p>
            <a:pPr algn="ctr">
              <a:lnSpc>
                <a:spcPts val="9250"/>
              </a:lnSpc>
            </a:pPr>
            <a:r>
              <a:rPr lang="en-US" sz="5400" b="1" dirty="0">
                <a:solidFill>
                  <a:srgbClr val="000000"/>
                </a:solidFill>
                <a:latin typeface="Fredoka One Bold"/>
              </a:rPr>
              <a:t>NICOLE REDMOND</a:t>
            </a:r>
          </a:p>
        </p:txBody>
      </p:sp>
      <p:sp>
        <p:nvSpPr>
          <p:cNvPr id="11" name="TextBox 11"/>
          <p:cNvSpPr txBox="1"/>
          <p:nvPr/>
        </p:nvSpPr>
        <p:spPr>
          <a:xfrm>
            <a:off x="2080300" y="3115647"/>
            <a:ext cx="10035052" cy="5426315"/>
          </a:xfrm>
          <a:prstGeom prst="rect">
            <a:avLst/>
          </a:prstGeom>
        </p:spPr>
        <p:txBody>
          <a:bodyPr lIns="0" tIns="0" rIns="0" bIns="0" rtlCol="0" anchor="t">
            <a:spAutoFit/>
          </a:bodyPr>
          <a:lstStyle/>
          <a:p>
            <a:pPr marL="744473" lvl="1" indent="-372237">
              <a:lnSpc>
                <a:spcPts val="8620"/>
              </a:lnSpc>
              <a:buFont typeface="Arial"/>
              <a:buChar char="•"/>
            </a:pPr>
            <a:r>
              <a:rPr lang="en-US" sz="3448" dirty="0">
                <a:solidFill>
                  <a:srgbClr val="000000"/>
                </a:solidFill>
                <a:latin typeface="Arial" pitchFamily="34" charset="0"/>
              </a:rPr>
              <a:t>How I got involved in the research project</a:t>
            </a:r>
          </a:p>
          <a:p>
            <a:pPr marL="744473" lvl="1" indent="-372237">
              <a:lnSpc>
                <a:spcPts val="8620"/>
              </a:lnSpc>
              <a:buFont typeface="Arial"/>
              <a:buChar char="•"/>
            </a:pPr>
            <a:r>
              <a:rPr lang="en-US" sz="3448" dirty="0">
                <a:solidFill>
                  <a:srgbClr val="000000"/>
                </a:solidFill>
                <a:latin typeface="Arial" pitchFamily="34" charset="0"/>
              </a:rPr>
              <a:t>How I felt about taking part in the research</a:t>
            </a:r>
          </a:p>
          <a:p>
            <a:pPr marL="744473" lvl="1" indent="-372237">
              <a:lnSpc>
                <a:spcPts val="8620"/>
              </a:lnSpc>
              <a:buFont typeface="Arial"/>
              <a:buChar char="•"/>
            </a:pPr>
            <a:r>
              <a:rPr lang="en-US" sz="3448" dirty="0">
                <a:solidFill>
                  <a:srgbClr val="000000"/>
                </a:solidFill>
                <a:latin typeface="Arial" pitchFamily="34" charset="0"/>
              </a:rPr>
              <a:t>What we learned</a:t>
            </a:r>
          </a:p>
          <a:p>
            <a:pPr marL="744473" lvl="1" indent="-372237">
              <a:lnSpc>
                <a:spcPts val="8620"/>
              </a:lnSpc>
              <a:buFont typeface="Arial"/>
              <a:buChar char="•"/>
            </a:pPr>
            <a:r>
              <a:rPr lang="en-US" sz="3448" dirty="0">
                <a:solidFill>
                  <a:srgbClr val="000000"/>
                </a:solidFill>
                <a:latin typeface="Arial" pitchFamily="34" charset="0"/>
              </a:rPr>
              <a:t>How we improved the Activity Hub </a:t>
            </a:r>
          </a:p>
          <a:p>
            <a:pPr>
              <a:lnSpc>
                <a:spcPts val="7758"/>
              </a:lnSpc>
            </a:pPr>
            <a:endParaRPr lang="en-US" sz="3448" dirty="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grpSp>
        <p:nvGrpSpPr>
          <p:cNvPr id="2" name="Group 2"/>
          <p:cNvGrpSpPr/>
          <p:nvPr/>
        </p:nvGrpSpPr>
        <p:grpSpPr>
          <a:xfrm>
            <a:off x="4572000" y="500839"/>
            <a:ext cx="9067800" cy="1107424"/>
            <a:chOff x="0" y="0"/>
            <a:chExt cx="2109623" cy="291667"/>
          </a:xfrm>
        </p:grpSpPr>
        <p:sp>
          <p:nvSpPr>
            <p:cNvPr id="3" name="Freeform 3"/>
            <p:cNvSpPr/>
            <p:nvPr/>
          </p:nvSpPr>
          <p:spPr>
            <a:xfrm>
              <a:off x="0" y="0"/>
              <a:ext cx="2109623" cy="291667"/>
            </a:xfrm>
            <a:custGeom>
              <a:avLst/>
              <a:gdLst/>
              <a:ahLst/>
              <a:cxnLst/>
              <a:rect l="l" t="t" r="r" b="b"/>
              <a:pathLst>
                <a:path w="2109623" h="291667">
                  <a:moveTo>
                    <a:pt x="0" y="0"/>
                  </a:moveTo>
                  <a:lnTo>
                    <a:pt x="2109623" y="0"/>
                  </a:lnTo>
                  <a:lnTo>
                    <a:pt x="2109623" y="291667"/>
                  </a:lnTo>
                  <a:lnTo>
                    <a:pt x="0" y="291667"/>
                  </a:lnTo>
                  <a:close/>
                </a:path>
              </a:pathLst>
            </a:custGeom>
            <a:solidFill>
              <a:srgbClr val="DDDEDE"/>
            </a:solidFill>
            <a:ln w="38100">
              <a:solidFill>
                <a:srgbClr val="F1F2F2"/>
              </a:solidFill>
            </a:ln>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300107" y="1028700"/>
            <a:ext cx="4927677" cy="153206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6068173"/>
            <a:ext cx="1722194" cy="532314"/>
          </a:xfrm>
          <a:prstGeom prst="rect">
            <a:avLst/>
          </a:prstGeom>
        </p:spPr>
      </p:pic>
      <p:pic>
        <p:nvPicPr>
          <p:cNvPr id="7" name="Picture 7"/>
          <p:cNvPicPr>
            <a:picLocks noChangeAspect="1"/>
          </p:cNvPicPr>
          <p:nvPr/>
        </p:nvPicPr>
        <p:blipFill>
          <a:blip r:embed="rId6" cstate="print"/>
          <a:srcRect/>
          <a:stretch>
            <a:fillRect/>
          </a:stretch>
        </p:blipFill>
        <p:spPr>
          <a:xfrm>
            <a:off x="1411366" y="3988875"/>
            <a:ext cx="3941743" cy="5693629"/>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353109" y="6265740"/>
            <a:ext cx="1722194" cy="532314"/>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706219" y="6463307"/>
            <a:ext cx="1722194" cy="532314"/>
          </a:xfrm>
          <a:prstGeom prst="rect">
            <a:avLst/>
          </a:prstGeom>
        </p:spPr>
      </p:pic>
      <p:pic>
        <p:nvPicPr>
          <p:cNvPr id="10" name="Picture 10"/>
          <p:cNvPicPr>
            <a:picLocks noChangeAspect="1"/>
          </p:cNvPicPr>
          <p:nvPr/>
        </p:nvPicPr>
        <p:blipFill>
          <a:blip r:embed="rId7" cstate="print"/>
          <a:srcRect/>
          <a:stretch>
            <a:fillRect/>
          </a:stretch>
        </p:blipFill>
        <p:spPr>
          <a:xfrm>
            <a:off x="6721567" y="3925043"/>
            <a:ext cx="4248028" cy="6002881"/>
          </a:xfrm>
          <a:prstGeom prst="rect">
            <a:avLst/>
          </a:prstGeom>
        </p:spPr>
      </p:pic>
      <p:pic>
        <p:nvPicPr>
          <p:cNvPr id="11" name="Picture 11"/>
          <p:cNvPicPr>
            <a:picLocks noChangeAspect="1"/>
          </p:cNvPicPr>
          <p:nvPr/>
        </p:nvPicPr>
        <p:blipFill>
          <a:blip r:embed="rId8" cstate="print"/>
          <a:srcRect/>
          <a:stretch>
            <a:fillRect/>
          </a:stretch>
        </p:blipFill>
        <p:spPr>
          <a:xfrm>
            <a:off x="11931787" y="3925043"/>
            <a:ext cx="6013751" cy="4221132"/>
          </a:xfrm>
          <a:prstGeom prst="rect">
            <a:avLst/>
          </a:prstGeom>
        </p:spPr>
      </p:pic>
      <p:sp>
        <p:nvSpPr>
          <p:cNvPr id="12" name="TextBox 12"/>
          <p:cNvSpPr txBox="1"/>
          <p:nvPr/>
        </p:nvSpPr>
        <p:spPr>
          <a:xfrm>
            <a:off x="4543721" y="662718"/>
            <a:ext cx="9200557" cy="620939"/>
          </a:xfrm>
          <a:prstGeom prst="rect">
            <a:avLst/>
          </a:prstGeom>
        </p:spPr>
        <p:txBody>
          <a:bodyPr lIns="0" tIns="0" rIns="0" bIns="0" rtlCol="0" anchor="t">
            <a:spAutoFit/>
          </a:bodyPr>
          <a:lstStyle/>
          <a:p>
            <a:pPr algn="ctr">
              <a:lnSpc>
                <a:spcPts val="5330"/>
              </a:lnSpc>
            </a:pPr>
            <a:r>
              <a:rPr lang="en-US" sz="3807" b="1" dirty="0">
                <a:solidFill>
                  <a:srgbClr val="000000"/>
                </a:solidFill>
                <a:latin typeface="Fredoka One Bold"/>
              </a:rPr>
              <a:t>MY EXPERIENCE IN RESEARCH </a:t>
            </a:r>
          </a:p>
        </p:txBody>
      </p:sp>
      <p:sp>
        <p:nvSpPr>
          <p:cNvPr id="13" name="TextBox 13"/>
          <p:cNvSpPr txBox="1"/>
          <p:nvPr/>
        </p:nvSpPr>
        <p:spPr>
          <a:xfrm>
            <a:off x="3892410" y="1848303"/>
            <a:ext cx="11005146" cy="672556"/>
          </a:xfrm>
          <a:prstGeom prst="rect">
            <a:avLst/>
          </a:prstGeom>
        </p:spPr>
        <p:txBody>
          <a:bodyPr lIns="0" tIns="0" rIns="0" bIns="0" rtlCol="0" anchor="t">
            <a:spAutoFit/>
          </a:bodyPr>
          <a:lstStyle/>
          <a:p>
            <a:pPr algn="ctr">
              <a:lnSpc>
                <a:spcPts val="5880"/>
              </a:lnSpc>
            </a:pPr>
            <a:r>
              <a:rPr lang="en-US" sz="3600" dirty="0">
                <a:solidFill>
                  <a:srgbClr val="5E17EB"/>
                </a:solidFill>
                <a:latin typeface="Fredoka One Bold"/>
              </a:rPr>
              <a:t>How I got involved in the research project </a:t>
            </a:r>
          </a:p>
        </p:txBody>
      </p:sp>
      <p:sp>
        <p:nvSpPr>
          <p:cNvPr id="14" name="TextBox 14"/>
          <p:cNvSpPr txBox="1"/>
          <p:nvPr/>
        </p:nvSpPr>
        <p:spPr>
          <a:xfrm>
            <a:off x="1520721" y="2808410"/>
            <a:ext cx="3618291" cy="1180465"/>
          </a:xfrm>
          <a:prstGeom prst="rect">
            <a:avLst/>
          </a:prstGeom>
        </p:spPr>
        <p:txBody>
          <a:bodyPr lIns="0" tIns="0" rIns="0" bIns="0" rtlCol="0" anchor="t">
            <a:spAutoFit/>
          </a:bodyPr>
          <a:lstStyle/>
          <a:p>
            <a:pPr algn="ctr">
              <a:lnSpc>
                <a:spcPts val="4759"/>
              </a:lnSpc>
            </a:pPr>
            <a:r>
              <a:rPr lang="en-US" sz="3399" dirty="0">
                <a:solidFill>
                  <a:srgbClr val="000000"/>
                </a:solidFill>
                <a:latin typeface="Fredoka One Bold"/>
              </a:rPr>
              <a:t>Information session</a:t>
            </a:r>
          </a:p>
        </p:txBody>
      </p:sp>
      <p:sp>
        <p:nvSpPr>
          <p:cNvPr id="15" name="TextBox 15"/>
          <p:cNvSpPr txBox="1"/>
          <p:nvPr/>
        </p:nvSpPr>
        <p:spPr>
          <a:xfrm>
            <a:off x="6934200" y="3009900"/>
            <a:ext cx="3889396" cy="560923"/>
          </a:xfrm>
          <a:prstGeom prst="rect">
            <a:avLst/>
          </a:prstGeom>
        </p:spPr>
        <p:txBody>
          <a:bodyPr lIns="0" tIns="0" rIns="0" bIns="0" rtlCol="0" anchor="t">
            <a:spAutoFit/>
          </a:bodyPr>
          <a:lstStyle/>
          <a:p>
            <a:pPr algn="ctr">
              <a:lnSpc>
                <a:spcPts val="4759"/>
              </a:lnSpc>
            </a:pPr>
            <a:r>
              <a:rPr lang="en-US" sz="3399" dirty="0">
                <a:solidFill>
                  <a:srgbClr val="000000"/>
                </a:solidFill>
                <a:latin typeface="Fredoka One Bold"/>
              </a:rPr>
              <a:t>Information Booklet</a:t>
            </a:r>
          </a:p>
        </p:txBody>
      </p:sp>
      <p:sp>
        <p:nvSpPr>
          <p:cNvPr id="16" name="TextBox 16"/>
          <p:cNvSpPr txBox="1"/>
          <p:nvPr/>
        </p:nvSpPr>
        <p:spPr>
          <a:xfrm>
            <a:off x="14097000" y="3086100"/>
            <a:ext cx="1869738" cy="574196"/>
          </a:xfrm>
          <a:prstGeom prst="rect">
            <a:avLst/>
          </a:prstGeom>
        </p:spPr>
        <p:txBody>
          <a:bodyPr wrap="square" lIns="0" tIns="0" rIns="0" bIns="0" rtlCol="0" anchor="t">
            <a:spAutoFit/>
          </a:bodyPr>
          <a:lstStyle/>
          <a:p>
            <a:pPr algn="ctr">
              <a:lnSpc>
                <a:spcPts val="4759"/>
              </a:lnSpc>
            </a:pPr>
            <a:r>
              <a:rPr lang="en-US" sz="3399" dirty="0">
                <a:solidFill>
                  <a:srgbClr val="000000"/>
                </a:solidFill>
                <a:latin typeface="Fredoka One Bold"/>
              </a:rPr>
              <a:t>Consent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grpSp>
        <p:nvGrpSpPr>
          <p:cNvPr id="2" name="Group 2"/>
          <p:cNvGrpSpPr/>
          <p:nvPr/>
        </p:nvGrpSpPr>
        <p:grpSpPr>
          <a:xfrm>
            <a:off x="4572000" y="294954"/>
            <a:ext cx="8991600" cy="1313309"/>
            <a:chOff x="0" y="0"/>
            <a:chExt cx="2109623" cy="345892"/>
          </a:xfrm>
        </p:grpSpPr>
        <p:sp>
          <p:nvSpPr>
            <p:cNvPr id="3" name="Freeform 3"/>
            <p:cNvSpPr/>
            <p:nvPr/>
          </p:nvSpPr>
          <p:spPr>
            <a:xfrm>
              <a:off x="0" y="0"/>
              <a:ext cx="2109623" cy="345892"/>
            </a:xfrm>
            <a:custGeom>
              <a:avLst/>
              <a:gdLst/>
              <a:ahLst/>
              <a:cxnLst/>
              <a:rect l="l" t="t" r="r" b="b"/>
              <a:pathLst>
                <a:path w="2109623" h="345892">
                  <a:moveTo>
                    <a:pt x="0" y="0"/>
                  </a:moveTo>
                  <a:lnTo>
                    <a:pt x="2109623" y="0"/>
                  </a:lnTo>
                  <a:lnTo>
                    <a:pt x="2109623" y="345892"/>
                  </a:lnTo>
                  <a:lnTo>
                    <a:pt x="0" y="345892"/>
                  </a:lnTo>
                  <a:close/>
                </a:path>
              </a:pathLst>
            </a:custGeom>
            <a:solidFill>
              <a:srgbClr val="DDDEDE"/>
            </a:solidFill>
            <a:ln w="38100">
              <a:solidFill>
                <a:srgbClr val="F1F2F2"/>
              </a:solidFill>
            </a:ln>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4543721" y="585627"/>
            <a:ext cx="9200557" cy="620939"/>
          </a:xfrm>
          <a:prstGeom prst="rect">
            <a:avLst/>
          </a:prstGeom>
        </p:spPr>
        <p:txBody>
          <a:bodyPr lIns="0" tIns="0" rIns="0" bIns="0" rtlCol="0" anchor="t">
            <a:spAutoFit/>
          </a:bodyPr>
          <a:lstStyle/>
          <a:p>
            <a:pPr algn="ctr">
              <a:lnSpc>
                <a:spcPts val="5330"/>
              </a:lnSpc>
            </a:pPr>
            <a:r>
              <a:rPr lang="en-US" sz="3807" b="1" dirty="0">
                <a:solidFill>
                  <a:srgbClr val="000000"/>
                </a:solidFill>
                <a:latin typeface="Fredoka One Bold"/>
              </a:rPr>
              <a:t>MY EXPERIENCE IN RESEARCH </a:t>
            </a:r>
          </a:p>
        </p:txBody>
      </p:sp>
      <p:sp>
        <p:nvSpPr>
          <p:cNvPr id="6" name="TextBox 6"/>
          <p:cNvSpPr txBox="1"/>
          <p:nvPr/>
        </p:nvSpPr>
        <p:spPr>
          <a:xfrm>
            <a:off x="4354274" y="1581603"/>
            <a:ext cx="10267256" cy="756617"/>
          </a:xfrm>
          <a:prstGeom prst="rect">
            <a:avLst/>
          </a:prstGeom>
        </p:spPr>
        <p:txBody>
          <a:bodyPr lIns="0" tIns="0" rIns="0" bIns="0" rtlCol="0" anchor="t">
            <a:spAutoFit/>
          </a:bodyPr>
          <a:lstStyle/>
          <a:p>
            <a:pPr algn="ctr">
              <a:lnSpc>
                <a:spcPts val="5880"/>
              </a:lnSpc>
            </a:pPr>
            <a:r>
              <a:rPr lang="en-US" sz="3600" dirty="0">
                <a:solidFill>
                  <a:srgbClr val="5E17EB"/>
                </a:solidFill>
                <a:latin typeface="Fredoka One Bold"/>
              </a:rPr>
              <a:t>How I felt about taking part in research </a:t>
            </a:r>
          </a:p>
        </p:txBody>
      </p:sp>
      <p:grpSp>
        <p:nvGrpSpPr>
          <p:cNvPr id="7" name="Group 7"/>
          <p:cNvGrpSpPr/>
          <p:nvPr/>
        </p:nvGrpSpPr>
        <p:grpSpPr>
          <a:xfrm>
            <a:off x="130106" y="2868563"/>
            <a:ext cx="4413616" cy="3994429"/>
            <a:chOff x="0" y="0"/>
            <a:chExt cx="5884821" cy="5325904"/>
          </a:xfrm>
        </p:grpSpPr>
        <p:pic>
          <p:nvPicPr>
            <p:cNvPr id="8" name="Picture 8"/>
            <p:cNvPicPr>
              <a:picLocks noChangeAspect="1"/>
            </p:cNvPicPr>
            <p:nvPr/>
          </p:nvPicPr>
          <p:blipFill>
            <a:blip r:embed="rId2" cstate="print"/>
            <a:srcRect/>
            <a:stretch>
              <a:fillRect/>
            </a:stretch>
          </p:blipFill>
          <p:spPr>
            <a:xfrm>
              <a:off x="1146082" y="0"/>
              <a:ext cx="3524078" cy="3524078"/>
            </a:xfrm>
            <a:prstGeom prst="rect">
              <a:avLst/>
            </a:prstGeom>
          </p:spPr>
        </p:pic>
        <p:sp>
          <p:nvSpPr>
            <p:cNvPr id="9" name="TextBox 9"/>
            <p:cNvSpPr txBox="1"/>
            <p:nvPr/>
          </p:nvSpPr>
          <p:spPr>
            <a:xfrm>
              <a:off x="0" y="3684430"/>
              <a:ext cx="5884821" cy="1641474"/>
            </a:xfrm>
            <a:prstGeom prst="rect">
              <a:avLst/>
            </a:prstGeom>
          </p:spPr>
          <p:txBody>
            <a:bodyPr lIns="0" tIns="0" rIns="0" bIns="0" rtlCol="0" anchor="t">
              <a:spAutoFit/>
            </a:bodyPr>
            <a:lstStyle/>
            <a:p>
              <a:pPr algn="ctr">
                <a:lnSpc>
                  <a:spcPts val="4759"/>
                </a:lnSpc>
              </a:pPr>
              <a:r>
                <a:rPr lang="en-US" sz="3399" dirty="0">
                  <a:solidFill>
                    <a:srgbClr val="000000"/>
                  </a:solidFill>
                  <a:latin typeface="Fredoka One Bold"/>
                </a:rPr>
                <a:t>We heard other people's views</a:t>
              </a:r>
            </a:p>
          </p:txBody>
        </p:sp>
      </p:grpSp>
      <p:grpSp>
        <p:nvGrpSpPr>
          <p:cNvPr id="10" name="Group 10"/>
          <p:cNvGrpSpPr/>
          <p:nvPr/>
        </p:nvGrpSpPr>
        <p:grpSpPr>
          <a:xfrm>
            <a:off x="9076583" y="2868563"/>
            <a:ext cx="3670827" cy="5086853"/>
            <a:chOff x="0" y="0"/>
            <a:chExt cx="4894436" cy="6782471"/>
          </a:xfrm>
        </p:grpSpPr>
        <p:pic>
          <p:nvPicPr>
            <p:cNvPr id="11" name="Picture 11"/>
            <p:cNvPicPr>
              <a:picLocks noChangeAspect="1"/>
            </p:cNvPicPr>
            <p:nvPr/>
          </p:nvPicPr>
          <p:blipFill>
            <a:blip r:embed="rId3" cstate="print"/>
            <a:srcRect/>
            <a:stretch>
              <a:fillRect/>
            </a:stretch>
          </p:blipFill>
          <p:spPr>
            <a:xfrm>
              <a:off x="86521" y="0"/>
              <a:ext cx="4807915" cy="4807915"/>
            </a:xfrm>
            <a:prstGeom prst="rect">
              <a:avLst/>
            </a:prstGeom>
          </p:spPr>
        </p:pic>
        <p:sp>
          <p:nvSpPr>
            <p:cNvPr id="12" name="TextBox 12"/>
            <p:cNvSpPr txBox="1"/>
            <p:nvPr/>
          </p:nvSpPr>
          <p:spPr>
            <a:xfrm>
              <a:off x="0" y="4628035"/>
              <a:ext cx="4894436" cy="2154436"/>
            </a:xfrm>
            <a:prstGeom prst="rect">
              <a:avLst/>
            </a:prstGeom>
          </p:spPr>
          <p:txBody>
            <a:bodyPr lIns="0" tIns="0" rIns="0" bIns="0" rtlCol="0" anchor="t">
              <a:spAutoFit/>
            </a:bodyPr>
            <a:lstStyle/>
            <a:p>
              <a:pPr algn="ctr">
                <a:lnSpc>
                  <a:spcPts val="4221"/>
                </a:lnSpc>
              </a:pPr>
              <a:r>
                <a:rPr lang="en-US" sz="3015" dirty="0">
                  <a:solidFill>
                    <a:srgbClr val="000000"/>
                  </a:solidFill>
                  <a:latin typeface="Fredoka One Bold"/>
                </a:rPr>
                <a:t>We worked in a group and gave our ideas</a:t>
              </a:r>
            </a:p>
          </p:txBody>
        </p:sp>
      </p:grpSp>
      <p:grpSp>
        <p:nvGrpSpPr>
          <p:cNvPr id="13" name="Group 13"/>
          <p:cNvGrpSpPr/>
          <p:nvPr/>
        </p:nvGrpSpPr>
        <p:grpSpPr>
          <a:xfrm>
            <a:off x="4186675" y="5877661"/>
            <a:ext cx="4271070" cy="4153185"/>
            <a:chOff x="0" y="0"/>
            <a:chExt cx="5694759" cy="5537581"/>
          </a:xfrm>
        </p:grpSpPr>
        <p:pic>
          <p:nvPicPr>
            <p:cNvPr id="14" name="Picture 14"/>
            <p:cNvPicPr>
              <a:picLocks noChangeAspect="1"/>
            </p:cNvPicPr>
            <p:nvPr/>
          </p:nvPicPr>
          <p:blipFill>
            <a:blip r:embed="rId4" cstate="print"/>
            <a:srcRect/>
            <a:stretch>
              <a:fillRect/>
            </a:stretch>
          </p:blipFill>
          <p:spPr>
            <a:xfrm>
              <a:off x="435049" y="0"/>
              <a:ext cx="4824661" cy="4824661"/>
            </a:xfrm>
            <a:prstGeom prst="rect">
              <a:avLst/>
            </a:prstGeom>
          </p:spPr>
        </p:pic>
        <p:sp>
          <p:nvSpPr>
            <p:cNvPr id="15" name="TextBox 15"/>
            <p:cNvSpPr txBox="1"/>
            <p:nvPr/>
          </p:nvSpPr>
          <p:spPr>
            <a:xfrm>
              <a:off x="0" y="3896106"/>
              <a:ext cx="5694759" cy="1641475"/>
            </a:xfrm>
            <a:prstGeom prst="rect">
              <a:avLst/>
            </a:prstGeom>
          </p:spPr>
          <p:txBody>
            <a:bodyPr lIns="0" tIns="0" rIns="0" bIns="0" rtlCol="0" anchor="t">
              <a:spAutoFit/>
            </a:bodyPr>
            <a:lstStyle/>
            <a:p>
              <a:pPr algn="ctr">
                <a:lnSpc>
                  <a:spcPts val="4759"/>
                </a:lnSpc>
              </a:pPr>
              <a:r>
                <a:rPr lang="en-US" sz="3399" dirty="0">
                  <a:solidFill>
                    <a:srgbClr val="000000"/>
                  </a:solidFill>
                  <a:latin typeface="Fredoka One Bold"/>
                </a:rPr>
                <a:t>It is important for </a:t>
              </a:r>
            </a:p>
            <a:p>
              <a:pPr algn="ctr">
                <a:lnSpc>
                  <a:spcPts val="4759"/>
                </a:lnSpc>
              </a:pPr>
              <a:r>
                <a:rPr lang="en-US" sz="3399" dirty="0">
                  <a:solidFill>
                    <a:srgbClr val="000000"/>
                  </a:solidFill>
                  <a:latin typeface="Fredoka One Bold"/>
                </a:rPr>
                <a:t>SMH to hear from us</a:t>
              </a:r>
            </a:p>
          </p:txBody>
        </p:sp>
      </p:grpSp>
      <p:grpSp>
        <p:nvGrpSpPr>
          <p:cNvPr id="16" name="Group 16"/>
          <p:cNvGrpSpPr/>
          <p:nvPr/>
        </p:nvGrpSpPr>
        <p:grpSpPr>
          <a:xfrm>
            <a:off x="12811749" y="4857246"/>
            <a:ext cx="4818776" cy="5123450"/>
            <a:chOff x="0" y="0"/>
            <a:chExt cx="6425035" cy="6831266"/>
          </a:xfrm>
        </p:grpSpPr>
        <p:pic>
          <p:nvPicPr>
            <p:cNvPr id="17" name="Picture 17"/>
            <p:cNvPicPr>
              <a:picLocks noChangeAspect="1"/>
            </p:cNvPicPr>
            <p:nvPr/>
          </p:nvPicPr>
          <p:blipFill>
            <a:blip r:embed="rId5" cstate="print"/>
            <a:srcRect/>
            <a:stretch>
              <a:fillRect/>
            </a:stretch>
          </p:blipFill>
          <p:spPr>
            <a:xfrm>
              <a:off x="469368" y="0"/>
              <a:ext cx="5393256" cy="5393256"/>
            </a:xfrm>
            <a:prstGeom prst="rect">
              <a:avLst/>
            </a:prstGeom>
          </p:spPr>
        </p:pic>
        <p:sp>
          <p:nvSpPr>
            <p:cNvPr id="18" name="TextBox 18"/>
            <p:cNvSpPr txBox="1"/>
            <p:nvPr/>
          </p:nvSpPr>
          <p:spPr>
            <a:xfrm>
              <a:off x="0" y="5326581"/>
              <a:ext cx="6425035" cy="1504685"/>
            </a:xfrm>
            <a:prstGeom prst="rect">
              <a:avLst/>
            </a:prstGeom>
          </p:spPr>
          <p:txBody>
            <a:bodyPr lIns="0" tIns="0" rIns="0" bIns="0" rtlCol="0" anchor="t">
              <a:spAutoFit/>
            </a:bodyPr>
            <a:lstStyle/>
            <a:p>
              <a:pPr algn="ctr">
                <a:lnSpc>
                  <a:spcPts val="4406"/>
                </a:lnSpc>
              </a:pPr>
              <a:r>
                <a:rPr lang="en-US" sz="3147" dirty="0">
                  <a:solidFill>
                    <a:srgbClr val="000000"/>
                  </a:solidFill>
                  <a:latin typeface="Fredoka One Bold"/>
                </a:rPr>
                <a:t>We helped to make a plan for the Activity Hub</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96667" y="687305"/>
            <a:ext cx="1949375" cy="1949375"/>
          </a:xfrm>
          <a:prstGeom prst="rect">
            <a:avLst/>
          </a:prstGeom>
        </p:spPr>
      </p:pic>
      <p:grpSp>
        <p:nvGrpSpPr>
          <p:cNvPr id="3" name="Group 3"/>
          <p:cNvGrpSpPr/>
          <p:nvPr/>
        </p:nvGrpSpPr>
        <p:grpSpPr>
          <a:xfrm>
            <a:off x="4272999" y="687305"/>
            <a:ext cx="9742003" cy="1343351"/>
            <a:chOff x="0" y="0"/>
            <a:chExt cx="2565795" cy="353804"/>
          </a:xfrm>
        </p:grpSpPr>
        <p:sp>
          <p:nvSpPr>
            <p:cNvPr id="4" name="Freeform 4"/>
            <p:cNvSpPr/>
            <p:nvPr/>
          </p:nvSpPr>
          <p:spPr>
            <a:xfrm>
              <a:off x="0" y="0"/>
              <a:ext cx="2565795" cy="353804"/>
            </a:xfrm>
            <a:custGeom>
              <a:avLst/>
              <a:gdLst/>
              <a:ahLst/>
              <a:cxnLst/>
              <a:rect l="l" t="t" r="r" b="b"/>
              <a:pathLst>
                <a:path w="2565795" h="353804">
                  <a:moveTo>
                    <a:pt x="0" y="0"/>
                  </a:moveTo>
                  <a:lnTo>
                    <a:pt x="2565795" y="0"/>
                  </a:lnTo>
                  <a:lnTo>
                    <a:pt x="2565795" y="353804"/>
                  </a:lnTo>
                  <a:lnTo>
                    <a:pt x="0" y="353804"/>
                  </a:lnTo>
                  <a:close/>
                </a:path>
              </a:pathLst>
            </a:custGeom>
            <a:solidFill>
              <a:srgbClr val="DDDEDE"/>
            </a:solidFill>
            <a:ln w="38100">
              <a:solidFill>
                <a:srgbClr val="F1F2F2"/>
              </a:solid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561698" y="981230"/>
            <a:ext cx="3395204" cy="1049427"/>
          </a:xfrm>
          <a:prstGeom prst="rect">
            <a:avLst/>
          </a:prstGeom>
        </p:spPr>
      </p:pic>
      <p:pic>
        <p:nvPicPr>
          <p:cNvPr id="7" name="Picture 7"/>
          <p:cNvPicPr>
            <a:picLocks noChangeAspect="1"/>
          </p:cNvPicPr>
          <p:nvPr/>
        </p:nvPicPr>
        <p:blipFill>
          <a:blip r:embed="rId6" cstate="print"/>
          <a:srcRect/>
          <a:stretch>
            <a:fillRect/>
          </a:stretch>
        </p:blipFill>
        <p:spPr>
          <a:xfrm>
            <a:off x="6375317" y="2420341"/>
            <a:ext cx="5537366" cy="7866659"/>
          </a:xfrm>
          <a:prstGeom prst="rect">
            <a:avLst/>
          </a:prstGeom>
        </p:spPr>
      </p:pic>
      <p:sp>
        <p:nvSpPr>
          <p:cNvPr id="8" name="TextBox 8"/>
          <p:cNvSpPr txBox="1"/>
          <p:nvPr/>
        </p:nvSpPr>
        <p:spPr>
          <a:xfrm>
            <a:off x="4572000" y="1104900"/>
            <a:ext cx="9200557" cy="654025"/>
          </a:xfrm>
          <a:prstGeom prst="rect">
            <a:avLst/>
          </a:prstGeom>
        </p:spPr>
        <p:txBody>
          <a:bodyPr lIns="0" tIns="0" rIns="0" bIns="0" rtlCol="0" anchor="t">
            <a:spAutoFit/>
          </a:bodyPr>
          <a:lstStyle/>
          <a:p>
            <a:pPr algn="ctr">
              <a:lnSpc>
                <a:spcPts val="5050"/>
              </a:lnSpc>
            </a:pPr>
            <a:r>
              <a:rPr lang="en-US" sz="5400" b="1" dirty="0">
                <a:solidFill>
                  <a:srgbClr val="000000"/>
                </a:solidFill>
                <a:latin typeface="Fredoka One Bold"/>
              </a:rPr>
              <a:t>CO-CREATION WORKSHOP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96667" y="687305"/>
            <a:ext cx="1949375" cy="1949375"/>
          </a:xfrm>
          <a:prstGeom prst="rect">
            <a:avLst/>
          </a:prstGeom>
        </p:spPr>
      </p:pic>
      <p:grpSp>
        <p:nvGrpSpPr>
          <p:cNvPr id="3" name="Group 3"/>
          <p:cNvGrpSpPr/>
          <p:nvPr/>
        </p:nvGrpSpPr>
        <p:grpSpPr>
          <a:xfrm>
            <a:off x="4272999" y="687305"/>
            <a:ext cx="9742003" cy="1730229"/>
            <a:chOff x="0" y="0"/>
            <a:chExt cx="2565795" cy="455698"/>
          </a:xfrm>
        </p:grpSpPr>
        <p:sp>
          <p:nvSpPr>
            <p:cNvPr id="4" name="Freeform 4"/>
            <p:cNvSpPr/>
            <p:nvPr/>
          </p:nvSpPr>
          <p:spPr>
            <a:xfrm>
              <a:off x="0" y="0"/>
              <a:ext cx="2565795" cy="455698"/>
            </a:xfrm>
            <a:custGeom>
              <a:avLst/>
              <a:gdLst/>
              <a:ahLst/>
              <a:cxnLst/>
              <a:rect l="l" t="t" r="r" b="b"/>
              <a:pathLst>
                <a:path w="2565795" h="455698">
                  <a:moveTo>
                    <a:pt x="0" y="0"/>
                  </a:moveTo>
                  <a:lnTo>
                    <a:pt x="2565795" y="0"/>
                  </a:lnTo>
                  <a:lnTo>
                    <a:pt x="2565795" y="455698"/>
                  </a:lnTo>
                  <a:lnTo>
                    <a:pt x="0" y="455698"/>
                  </a:lnTo>
                  <a:close/>
                </a:path>
              </a:pathLst>
            </a:custGeom>
            <a:solidFill>
              <a:srgbClr val="DDDEDE"/>
            </a:solidFill>
            <a:ln w="38100">
              <a:solidFill>
                <a:srgbClr val="F1F2F2"/>
              </a:solid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561698" y="981230"/>
            <a:ext cx="3395204" cy="1049427"/>
          </a:xfrm>
          <a:prstGeom prst="rect">
            <a:avLst/>
          </a:prstGeom>
        </p:spPr>
      </p:pic>
      <p:pic>
        <p:nvPicPr>
          <p:cNvPr id="7" name="Picture 7"/>
          <p:cNvPicPr>
            <a:picLocks noChangeAspect="1"/>
          </p:cNvPicPr>
          <p:nvPr/>
        </p:nvPicPr>
        <p:blipFill>
          <a:blip r:embed="rId6" cstate="print"/>
          <a:srcRect t="2711" b="7653"/>
          <a:stretch>
            <a:fillRect/>
          </a:stretch>
        </p:blipFill>
        <p:spPr>
          <a:xfrm>
            <a:off x="2878692" y="3086100"/>
            <a:ext cx="12530617" cy="6317933"/>
          </a:xfrm>
          <a:prstGeom prst="rect">
            <a:avLst/>
          </a:prstGeom>
        </p:spPr>
      </p:pic>
      <p:sp>
        <p:nvSpPr>
          <p:cNvPr id="8" name="TextBox 8"/>
          <p:cNvSpPr txBox="1"/>
          <p:nvPr/>
        </p:nvSpPr>
        <p:spPr>
          <a:xfrm>
            <a:off x="4543721" y="923925"/>
            <a:ext cx="9200557" cy="927113"/>
          </a:xfrm>
          <a:prstGeom prst="rect">
            <a:avLst/>
          </a:prstGeom>
        </p:spPr>
        <p:txBody>
          <a:bodyPr lIns="0" tIns="0" rIns="0" bIns="0" rtlCol="0" anchor="t">
            <a:spAutoFit/>
          </a:bodyPr>
          <a:lstStyle/>
          <a:p>
            <a:pPr algn="ctr">
              <a:lnSpc>
                <a:spcPts val="7990"/>
              </a:lnSpc>
            </a:pPr>
            <a:r>
              <a:rPr lang="en-US" sz="5400" b="1" dirty="0">
                <a:solidFill>
                  <a:srgbClr val="000000"/>
                </a:solidFill>
                <a:latin typeface="Fredoka One Bold"/>
              </a:rPr>
              <a:t>WHAT WE LEARNED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grpSp>
        <p:nvGrpSpPr>
          <p:cNvPr id="2" name="Group 2"/>
          <p:cNvGrpSpPr/>
          <p:nvPr/>
        </p:nvGrpSpPr>
        <p:grpSpPr>
          <a:xfrm>
            <a:off x="885340" y="1529678"/>
            <a:ext cx="16230600" cy="3858999"/>
            <a:chOff x="0" y="0"/>
            <a:chExt cx="4274726" cy="1016362"/>
          </a:xfrm>
        </p:grpSpPr>
        <p:sp>
          <p:nvSpPr>
            <p:cNvPr id="3" name="Freeform 3"/>
            <p:cNvSpPr/>
            <p:nvPr/>
          </p:nvSpPr>
          <p:spPr>
            <a:xfrm>
              <a:off x="0" y="0"/>
              <a:ext cx="4274726" cy="1016362"/>
            </a:xfrm>
            <a:custGeom>
              <a:avLst/>
              <a:gdLst/>
              <a:ahLst/>
              <a:cxnLst/>
              <a:rect l="l" t="t" r="r" b="b"/>
              <a:pathLst>
                <a:path w="4274726" h="1016362">
                  <a:moveTo>
                    <a:pt x="0" y="0"/>
                  </a:moveTo>
                  <a:lnTo>
                    <a:pt x="4274726" y="0"/>
                  </a:lnTo>
                  <a:lnTo>
                    <a:pt x="4274726" y="1016362"/>
                  </a:lnTo>
                  <a:lnTo>
                    <a:pt x="0" y="1016362"/>
                  </a:lnTo>
                  <a:close/>
                </a:path>
              </a:pathLst>
            </a:custGeom>
            <a:solidFill>
              <a:srgbClr val="F1F2F2"/>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5139012" y="163586"/>
            <a:ext cx="8009976" cy="1730229"/>
            <a:chOff x="0" y="0"/>
            <a:chExt cx="2109623" cy="455698"/>
          </a:xfrm>
        </p:grpSpPr>
        <p:sp>
          <p:nvSpPr>
            <p:cNvPr id="6" name="Freeform 6"/>
            <p:cNvSpPr/>
            <p:nvPr/>
          </p:nvSpPr>
          <p:spPr>
            <a:xfrm>
              <a:off x="0" y="0"/>
              <a:ext cx="2109623" cy="455698"/>
            </a:xfrm>
            <a:custGeom>
              <a:avLst/>
              <a:gdLst/>
              <a:ahLst/>
              <a:cxnLst/>
              <a:rect l="l" t="t" r="r" b="b"/>
              <a:pathLst>
                <a:path w="2109623" h="455698">
                  <a:moveTo>
                    <a:pt x="0" y="0"/>
                  </a:moveTo>
                  <a:lnTo>
                    <a:pt x="2109623" y="0"/>
                  </a:lnTo>
                  <a:lnTo>
                    <a:pt x="2109623" y="455698"/>
                  </a:lnTo>
                  <a:lnTo>
                    <a:pt x="0" y="455698"/>
                  </a:lnTo>
                  <a:close/>
                </a:path>
              </a:pathLst>
            </a:custGeom>
            <a:solidFill>
              <a:srgbClr val="DDDEDE"/>
            </a:solidFill>
            <a:ln w="38100">
              <a:solidFill>
                <a:srgbClr val="F1F2F2"/>
              </a:solidFill>
            </a:ln>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490056" y="2109509"/>
            <a:ext cx="15194705" cy="3077766"/>
          </a:xfrm>
          <a:prstGeom prst="rect">
            <a:avLst/>
          </a:prstGeom>
        </p:spPr>
        <p:txBody>
          <a:bodyPr lIns="0" tIns="0" rIns="0" bIns="0" rtlCol="0" anchor="t">
            <a:spAutoFit/>
          </a:bodyPr>
          <a:lstStyle/>
          <a:p>
            <a:pPr algn="ctr">
              <a:lnSpc>
                <a:spcPts val="4835"/>
              </a:lnSpc>
            </a:pPr>
            <a:r>
              <a:rPr lang="en-US" sz="3454" dirty="0">
                <a:solidFill>
                  <a:srgbClr val="000000"/>
                </a:solidFill>
                <a:latin typeface="Arial" pitchFamily="34" charset="0"/>
              </a:rPr>
              <a:t>The Digital Hub was established in response to the Covid-19 pandemic with the aim of enhancing service provision.</a:t>
            </a:r>
          </a:p>
          <a:p>
            <a:pPr algn="ctr">
              <a:lnSpc>
                <a:spcPts val="4835"/>
              </a:lnSpc>
            </a:pPr>
            <a:endParaRPr lang="en-US" sz="3454" dirty="0">
              <a:solidFill>
                <a:srgbClr val="000000"/>
              </a:solidFill>
              <a:latin typeface="Arial" pitchFamily="34" charset="0"/>
            </a:endParaRPr>
          </a:p>
          <a:p>
            <a:pPr algn="ctr">
              <a:lnSpc>
                <a:spcPts val="4835"/>
              </a:lnSpc>
            </a:pPr>
            <a:r>
              <a:rPr lang="en-US" sz="3454" dirty="0">
                <a:solidFill>
                  <a:srgbClr val="000000"/>
                </a:solidFill>
                <a:latin typeface="Arial" pitchFamily="34" charset="0"/>
              </a:rPr>
              <a:t>It allows adults to connect online and access a range of information through our website</a:t>
            </a:r>
          </a:p>
        </p:txBody>
      </p:sp>
      <p:pic>
        <p:nvPicPr>
          <p:cNvPr id="11" name="Picture 11"/>
          <p:cNvPicPr>
            <a:picLocks noChangeAspect="1"/>
          </p:cNvPicPr>
          <p:nvPr/>
        </p:nvPicPr>
        <p:blipFill>
          <a:blip r:embed="rId2" cstate="print"/>
          <a:srcRect/>
          <a:stretch>
            <a:fillRect/>
          </a:stretch>
        </p:blipFill>
        <p:spPr>
          <a:xfrm>
            <a:off x="1963501" y="5813201"/>
            <a:ext cx="5951160" cy="3593013"/>
          </a:xfrm>
          <a:prstGeom prst="rect">
            <a:avLst/>
          </a:prstGeom>
        </p:spPr>
      </p:pic>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423142" y="163586"/>
            <a:ext cx="1955670" cy="1955670"/>
          </a:xfrm>
          <a:prstGeom prst="rect">
            <a:avLst/>
          </a:prstGeom>
        </p:spPr>
      </p:pic>
      <p:grpSp>
        <p:nvGrpSpPr>
          <p:cNvPr id="13" name="Group 13"/>
          <p:cNvGrpSpPr>
            <a:grpSpLocks noChangeAspect="1"/>
          </p:cNvGrpSpPr>
          <p:nvPr/>
        </p:nvGrpSpPr>
        <p:grpSpPr>
          <a:xfrm>
            <a:off x="9739291" y="5674428"/>
            <a:ext cx="5504720" cy="4419691"/>
            <a:chOff x="0" y="0"/>
            <a:chExt cx="7467600" cy="5995670"/>
          </a:xfrm>
        </p:grpSpPr>
        <p:sp>
          <p:nvSpPr>
            <p:cNvPr id="14" name="Freeform 14"/>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sp>
        <p:sp>
          <p:nvSpPr>
            <p:cNvPr id="15" name="Freeform 15"/>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sp>
        <p:sp>
          <p:nvSpPr>
            <p:cNvPr id="16" name="Freeform 16"/>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sp>
        <p:sp>
          <p:nvSpPr>
            <p:cNvPr id="17" name="Freeform 17"/>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5" cstate="print"/>
              <a:stretch>
                <a:fillRect t="-66" b="-66"/>
              </a:stretch>
            </a:blipFill>
          </p:spPr>
        </p:sp>
      </p:grpSp>
      <p:sp>
        <p:nvSpPr>
          <p:cNvPr id="18" name="TextBox 18"/>
          <p:cNvSpPr txBox="1"/>
          <p:nvPr/>
        </p:nvSpPr>
        <p:spPr>
          <a:xfrm>
            <a:off x="4724400" y="342900"/>
            <a:ext cx="9200557" cy="1069652"/>
          </a:xfrm>
          <a:prstGeom prst="rect">
            <a:avLst/>
          </a:prstGeom>
        </p:spPr>
        <p:txBody>
          <a:bodyPr lIns="0" tIns="0" rIns="0" bIns="0" rtlCol="0" anchor="t">
            <a:spAutoFit/>
          </a:bodyPr>
          <a:lstStyle/>
          <a:p>
            <a:pPr algn="ctr">
              <a:lnSpc>
                <a:spcPts val="9250"/>
              </a:lnSpc>
            </a:pPr>
            <a:r>
              <a:rPr lang="en-US" sz="5400" b="1" dirty="0">
                <a:solidFill>
                  <a:srgbClr val="000000"/>
                </a:solidFill>
                <a:latin typeface="Fredoka One Bold"/>
              </a:rPr>
              <a:t>BACKGROUND</a:t>
            </a:r>
            <a:r>
              <a:rPr lang="en-US" sz="5400" dirty="0">
                <a:solidFill>
                  <a:srgbClr val="000000"/>
                </a:solidFill>
                <a:latin typeface="Fredoka One Bold"/>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96667" y="687305"/>
            <a:ext cx="1949375" cy="1949375"/>
          </a:xfrm>
          <a:prstGeom prst="rect">
            <a:avLst/>
          </a:prstGeom>
        </p:spPr>
      </p:pic>
      <p:grpSp>
        <p:nvGrpSpPr>
          <p:cNvPr id="3" name="Group 3"/>
          <p:cNvGrpSpPr/>
          <p:nvPr/>
        </p:nvGrpSpPr>
        <p:grpSpPr>
          <a:xfrm>
            <a:off x="2743200" y="529964"/>
            <a:ext cx="12496800" cy="2629446"/>
            <a:chOff x="0" y="-38100"/>
            <a:chExt cx="2761793" cy="850900"/>
          </a:xfrm>
        </p:grpSpPr>
        <p:sp>
          <p:nvSpPr>
            <p:cNvPr id="4" name="Freeform 4"/>
            <p:cNvSpPr/>
            <p:nvPr/>
          </p:nvSpPr>
          <p:spPr>
            <a:xfrm>
              <a:off x="195998" y="0"/>
              <a:ext cx="2565795" cy="455698"/>
            </a:xfrm>
            <a:custGeom>
              <a:avLst/>
              <a:gdLst/>
              <a:ahLst/>
              <a:cxnLst/>
              <a:rect l="l" t="t" r="r" b="b"/>
              <a:pathLst>
                <a:path w="2565795" h="455698">
                  <a:moveTo>
                    <a:pt x="0" y="0"/>
                  </a:moveTo>
                  <a:lnTo>
                    <a:pt x="2565795" y="0"/>
                  </a:lnTo>
                  <a:lnTo>
                    <a:pt x="2565795" y="455698"/>
                  </a:lnTo>
                  <a:lnTo>
                    <a:pt x="0" y="455698"/>
                  </a:lnTo>
                  <a:close/>
                </a:path>
              </a:pathLst>
            </a:custGeom>
            <a:solidFill>
              <a:srgbClr val="DDDEDE"/>
            </a:solidFill>
            <a:ln w="38100">
              <a:solidFill>
                <a:srgbClr val="F1F2F2"/>
              </a:solid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962400" y="952500"/>
            <a:ext cx="10896600" cy="846386"/>
          </a:xfrm>
          <a:prstGeom prst="rect">
            <a:avLst/>
          </a:prstGeom>
        </p:spPr>
        <p:txBody>
          <a:bodyPr wrap="square" lIns="0" tIns="0" rIns="0" bIns="0" rtlCol="0" anchor="t">
            <a:spAutoFit/>
          </a:bodyPr>
          <a:lstStyle/>
          <a:p>
            <a:pPr algn="ctr">
              <a:lnSpc>
                <a:spcPts val="6590"/>
              </a:lnSpc>
            </a:pPr>
            <a:r>
              <a:rPr lang="en-US" sz="5400" b="1" dirty="0">
                <a:solidFill>
                  <a:srgbClr val="000000"/>
                </a:solidFill>
                <a:latin typeface="Fredoka One Bold"/>
              </a:rPr>
              <a:t>CHALLENGES USING THE HUB</a:t>
            </a:r>
          </a:p>
        </p:txBody>
      </p:sp>
      <p:grpSp>
        <p:nvGrpSpPr>
          <p:cNvPr id="7" name="Group 7"/>
          <p:cNvGrpSpPr/>
          <p:nvPr/>
        </p:nvGrpSpPr>
        <p:grpSpPr>
          <a:xfrm>
            <a:off x="747537" y="3339259"/>
            <a:ext cx="4450443" cy="2926233"/>
            <a:chOff x="0" y="0"/>
            <a:chExt cx="5933924" cy="3901645"/>
          </a:xfrm>
        </p:grpSpPr>
        <p:pic>
          <p:nvPicPr>
            <p:cNvPr id="8" name="Picture 8"/>
            <p:cNvPicPr>
              <a:picLocks noChangeAspect="1"/>
            </p:cNvPicPr>
            <p:nvPr/>
          </p:nvPicPr>
          <p:blipFill>
            <a:blip r:embed="rId4" cstate="print"/>
            <a:srcRect/>
            <a:stretch>
              <a:fillRect/>
            </a:stretch>
          </p:blipFill>
          <p:spPr>
            <a:xfrm>
              <a:off x="0" y="0"/>
              <a:ext cx="5933924" cy="2677683"/>
            </a:xfrm>
            <a:prstGeom prst="rect">
              <a:avLst/>
            </a:prstGeom>
          </p:spPr>
        </p:pic>
        <p:sp>
          <p:nvSpPr>
            <p:cNvPr id="9" name="TextBox 9"/>
            <p:cNvSpPr txBox="1"/>
            <p:nvPr/>
          </p:nvSpPr>
          <p:spPr>
            <a:xfrm>
              <a:off x="792815" y="3080907"/>
              <a:ext cx="4348295" cy="820738"/>
            </a:xfrm>
            <a:prstGeom prst="rect">
              <a:avLst/>
            </a:prstGeom>
          </p:spPr>
          <p:txBody>
            <a:bodyPr lIns="0" tIns="0" rIns="0" bIns="0" rtlCol="0" anchor="t">
              <a:spAutoFit/>
            </a:bodyPr>
            <a:lstStyle/>
            <a:p>
              <a:pPr algn="ctr">
                <a:lnSpc>
                  <a:spcPts val="4759"/>
                </a:lnSpc>
              </a:pPr>
              <a:r>
                <a:rPr lang="en-US" sz="3399" dirty="0">
                  <a:solidFill>
                    <a:srgbClr val="000000"/>
                  </a:solidFill>
                  <a:latin typeface="Fredoka One Bold"/>
                </a:rPr>
                <a:t>Having a device</a:t>
              </a:r>
            </a:p>
          </p:txBody>
        </p:sp>
      </p:grpSp>
      <p:grpSp>
        <p:nvGrpSpPr>
          <p:cNvPr id="10" name="Group 10"/>
          <p:cNvGrpSpPr/>
          <p:nvPr/>
        </p:nvGrpSpPr>
        <p:grpSpPr>
          <a:xfrm>
            <a:off x="5701170" y="6164990"/>
            <a:ext cx="3534510" cy="3619755"/>
            <a:chOff x="0" y="0"/>
            <a:chExt cx="4712680" cy="4826339"/>
          </a:xfrm>
        </p:grpSpPr>
        <p:pic>
          <p:nvPicPr>
            <p:cNvPr id="11" name="Picture 11"/>
            <p:cNvPicPr>
              <a:picLocks noChangeAspect="1"/>
            </p:cNvPicPr>
            <p:nvPr/>
          </p:nvPicPr>
          <p:blipFill>
            <a:blip r:embed="rId5" cstate="print"/>
            <a:srcRect/>
            <a:stretch>
              <a:fillRect/>
            </a:stretch>
          </p:blipFill>
          <p:spPr>
            <a:xfrm>
              <a:off x="0" y="0"/>
              <a:ext cx="4712680" cy="4712680"/>
            </a:xfrm>
            <a:prstGeom prst="rect">
              <a:avLst/>
            </a:prstGeom>
          </p:spPr>
        </p:pic>
        <p:sp>
          <p:nvSpPr>
            <p:cNvPr id="12" name="TextBox 12"/>
            <p:cNvSpPr txBox="1"/>
            <p:nvPr/>
          </p:nvSpPr>
          <p:spPr>
            <a:xfrm>
              <a:off x="449184" y="4005602"/>
              <a:ext cx="4263496" cy="820737"/>
            </a:xfrm>
            <a:prstGeom prst="rect">
              <a:avLst/>
            </a:prstGeom>
          </p:spPr>
          <p:txBody>
            <a:bodyPr lIns="0" tIns="0" rIns="0" bIns="0" rtlCol="0" anchor="t">
              <a:spAutoFit/>
            </a:bodyPr>
            <a:lstStyle/>
            <a:p>
              <a:pPr algn="ctr">
                <a:lnSpc>
                  <a:spcPts val="4759"/>
                </a:lnSpc>
              </a:pPr>
              <a:r>
                <a:rPr lang="en-US" sz="3399" dirty="0">
                  <a:solidFill>
                    <a:srgbClr val="000000"/>
                  </a:solidFill>
                  <a:latin typeface="Fredoka One Bold"/>
                </a:rPr>
                <a:t>Having support</a:t>
              </a:r>
            </a:p>
          </p:txBody>
        </p:sp>
      </p:grpSp>
      <p:grpSp>
        <p:nvGrpSpPr>
          <p:cNvPr id="13" name="Group 13"/>
          <p:cNvGrpSpPr/>
          <p:nvPr/>
        </p:nvGrpSpPr>
        <p:grpSpPr>
          <a:xfrm>
            <a:off x="10745251" y="3294072"/>
            <a:ext cx="2759927" cy="2971421"/>
            <a:chOff x="0" y="0"/>
            <a:chExt cx="3679902" cy="3961894"/>
          </a:xfrm>
        </p:grpSpPr>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0"/>
              <a:ext cx="3679902" cy="2743200"/>
            </a:xfrm>
            <a:prstGeom prst="rect">
              <a:avLst/>
            </a:prstGeom>
          </p:spPr>
        </p:pic>
        <p:sp>
          <p:nvSpPr>
            <p:cNvPr id="15" name="TextBox 15"/>
            <p:cNvSpPr txBox="1"/>
            <p:nvPr/>
          </p:nvSpPr>
          <p:spPr>
            <a:xfrm>
              <a:off x="1307410" y="3141157"/>
              <a:ext cx="1065080" cy="820737"/>
            </a:xfrm>
            <a:prstGeom prst="rect">
              <a:avLst/>
            </a:prstGeom>
          </p:spPr>
          <p:txBody>
            <a:bodyPr lIns="0" tIns="0" rIns="0" bIns="0" rtlCol="0" anchor="t">
              <a:spAutoFit/>
            </a:bodyPr>
            <a:lstStyle/>
            <a:p>
              <a:pPr algn="ctr">
                <a:lnSpc>
                  <a:spcPts val="4759"/>
                </a:lnSpc>
              </a:pPr>
              <a:r>
                <a:rPr lang="en-US" sz="3399" dirty="0" err="1">
                  <a:solidFill>
                    <a:srgbClr val="000000"/>
                  </a:solidFill>
                  <a:latin typeface="Fredoka One Bold"/>
                </a:rPr>
                <a:t>Wifi</a:t>
              </a:r>
              <a:endParaRPr lang="en-US" sz="3399" dirty="0">
                <a:solidFill>
                  <a:srgbClr val="000000"/>
                </a:solidFill>
                <a:latin typeface="Fredoka One Bold"/>
              </a:endParaRPr>
            </a:p>
          </p:txBody>
        </p:sp>
      </p:grpSp>
      <p:grpSp>
        <p:nvGrpSpPr>
          <p:cNvPr id="16" name="Group 16"/>
          <p:cNvGrpSpPr/>
          <p:nvPr/>
        </p:nvGrpSpPr>
        <p:grpSpPr>
          <a:xfrm>
            <a:off x="13505178" y="6073374"/>
            <a:ext cx="3383756" cy="3711370"/>
            <a:chOff x="0" y="0"/>
            <a:chExt cx="4511675" cy="4948494"/>
          </a:xfrm>
        </p:grpSpPr>
        <p:pic>
          <p:nvPicPr>
            <p:cNvPr id="17" name="Picture 17"/>
            <p:cNvPicPr>
              <a:picLocks noChangeAspect="1"/>
            </p:cNvPicPr>
            <p:nvPr/>
          </p:nvPicPr>
          <p:blipFill>
            <a:blip r:embed="rId8" cstate="print"/>
            <a:srcRect/>
            <a:stretch>
              <a:fillRect/>
            </a:stretch>
          </p:blipFill>
          <p:spPr>
            <a:xfrm>
              <a:off x="365152" y="0"/>
              <a:ext cx="3715927" cy="3715927"/>
            </a:xfrm>
            <a:prstGeom prst="rect">
              <a:avLst/>
            </a:prstGeom>
          </p:spPr>
        </p:pic>
        <p:sp>
          <p:nvSpPr>
            <p:cNvPr id="18" name="TextBox 18"/>
            <p:cNvSpPr txBox="1"/>
            <p:nvPr/>
          </p:nvSpPr>
          <p:spPr>
            <a:xfrm>
              <a:off x="0" y="4127757"/>
              <a:ext cx="4511675" cy="820737"/>
            </a:xfrm>
            <a:prstGeom prst="rect">
              <a:avLst/>
            </a:prstGeom>
          </p:spPr>
          <p:txBody>
            <a:bodyPr lIns="0" tIns="0" rIns="0" bIns="0" rtlCol="0" anchor="t">
              <a:spAutoFit/>
            </a:bodyPr>
            <a:lstStyle/>
            <a:p>
              <a:pPr algn="ctr">
                <a:lnSpc>
                  <a:spcPts val="4759"/>
                </a:lnSpc>
              </a:pPr>
              <a:r>
                <a:rPr lang="en-US" sz="3399" dirty="0">
                  <a:solidFill>
                    <a:srgbClr val="000000"/>
                  </a:solidFill>
                  <a:latin typeface="Fredoka One Bold"/>
                </a:rPr>
                <a:t>Too much noise </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2866222" y="463372"/>
            <a:ext cx="13238346" cy="936025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2416621" y="386864"/>
            <a:ext cx="13262238" cy="937714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96667" y="687305"/>
            <a:ext cx="1949375" cy="1949375"/>
          </a:xfrm>
          <a:prstGeom prst="rect">
            <a:avLst/>
          </a:prstGeom>
        </p:spPr>
      </p:pic>
      <p:grpSp>
        <p:nvGrpSpPr>
          <p:cNvPr id="3" name="Group 3"/>
          <p:cNvGrpSpPr/>
          <p:nvPr/>
        </p:nvGrpSpPr>
        <p:grpSpPr>
          <a:xfrm>
            <a:off x="4272999" y="687305"/>
            <a:ext cx="9742003" cy="1343351"/>
            <a:chOff x="0" y="0"/>
            <a:chExt cx="2565795" cy="353804"/>
          </a:xfrm>
        </p:grpSpPr>
        <p:sp>
          <p:nvSpPr>
            <p:cNvPr id="4" name="Freeform 4"/>
            <p:cNvSpPr/>
            <p:nvPr/>
          </p:nvSpPr>
          <p:spPr>
            <a:xfrm>
              <a:off x="0" y="0"/>
              <a:ext cx="2565795" cy="353804"/>
            </a:xfrm>
            <a:custGeom>
              <a:avLst/>
              <a:gdLst/>
              <a:ahLst/>
              <a:cxnLst/>
              <a:rect l="l" t="t" r="r" b="b"/>
              <a:pathLst>
                <a:path w="2565795" h="353804">
                  <a:moveTo>
                    <a:pt x="0" y="0"/>
                  </a:moveTo>
                  <a:lnTo>
                    <a:pt x="2565795" y="0"/>
                  </a:lnTo>
                  <a:lnTo>
                    <a:pt x="2565795" y="353804"/>
                  </a:lnTo>
                  <a:lnTo>
                    <a:pt x="0" y="353804"/>
                  </a:lnTo>
                  <a:close/>
                </a:path>
              </a:pathLst>
            </a:custGeom>
            <a:solidFill>
              <a:srgbClr val="DDDEDE"/>
            </a:solidFill>
            <a:ln w="38100">
              <a:solidFill>
                <a:srgbClr val="F1F2F2"/>
              </a:solid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962390" y="2636680"/>
            <a:ext cx="8363220" cy="7359633"/>
          </a:xfrm>
          <a:prstGeom prst="rect">
            <a:avLst/>
          </a:prstGeom>
        </p:spPr>
      </p:pic>
      <p:sp>
        <p:nvSpPr>
          <p:cNvPr id="7" name="TextBox 7"/>
          <p:cNvSpPr txBox="1"/>
          <p:nvPr/>
        </p:nvSpPr>
        <p:spPr>
          <a:xfrm>
            <a:off x="5434008" y="3389355"/>
            <a:ext cx="7419985" cy="3795911"/>
          </a:xfrm>
          <a:prstGeom prst="rect">
            <a:avLst/>
          </a:prstGeom>
        </p:spPr>
        <p:txBody>
          <a:bodyPr lIns="0" tIns="0" rIns="0" bIns="0" rtlCol="0" anchor="t">
            <a:spAutoFit/>
          </a:bodyPr>
          <a:lstStyle/>
          <a:p>
            <a:pPr algn="ctr">
              <a:lnSpc>
                <a:spcPts val="3650"/>
              </a:lnSpc>
              <a:spcBef>
                <a:spcPct val="0"/>
              </a:spcBef>
            </a:pPr>
            <a:r>
              <a:rPr lang="en-US" sz="2607" dirty="0">
                <a:solidFill>
                  <a:srgbClr val="000000"/>
                </a:solidFill>
                <a:latin typeface="Fredoka One Bold"/>
              </a:rPr>
              <a:t>“And people think oh why is she </a:t>
            </a:r>
            <a:r>
              <a:rPr lang="en-US" sz="2607" dirty="0" err="1">
                <a:solidFill>
                  <a:srgbClr val="000000"/>
                </a:solidFill>
                <a:latin typeface="Fredoka One Bold"/>
              </a:rPr>
              <a:t>organising</a:t>
            </a:r>
            <a:r>
              <a:rPr lang="en-US" sz="2607" dirty="0">
                <a:solidFill>
                  <a:srgbClr val="000000"/>
                </a:solidFill>
                <a:latin typeface="Fredoka One Bold"/>
              </a:rPr>
              <a:t> this, it should be the staff in the hub, as we said the hub is not for the staff, the hub is for us, for us to get involved and do things. They’re just there to set up the hub and be hosts and let us in and things. But in the end, it's for us and we can have our say in what we want on it. And we can say can we </a:t>
            </a:r>
            <a:r>
              <a:rPr lang="en-US" sz="2607" dirty="0" err="1">
                <a:solidFill>
                  <a:srgbClr val="000000"/>
                </a:solidFill>
                <a:latin typeface="Fredoka One Bold"/>
              </a:rPr>
              <a:t>organise</a:t>
            </a:r>
            <a:r>
              <a:rPr lang="en-US" sz="2607" dirty="0">
                <a:solidFill>
                  <a:srgbClr val="000000"/>
                </a:solidFill>
                <a:latin typeface="Fredoka One Bold"/>
              </a:rPr>
              <a:t> this, with the help of the hub.” </a:t>
            </a:r>
          </a:p>
        </p:txBody>
      </p:sp>
      <p:sp>
        <p:nvSpPr>
          <p:cNvPr id="8" name="TextBox 8"/>
          <p:cNvSpPr txBox="1"/>
          <p:nvPr/>
        </p:nvSpPr>
        <p:spPr>
          <a:xfrm>
            <a:off x="4572000" y="1028700"/>
            <a:ext cx="9200557" cy="654025"/>
          </a:xfrm>
          <a:prstGeom prst="rect">
            <a:avLst/>
          </a:prstGeom>
        </p:spPr>
        <p:txBody>
          <a:bodyPr lIns="0" tIns="0" rIns="0" bIns="0" rtlCol="0" anchor="t">
            <a:spAutoFit/>
          </a:bodyPr>
          <a:lstStyle/>
          <a:p>
            <a:pPr algn="ctr">
              <a:lnSpc>
                <a:spcPts val="5050"/>
              </a:lnSpc>
            </a:pPr>
            <a:r>
              <a:rPr lang="en-US" sz="5400" b="1" dirty="0">
                <a:solidFill>
                  <a:srgbClr val="000000"/>
                </a:solidFill>
                <a:latin typeface="Fredoka One Bold"/>
              </a:rPr>
              <a:t>IT'S OUR HUB!!</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96667" y="687305"/>
            <a:ext cx="1949375" cy="1949375"/>
          </a:xfrm>
          <a:prstGeom prst="rect">
            <a:avLst/>
          </a:prstGeom>
        </p:spPr>
      </p:pic>
      <p:grpSp>
        <p:nvGrpSpPr>
          <p:cNvPr id="3" name="Group 3"/>
          <p:cNvGrpSpPr/>
          <p:nvPr/>
        </p:nvGrpSpPr>
        <p:grpSpPr>
          <a:xfrm>
            <a:off x="1028699" y="1952410"/>
            <a:ext cx="16230600" cy="6382179"/>
            <a:chOff x="0" y="0"/>
            <a:chExt cx="4274726" cy="1680903"/>
          </a:xfrm>
        </p:grpSpPr>
        <p:sp>
          <p:nvSpPr>
            <p:cNvPr id="4" name="Freeform 4"/>
            <p:cNvSpPr/>
            <p:nvPr/>
          </p:nvSpPr>
          <p:spPr>
            <a:xfrm>
              <a:off x="0" y="0"/>
              <a:ext cx="4274726" cy="1680903"/>
            </a:xfrm>
            <a:custGeom>
              <a:avLst/>
              <a:gdLst/>
              <a:ahLst/>
              <a:cxnLst/>
              <a:rect l="l" t="t" r="r" b="b"/>
              <a:pathLst>
                <a:path w="4274726" h="1680903">
                  <a:moveTo>
                    <a:pt x="0" y="0"/>
                  </a:moveTo>
                  <a:lnTo>
                    <a:pt x="4274726" y="0"/>
                  </a:lnTo>
                  <a:lnTo>
                    <a:pt x="4274726" y="1680903"/>
                  </a:lnTo>
                  <a:lnTo>
                    <a:pt x="0" y="1680903"/>
                  </a:lnTo>
                  <a:close/>
                </a:path>
              </a:pathLst>
            </a:custGeom>
            <a:solidFill>
              <a:srgbClr val="F1F2F2"/>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4272999" y="687305"/>
            <a:ext cx="9742003" cy="1730229"/>
            <a:chOff x="0" y="0"/>
            <a:chExt cx="2565795" cy="455698"/>
          </a:xfrm>
        </p:grpSpPr>
        <p:sp>
          <p:nvSpPr>
            <p:cNvPr id="7" name="Freeform 7"/>
            <p:cNvSpPr/>
            <p:nvPr/>
          </p:nvSpPr>
          <p:spPr>
            <a:xfrm>
              <a:off x="0" y="0"/>
              <a:ext cx="2565795" cy="455698"/>
            </a:xfrm>
            <a:custGeom>
              <a:avLst/>
              <a:gdLst/>
              <a:ahLst/>
              <a:cxnLst/>
              <a:rect l="l" t="t" r="r" b="b"/>
              <a:pathLst>
                <a:path w="2565795" h="455698">
                  <a:moveTo>
                    <a:pt x="0" y="0"/>
                  </a:moveTo>
                  <a:lnTo>
                    <a:pt x="2565795" y="0"/>
                  </a:lnTo>
                  <a:lnTo>
                    <a:pt x="2565795" y="455698"/>
                  </a:lnTo>
                  <a:lnTo>
                    <a:pt x="0" y="455698"/>
                  </a:lnTo>
                  <a:close/>
                </a:path>
              </a:pathLst>
            </a:custGeom>
            <a:solidFill>
              <a:srgbClr val="DDDEDE"/>
            </a:solidFill>
            <a:ln w="38100">
              <a:solidFill>
                <a:srgbClr val="F1F2F2"/>
              </a:solidFill>
            </a:ln>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561698" y="981230"/>
            <a:ext cx="3395204" cy="1049427"/>
          </a:xfrm>
          <a:prstGeom prst="rect">
            <a:avLst/>
          </a:prstGeom>
        </p:spPr>
      </p:pic>
      <p:sp>
        <p:nvSpPr>
          <p:cNvPr id="10" name="TextBox 10"/>
          <p:cNvSpPr txBox="1"/>
          <p:nvPr/>
        </p:nvSpPr>
        <p:spPr>
          <a:xfrm>
            <a:off x="4543721" y="923925"/>
            <a:ext cx="9200557" cy="927113"/>
          </a:xfrm>
          <a:prstGeom prst="rect">
            <a:avLst/>
          </a:prstGeom>
        </p:spPr>
        <p:txBody>
          <a:bodyPr lIns="0" tIns="0" rIns="0" bIns="0" rtlCol="0" anchor="t">
            <a:spAutoFit/>
          </a:bodyPr>
          <a:lstStyle/>
          <a:p>
            <a:pPr algn="ctr">
              <a:lnSpc>
                <a:spcPts val="7990"/>
              </a:lnSpc>
            </a:pPr>
            <a:r>
              <a:rPr lang="en-US" sz="5400" b="1" dirty="0">
                <a:solidFill>
                  <a:srgbClr val="000000"/>
                </a:solidFill>
                <a:latin typeface="Fredoka One Bold"/>
              </a:rPr>
              <a:t>RECOMMENDATIONS</a:t>
            </a:r>
          </a:p>
        </p:txBody>
      </p:sp>
      <p:sp>
        <p:nvSpPr>
          <p:cNvPr id="11" name="TextBox 11"/>
          <p:cNvSpPr txBox="1"/>
          <p:nvPr/>
        </p:nvSpPr>
        <p:spPr>
          <a:xfrm>
            <a:off x="1752600" y="2808746"/>
            <a:ext cx="13378466" cy="5193729"/>
          </a:xfrm>
          <a:prstGeom prst="rect">
            <a:avLst/>
          </a:prstGeom>
        </p:spPr>
        <p:txBody>
          <a:bodyPr lIns="0" tIns="0" rIns="0" bIns="0" rtlCol="0" anchor="t">
            <a:spAutoFit/>
          </a:bodyPr>
          <a:lstStyle/>
          <a:p>
            <a:pPr marL="699902" lvl="1" indent="-349951">
              <a:lnSpc>
                <a:spcPts val="8104"/>
              </a:lnSpc>
              <a:buFont typeface="Arial"/>
              <a:buChar char="•"/>
            </a:pPr>
            <a:r>
              <a:rPr lang="en-US" sz="3241" dirty="0">
                <a:solidFill>
                  <a:srgbClr val="000000"/>
                </a:solidFill>
                <a:latin typeface="Arial" pitchFamily="34" charset="0"/>
              </a:rPr>
              <a:t>Host a Research Workshop for peer-to-peer learning </a:t>
            </a:r>
          </a:p>
          <a:p>
            <a:pPr marL="699902" lvl="1" indent="-349951">
              <a:lnSpc>
                <a:spcPts val="8104"/>
              </a:lnSpc>
              <a:buFont typeface="Arial"/>
              <a:buChar char="•"/>
            </a:pPr>
            <a:r>
              <a:rPr lang="en-US" sz="3241" dirty="0">
                <a:solidFill>
                  <a:srgbClr val="000000"/>
                </a:solidFill>
                <a:latin typeface="Arial" pitchFamily="34" charset="0"/>
              </a:rPr>
              <a:t>Use Action Research model as an approach to development</a:t>
            </a:r>
          </a:p>
          <a:p>
            <a:pPr marL="699902" lvl="1" indent="-349951">
              <a:lnSpc>
                <a:spcPts val="8104"/>
              </a:lnSpc>
              <a:buFont typeface="Arial"/>
              <a:buChar char="•"/>
            </a:pPr>
            <a:r>
              <a:rPr lang="en-US" sz="3241" dirty="0">
                <a:solidFill>
                  <a:srgbClr val="000000"/>
                </a:solidFill>
                <a:latin typeface="Arial" pitchFamily="34" charset="0"/>
              </a:rPr>
              <a:t>Recruit Multidisciplinary advisory panel to help with development </a:t>
            </a:r>
          </a:p>
          <a:p>
            <a:pPr marL="699902" lvl="1" indent="-349951">
              <a:lnSpc>
                <a:spcPts val="8104"/>
              </a:lnSpc>
              <a:buFont typeface="Arial"/>
              <a:buChar char="•"/>
            </a:pPr>
            <a:r>
              <a:rPr lang="en-US" sz="3241" dirty="0">
                <a:solidFill>
                  <a:srgbClr val="000000"/>
                </a:solidFill>
                <a:latin typeface="Arial" pitchFamily="34" charset="0"/>
              </a:rPr>
              <a:t>Set up formal service user-led advisory panels</a:t>
            </a:r>
          </a:p>
          <a:p>
            <a:pPr marL="699902" lvl="1" indent="-349951">
              <a:lnSpc>
                <a:spcPts val="8104"/>
              </a:lnSpc>
              <a:buFont typeface="Arial"/>
              <a:buChar char="•"/>
            </a:pPr>
            <a:r>
              <a:rPr lang="en-US" sz="3241" dirty="0">
                <a:solidFill>
                  <a:srgbClr val="000000"/>
                </a:solidFill>
                <a:latin typeface="Arial" pitchFamily="34" charset="0"/>
              </a:rPr>
              <a:t>Co-create a new accessible website with adults from SMH</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96667" y="687305"/>
            <a:ext cx="1949375" cy="1949375"/>
          </a:xfrm>
          <a:prstGeom prst="rect">
            <a:avLst/>
          </a:prstGeom>
        </p:spPr>
      </p:pic>
      <p:grpSp>
        <p:nvGrpSpPr>
          <p:cNvPr id="3" name="Group 3"/>
          <p:cNvGrpSpPr/>
          <p:nvPr/>
        </p:nvGrpSpPr>
        <p:grpSpPr>
          <a:xfrm>
            <a:off x="3657601" y="687305"/>
            <a:ext cx="10820400" cy="1179595"/>
            <a:chOff x="0" y="0"/>
            <a:chExt cx="2565795" cy="455698"/>
          </a:xfrm>
        </p:grpSpPr>
        <p:sp>
          <p:nvSpPr>
            <p:cNvPr id="4" name="Freeform 4"/>
            <p:cNvSpPr/>
            <p:nvPr/>
          </p:nvSpPr>
          <p:spPr>
            <a:xfrm>
              <a:off x="0" y="0"/>
              <a:ext cx="2565795" cy="455698"/>
            </a:xfrm>
            <a:custGeom>
              <a:avLst/>
              <a:gdLst/>
              <a:ahLst/>
              <a:cxnLst/>
              <a:rect l="l" t="t" r="r" b="b"/>
              <a:pathLst>
                <a:path w="2565795" h="455698">
                  <a:moveTo>
                    <a:pt x="0" y="0"/>
                  </a:moveTo>
                  <a:lnTo>
                    <a:pt x="2565795" y="0"/>
                  </a:lnTo>
                  <a:lnTo>
                    <a:pt x="2565795" y="455698"/>
                  </a:lnTo>
                  <a:lnTo>
                    <a:pt x="0" y="455698"/>
                  </a:lnTo>
                  <a:close/>
                </a:path>
              </a:pathLst>
            </a:custGeom>
            <a:solidFill>
              <a:srgbClr val="DDDEDE"/>
            </a:solidFill>
            <a:ln w="38100">
              <a:solidFill>
                <a:srgbClr val="F1F2F2"/>
              </a:solid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6"/>
          <p:cNvPicPr>
            <a:picLocks noChangeAspect="1"/>
          </p:cNvPicPr>
          <p:nvPr/>
        </p:nvPicPr>
        <p:blipFill>
          <a:blip r:embed="rId4" cstate="print"/>
          <a:srcRect/>
          <a:stretch>
            <a:fillRect/>
          </a:stretch>
        </p:blipFill>
        <p:spPr>
          <a:xfrm>
            <a:off x="3235945" y="2636680"/>
            <a:ext cx="11816109" cy="7477997"/>
          </a:xfrm>
          <a:prstGeom prst="rect">
            <a:avLst/>
          </a:prstGeom>
        </p:spPr>
      </p:pic>
      <p:sp>
        <p:nvSpPr>
          <p:cNvPr id="7" name="TextBox 7"/>
          <p:cNvSpPr txBox="1"/>
          <p:nvPr/>
        </p:nvSpPr>
        <p:spPr>
          <a:xfrm>
            <a:off x="4543721" y="962025"/>
            <a:ext cx="9200557" cy="654025"/>
          </a:xfrm>
          <a:prstGeom prst="rect">
            <a:avLst/>
          </a:prstGeom>
        </p:spPr>
        <p:txBody>
          <a:bodyPr lIns="0" tIns="0" rIns="0" bIns="0" rtlCol="0" anchor="t">
            <a:spAutoFit/>
          </a:bodyPr>
          <a:lstStyle/>
          <a:p>
            <a:pPr algn="ctr">
              <a:lnSpc>
                <a:spcPts val="5050"/>
              </a:lnSpc>
            </a:pPr>
            <a:r>
              <a:rPr lang="en-US" sz="5400" b="1" dirty="0">
                <a:solidFill>
                  <a:srgbClr val="000000"/>
                </a:solidFill>
                <a:latin typeface="Fredoka One Bold"/>
              </a:rPr>
              <a:t>WEBSITE DEVELOPMENT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011400" y="1333500"/>
            <a:ext cx="2708993" cy="837325"/>
          </a:xfrm>
          <a:prstGeom prst="rect">
            <a:avLst/>
          </a:prstGeom>
        </p:spPr>
      </p:pic>
      <p:pic>
        <p:nvPicPr>
          <p:cNvPr id="3" name="Picture 3"/>
          <p:cNvPicPr>
            <a:picLocks noChangeAspect="1"/>
          </p:cNvPicPr>
          <p:nvPr/>
        </p:nvPicPr>
        <p:blipFill>
          <a:blip r:embed="rId4" cstate="print"/>
          <a:srcRect r="59005" b="18565"/>
          <a:stretch>
            <a:fillRect/>
          </a:stretch>
        </p:blipFill>
        <p:spPr>
          <a:xfrm>
            <a:off x="6781800" y="1257300"/>
            <a:ext cx="5791200" cy="8282445"/>
          </a:xfrm>
          <a:prstGeom prst="rect">
            <a:avLst/>
          </a:prstGeom>
          <a:effectLst>
            <a:outerShdw blurRad="50800" dist="38100" dir="10800000" algn="r" rotWithShape="0">
              <a:prstClr val="black">
                <a:alpha val="35000"/>
              </a:prstClr>
            </a:outerShdw>
          </a:effectLst>
        </p:spPr>
      </p:pic>
      <p:sp>
        <p:nvSpPr>
          <p:cNvPr id="4" name="TextBox 4"/>
          <p:cNvSpPr txBox="1"/>
          <p:nvPr/>
        </p:nvSpPr>
        <p:spPr>
          <a:xfrm>
            <a:off x="1066800" y="1257300"/>
            <a:ext cx="4282474" cy="920102"/>
          </a:xfrm>
          <a:prstGeom prst="rect">
            <a:avLst/>
          </a:prstGeom>
        </p:spPr>
        <p:txBody>
          <a:bodyPr lIns="0" tIns="0" rIns="0" bIns="0" rtlCol="0" anchor="t">
            <a:spAutoFit/>
          </a:bodyPr>
          <a:lstStyle/>
          <a:p>
            <a:pPr algn="ctr">
              <a:lnSpc>
                <a:spcPts val="7560"/>
              </a:lnSpc>
            </a:pPr>
            <a:r>
              <a:rPr lang="en-US" sz="5400" dirty="0">
                <a:solidFill>
                  <a:srgbClr val="000000"/>
                </a:solidFill>
                <a:latin typeface="Fredoka One Bold"/>
              </a:rPr>
              <a:t>From this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r="4330" b="12180"/>
          <a:stretch>
            <a:fillRect/>
          </a:stretch>
        </p:blipFill>
        <p:spPr>
          <a:xfrm>
            <a:off x="4267200" y="1028700"/>
            <a:ext cx="13614968" cy="8539506"/>
          </a:xfrm>
          <a:prstGeom prst="rect">
            <a:avLst/>
          </a:prstGeom>
        </p:spPr>
      </p:pic>
      <p:sp>
        <p:nvSpPr>
          <p:cNvPr id="3" name="TextBox 3"/>
          <p:cNvSpPr txBox="1"/>
          <p:nvPr/>
        </p:nvSpPr>
        <p:spPr>
          <a:xfrm>
            <a:off x="-152400" y="952500"/>
            <a:ext cx="4282474" cy="920115"/>
          </a:xfrm>
          <a:prstGeom prst="rect">
            <a:avLst/>
          </a:prstGeom>
        </p:spPr>
        <p:txBody>
          <a:bodyPr lIns="0" tIns="0" rIns="0" bIns="0" rtlCol="0" anchor="t">
            <a:spAutoFit/>
          </a:bodyPr>
          <a:lstStyle/>
          <a:p>
            <a:pPr algn="ctr">
              <a:lnSpc>
                <a:spcPts val="7560"/>
              </a:lnSpc>
            </a:pPr>
            <a:r>
              <a:rPr lang="en-US" sz="5400" dirty="0">
                <a:solidFill>
                  <a:srgbClr val="000000"/>
                </a:solidFill>
                <a:latin typeface="Fredoka One Bold"/>
              </a:rPr>
              <a:t>To this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cstate="print"/>
          <a:srcRect l="2311" r="21834" b="18919"/>
          <a:stretch/>
        </p:blipFill>
        <p:spPr>
          <a:xfrm>
            <a:off x="4343400" y="952500"/>
            <a:ext cx="11582400" cy="8913247"/>
          </a:xfrm>
          <a:prstGeom prst="rect">
            <a:avLst/>
          </a:prstGeom>
        </p:spPr>
      </p:pic>
      <p:sp>
        <p:nvSpPr>
          <p:cNvPr id="4" name="TextBox 4"/>
          <p:cNvSpPr txBox="1"/>
          <p:nvPr/>
        </p:nvSpPr>
        <p:spPr>
          <a:xfrm>
            <a:off x="0" y="952500"/>
            <a:ext cx="4282474" cy="888641"/>
          </a:xfrm>
          <a:prstGeom prst="rect">
            <a:avLst/>
          </a:prstGeom>
        </p:spPr>
        <p:txBody>
          <a:bodyPr lIns="0" tIns="0" rIns="0" bIns="0" rtlCol="0" anchor="t">
            <a:spAutoFit/>
          </a:bodyPr>
          <a:lstStyle/>
          <a:p>
            <a:pPr algn="ctr">
              <a:lnSpc>
                <a:spcPts val="7560"/>
              </a:lnSpc>
            </a:pPr>
            <a:r>
              <a:rPr lang="en-US" sz="5400" dirty="0" smtClean="0">
                <a:solidFill>
                  <a:srgbClr val="000000"/>
                </a:solidFill>
                <a:latin typeface="Fredoka One Bold"/>
              </a:rPr>
              <a:t>And </a:t>
            </a:r>
            <a:r>
              <a:rPr lang="en-US" sz="5400" dirty="0">
                <a:solidFill>
                  <a:srgbClr val="000000"/>
                </a:solidFill>
                <a:latin typeface="Fredoka One Bold"/>
              </a:rPr>
              <a:t>this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478000" y="1943100"/>
            <a:ext cx="3395204" cy="1049427"/>
          </a:xfrm>
          <a:prstGeom prst="rect">
            <a:avLst/>
          </a:prstGeom>
        </p:spPr>
      </p:pic>
      <p:pic>
        <p:nvPicPr>
          <p:cNvPr id="3" name="Picture 3"/>
          <p:cNvPicPr>
            <a:picLocks noChangeAspect="1"/>
          </p:cNvPicPr>
          <p:nvPr/>
        </p:nvPicPr>
        <p:blipFill>
          <a:blip r:embed="rId4" cstate="print"/>
          <a:srcRect/>
          <a:stretch>
            <a:fillRect/>
          </a:stretch>
        </p:blipFill>
        <p:spPr>
          <a:xfrm>
            <a:off x="4419600" y="1943100"/>
            <a:ext cx="9566924" cy="6311725"/>
          </a:xfrm>
          <a:prstGeom prst="rect">
            <a:avLst/>
          </a:prstGeom>
        </p:spPr>
      </p:pic>
      <p:sp>
        <p:nvSpPr>
          <p:cNvPr id="4" name="TextBox 4"/>
          <p:cNvSpPr txBox="1"/>
          <p:nvPr/>
        </p:nvSpPr>
        <p:spPr>
          <a:xfrm>
            <a:off x="0" y="1943100"/>
            <a:ext cx="4282474" cy="920115"/>
          </a:xfrm>
          <a:prstGeom prst="rect">
            <a:avLst/>
          </a:prstGeom>
        </p:spPr>
        <p:txBody>
          <a:bodyPr lIns="0" tIns="0" rIns="0" bIns="0" rtlCol="0" anchor="t">
            <a:spAutoFit/>
          </a:bodyPr>
          <a:lstStyle/>
          <a:p>
            <a:pPr algn="ctr">
              <a:lnSpc>
                <a:spcPts val="7559"/>
              </a:lnSpc>
            </a:pPr>
            <a:r>
              <a:rPr lang="en-US" sz="5400" dirty="0">
                <a:solidFill>
                  <a:srgbClr val="000000"/>
                </a:solidFill>
                <a:latin typeface="Fredoka One Bold"/>
              </a:rPr>
              <a:t>From this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562100"/>
            <a:ext cx="16230600" cy="7782255"/>
            <a:chOff x="0" y="0"/>
            <a:chExt cx="4274726" cy="2049647"/>
          </a:xfrm>
        </p:grpSpPr>
        <p:sp>
          <p:nvSpPr>
            <p:cNvPr id="3" name="Freeform 3"/>
            <p:cNvSpPr/>
            <p:nvPr/>
          </p:nvSpPr>
          <p:spPr>
            <a:xfrm>
              <a:off x="0" y="0"/>
              <a:ext cx="4274726" cy="2049647"/>
            </a:xfrm>
            <a:custGeom>
              <a:avLst/>
              <a:gdLst/>
              <a:ahLst/>
              <a:cxnLst/>
              <a:rect l="l" t="t" r="r" b="b"/>
              <a:pathLst>
                <a:path w="4274726" h="2049647">
                  <a:moveTo>
                    <a:pt x="0" y="0"/>
                  </a:moveTo>
                  <a:lnTo>
                    <a:pt x="4274726" y="0"/>
                  </a:lnTo>
                  <a:lnTo>
                    <a:pt x="4274726" y="2049647"/>
                  </a:lnTo>
                  <a:lnTo>
                    <a:pt x="0" y="2049647"/>
                  </a:lnTo>
                  <a:close/>
                </a:path>
              </a:pathLst>
            </a:custGeom>
            <a:solidFill>
              <a:srgbClr val="F1F2F2"/>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5181600" y="419100"/>
            <a:ext cx="8009976" cy="1730229"/>
            <a:chOff x="0" y="0"/>
            <a:chExt cx="2109623" cy="455698"/>
          </a:xfrm>
        </p:grpSpPr>
        <p:sp>
          <p:nvSpPr>
            <p:cNvPr id="6" name="Freeform 6"/>
            <p:cNvSpPr/>
            <p:nvPr/>
          </p:nvSpPr>
          <p:spPr>
            <a:xfrm>
              <a:off x="0" y="0"/>
              <a:ext cx="2109623" cy="455698"/>
            </a:xfrm>
            <a:custGeom>
              <a:avLst/>
              <a:gdLst/>
              <a:ahLst/>
              <a:cxnLst/>
              <a:rect l="l" t="t" r="r" b="b"/>
              <a:pathLst>
                <a:path w="2109623" h="455698">
                  <a:moveTo>
                    <a:pt x="0" y="0"/>
                  </a:moveTo>
                  <a:lnTo>
                    <a:pt x="2109623" y="0"/>
                  </a:lnTo>
                  <a:lnTo>
                    <a:pt x="2109623" y="455698"/>
                  </a:lnTo>
                  <a:lnTo>
                    <a:pt x="0" y="455698"/>
                  </a:lnTo>
                  <a:close/>
                </a:path>
              </a:pathLst>
            </a:custGeom>
            <a:solidFill>
              <a:srgbClr val="DDDEDE"/>
            </a:solidFill>
            <a:ln w="38100">
              <a:solidFill>
                <a:srgbClr val="F1F2F2"/>
              </a:solidFill>
            </a:ln>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a:grpSpLocks noChangeAspect="1"/>
          </p:cNvGrpSpPr>
          <p:nvPr/>
        </p:nvGrpSpPr>
        <p:grpSpPr>
          <a:xfrm>
            <a:off x="1283282" y="3035691"/>
            <a:ext cx="5181373" cy="3207337"/>
            <a:chOff x="0" y="0"/>
            <a:chExt cx="6973570" cy="4316730"/>
          </a:xfrm>
        </p:grpSpPr>
        <p:sp>
          <p:nvSpPr>
            <p:cNvPr id="9" name="Freeform 9"/>
            <p:cNvSpPr/>
            <p:nvPr/>
          </p:nvSpPr>
          <p:spPr>
            <a:xfrm>
              <a:off x="0" y="0"/>
              <a:ext cx="6973570" cy="4316730"/>
            </a:xfrm>
            <a:custGeom>
              <a:avLst/>
              <a:gdLst/>
              <a:ahLst/>
              <a:cxnLst/>
              <a:rect l="l" t="t" r="r" b="b"/>
              <a:pathLst>
                <a:path w="6973570" h="4316730">
                  <a:moveTo>
                    <a:pt x="6228080" y="0"/>
                  </a:moveTo>
                  <a:lnTo>
                    <a:pt x="0" y="0"/>
                  </a:lnTo>
                  <a:lnTo>
                    <a:pt x="0" y="4316730"/>
                  </a:lnTo>
                  <a:lnTo>
                    <a:pt x="6973570" y="4316730"/>
                  </a:lnTo>
                  <a:lnTo>
                    <a:pt x="6973570" y="745490"/>
                  </a:lnTo>
                  <a:close/>
                </a:path>
              </a:pathLst>
            </a:custGeom>
            <a:blipFill>
              <a:blip r:embed="rId2" cstate="print"/>
              <a:stretch>
                <a:fillRect t="-3815" b="-3815"/>
              </a:stretch>
            </a:blipFill>
          </p:spPr>
        </p:sp>
        <p:sp>
          <p:nvSpPr>
            <p:cNvPr id="10" name="Freeform 10"/>
            <p:cNvSpPr/>
            <p:nvPr/>
          </p:nvSpPr>
          <p:spPr>
            <a:xfrm>
              <a:off x="6228080" y="0"/>
              <a:ext cx="745490" cy="745490"/>
            </a:xfrm>
            <a:custGeom>
              <a:avLst/>
              <a:gdLst/>
              <a:ahLst/>
              <a:cxnLst/>
              <a:rect l="l" t="t" r="r" b="b"/>
              <a:pathLst>
                <a:path w="745490" h="745490">
                  <a:moveTo>
                    <a:pt x="0" y="0"/>
                  </a:moveTo>
                  <a:lnTo>
                    <a:pt x="0" y="745490"/>
                  </a:lnTo>
                  <a:lnTo>
                    <a:pt x="745490" y="745490"/>
                  </a:lnTo>
                  <a:close/>
                </a:path>
              </a:pathLst>
            </a:custGeom>
            <a:solidFill>
              <a:srgbClr val="DDDEDE"/>
            </a:solidFill>
          </p:spPr>
        </p:sp>
      </p:gr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6164492" y="7691400"/>
            <a:ext cx="2189615" cy="1982597"/>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2300107" y="1028700"/>
            <a:ext cx="4927677" cy="1532060"/>
          </a:xfrm>
          <a:prstGeom prst="rect">
            <a:avLst/>
          </a:prstGeom>
        </p:spPr>
      </p:pic>
      <p:sp>
        <p:nvSpPr>
          <p:cNvPr id="13" name="TextBox 13"/>
          <p:cNvSpPr txBox="1"/>
          <p:nvPr/>
        </p:nvSpPr>
        <p:spPr>
          <a:xfrm>
            <a:off x="4495800" y="800100"/>
            <a:ext cx="9200557" cy="915764"/>
          </a:xfrm>
          <a:prstGeom prst="rect">
            <a:avLst/>
          </a:prstGeom>
        </p:spPr>
        <p:txBody>
          <a:bodyPr lIns="0" tIns="0" rIns="0" bIns="0" rtlCol="0" anchor="t">
            <a:spAutoFit/>
          </a:bodyPr>
          <a:lstStyle/>
          <a:p>
            <a:pPr algn="ctr">
              <a:lnSpc>
                <a:spcPts val="7710"/>
              </a:lnSpc>
            </a:pPr>
            <a:r>
              <a:rPr lang="en-US" sz="5400" b="1" dirty="0">
                <a:solidFill>
                  <a:srgbClr val="000000"/>
                </a:solidFill>
                <a:latin typeface="Fredoka One Bold"/>
              </a:rPr>
              <a:t>RESEARCH PROBLEM </a:t>
            </a:r>
          </a:p>
        </p:txBody>
      </p:sp>
      <p:sp>
        <p:nvSpPr>
          <p:cNvPr id="14" name="TextBox 14"/>
          <p:cNvSpPr txBox="1"/>
          <p:nvPr/>
        </p:nvSpPr>
        <p:spPr>
          <a:xfrm>
            <a:off x="6788795" y="2978541"/>
            <a:ext cx="9844773" cy="5514330"/>
          </a:xfrm>
          <a:prstGeom prst="rect">
            <a:avLst/>
          </a:prstGeom>
        </p:spPr>
        <p:txBody>
          <a:bodyPr lIns="0" tIns="0" rIns="0" bIns="0" rtlCol="0" anchor="t">
            <a:spAutoFit/>
          </a:bodyPr>
          <a:lstStyle/>
          <a:p>
            <a:pPr marL="575113" lvl="1" indent="-287557">
              <a:lnSpc>
                <a:spcPts val="3729"/>
              </a:lnSpc>
              <a:buFont typeface="Arial"/>
              <a:buChar char="•"/>
            </a:pPr>
            <a:r>
              <a:rPr lang="en-US" sz="2663" dirty="0">
                <a:solidFill>
                  <a:srgbClr val="000000"/>
                </a:solidFill>
                <a:latin typeface="Arial" pitchFamily="34" charset="0"/>
              </a:rPr>
              <a:t>In today’s connected world, digital inclusion can be perceived as a fundamental aspect of social inclusion (</a:t>
            </a:r>
            <a:r>
              <a:rPr lang="en-US" sz="2663" dirty="0" err="1">
                <a:solidFill>
                  <a:srgbClr val="000000"/>
                </a:solidFill>
                <a:latin typeface="Arial" pitchFamily="34" charset="0"/>
              </a:rPr>
              <a:t>Reisdorf</a:t>
            </a:r>
            <a:r>
              <a:rPr lang="en-US" sz="2663" dirty="0">
                <a:solidFill>
                  <a:srgbClr val="000000"/>
                </a:solidFill>
                <a:latin typeface="Arial" pitchFamily="34" charset="0"/>
              </a:rPr>
              <a:t> &amp; </a:t>
            </a:r>
            <a:r>
              <a:rPr lang="en-US" sz="2663" dirty="0" err="1">
                <a:solidFill>
                  <a:srgbClr val="000000"/>
                </a:solidFill>
                <a:latin typeface="Arial" pitchFamily="34" charset="0"/>
              </a:rPr>
              <a:t>Rhinesmith</a:t>
            </a:r>
            <a:r>
              <a:rPr lang="en-US" sz="2663" dirty="0">
                <a:solidFill>
                  <a:srgbClr val="000000"/>
                </a:solidFill>
                <a:latin typeface="Arial" pitchFamily="34" charset="0"/>
              </a:rPr>
              <a:t>, 2020), yet people with ID continue to experience lower levels of digital participation (Chadwick et </a:t>
            </a:r>
            <a:r>
              <a:rPr lang="en-US" sz="2663" dirty="0" smtClean="0">
                <a:solidFill>
                  <a:srgbClr val="000000"/>
                </a:solidFill>
                <a:latin typeface="Arial" pitchFamily="34" charset="0"/>
              </a:rPr>
              <a:t>al., </a:t>
            </a:r>
            <a:r>
              <a:rPr lang="en-US" sz="2663" dirty="0">
                <a:solidFill>
                  <a:srgbClr val="000000"/>
                </a:solidFill>
                <a:latin typeface="Arial" pitchFamily="34" charset="0"/>
              </a:rPr>
              <a:t>2022)</a:t>
            </a:r>
          </a:p>
          <a:p>
            <a:pPr>
              <a:lnSpc>
                <a:spcPts val="3729"/>
              </a:lnSpc>
            </a:pPr>
            <a:endParaRPr lang="en-US" sz="2663" dirty="0">
              <a:solidFill>
                <a:srgbClr val="000000"/>
              </a:solidFill>
              <a:latin typeface="Arial" pitchFamily="34" charset="0"/>
            </a:endParaRPr>
          </a:p>
          <a:p>
            <a:pPr marL="575113" lvl="1" indent="-287557">
              <a:lnSpc>
                <a:spcPts val="3729"/>
              </a:lnSpc>
              <a:buFont typeface="Arial"/>
              <a:buChar char="•"/>
            </a:pPr>
            <a:r>
              <a:rPr lang="en-US" sz="2663" dirty="0">
                <a:solidFill>
                  <a:srgbClr val="000000"/>
                </a:solidFill>
                <a:latin typeface="Arial" pitchFamily="34" charset="0"/>
              </a:rPr>
              <a:t>Few people with ID are involved in the design of digital technologies (Chadwick &amp; </a:t>
            </a:r>
            <a:r>
              <a:rPr lang="en-US" sz="2663" dirty="0" err="1" smtClean="0">
                <a:solidFill>
                  <a:srgbClr val="000000"/>
                </a:solidFill>
                <a:latin typeface="Arial" pitchFamily="34" charset="0"/>
              </a:rPr>
              <a:t>Fullwood</a:t>
            </a:r>
            <a:r>
              <a:rPr lang="en-US" sz="2663" dirty="0" smtClean="0">
                <a:solidFill>
                  <a:srgbClr val="000000"/>
                </a:solidFill>
                <a:latin typeface="Arial" pitchFamily="34" charset="0"/>
              </a:rPr>
              <a:t>, 2018</a:t>
            </a:r>
            <a:r>
              <a:rPr lang="en-US" sz="2663" dirty="0">
                <a:solidFill>
                  <a:srgbClr val="000000"/>
                </a:solidFill>
                <a:latin typeface="Arial" pitchFamily="34" charset="0"/>
              </a:rPr>
              <a:t>)</a:t>
            </a:r>
          </a:p>
          <a:p>
            <a:pPr>
              <a:lnSpc>
                <a:spcPts val="3729"/>
              </a:lnSpc>
            </a:pPr>
            <a:endParaRPr lang="en-US" sz="2663" dirty="0">
              <a:solidFill>
                <a:srgbClr val="000000"/>
              </a:solidFill>
              <a:latin typeface="Arial" pitchFamily="34" charset="0"/>
            </a:endParaRPr>
          </a:p>
          <a:p>
            <a:pPr marL="575113" lvl="1" indent="-287557">
              <a:lnSpc>
                <a:spcPts val="3729"/>
              </a:lnSpc>
              <a:buFont typeface="Arial"/>
              <a:buChar char="•"/>
            </a:pPr>
            <a:r>
              <a:rPr lang="en-US" sz="2663" dirty="0">
                <a:solidFill>
                  <a:srgbClr val="000000"/>
                </a:solidFill>
                <a:latin typeface="Arial" pitchFamily="34" charset="0"/>
              </a:rPr>
              <a:t>People with ID are often not included in research (Jen-Yi et al., 2015; Salmon et al., 2018)</a:t>
            </a:r>
          </a:p>
          <a:p>
            <a:pPr>
              <a:lnSpc>
                <a:spcPts val="5993"/>
              </a:lnSpc>
            </a:pPr>
            <a:endParaRPr lang="en-US" sz="2663" dirty="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4953000" y="647700"/>
            <a:ext cx="7239000" cy="8834535"/>
          </a:xfrm>
          <a:prstGeom prst="rect">
            <a:avLst/>
          </a:prstGeom>
        </p:spPr>
      </p:pic>
      <p:sp>
        <p:nvSpPr>
          <p:cNvPr id="3" name="TextBox 3"/>
          <p:cNvSpPr txBox="1"/>
          <p:nvPr/>
        </p:nvSpPr>
        <p:spPr>
          <a:xfrm>
            <a:off x="381000" y="1866900"/>
            <a:ext cx="4282474" cy="920115"/>
          </a:xfrm>
          <a:prstGeom prst="rect">
            <a:avLst/>
          </a:prstGeom>
        </p:spPr>
        <p:txBody>
          <a:bodyPr lIns="0" tIns="0" rIns="0" bIns="0" rtlCol="0" anchor="t">
            <a:spAutoFit/>
          </a:bodyPr>
          <a:lstStyle/>
          <a:p>
            <a:pPr algn="ctr">
              <a:lnSpc>
                <a:spcPts val="7560"/>
              </a:lnSpc>
            </a:pPr>
            <a:r>
              <a:rPr lang="en-US" sz="5400" dirty="0">
                <a:solidFill>
                  <a:srgbClr val="000000"/>
                </a:solidFill>
                <a:latin typeface="Fredoka One Bold"/>
              </a:rPr>
              <a:t>To this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cstate="print"/>
          <a:srcRect l="3035" t="15081" r="3454" b="16974"/>
          <a:stretch/>
        </p:blipFill>
        <p:spPr>
          <a:xfrm>
            <a:off x="3002229" y="2938275"/>
            <a:ext cx="12283541" cy="6694022"/>
          </a:xfrm>
          <a:prstGeom prst="rect">
            <a:avLst/>
          </a:prstGeom>
          <a:ln>
            <a:noFill/>
          </a:ln>
          <a:effectLst>
            <a:outerShdw blurRad="292100" dist="139700" dir="2700000" algn="tl" rotWithShape="0">
              <a:srgbClr val="333333">
                <a:alpha val="65000"/>
              </a:srgbClr>
            </a:outerShdw>
          </a:effectLst>
        </p:spPr>
      </p:pic>
      <p:grpSp>
        <p:nvGrpSpPr>
          <p:cNvPr id="3" name="Group 3"/>
          <p:cNvGrpSpPr/>
          <p:nvPr/>
        </p:nvGrpSpPr>
        <p:grpSpPr>
          <a:xfrm>
            <a:off x="4425399" y="839705"/>
            <a:ext cx="9742003" cy="1730229"/>
            <a:chOff x="0" y="0"/>
            <a:chExt cx="2565795" cy="455698"/>
          </a:xfrm>
        </p:grpSpPr>
        <p:sp>
          <p:nvSpPr>
            <p:cNvPr id="4" name="Freeform 4"/>
            <p:cNvSpPr/>
            <p:nvPr/>
          </p:nvSpPr>
          <p:spPr>
            <a:xfrm>
              <a:off x="0" y="0"/>
              <a:ext cx="2565795" cy="455698"/>
            </a:xfrm>
            <a:custGeom>
              <a:avLst/>
              <a:gdLst/>
              <a:ahLst/>
              <a:cxnLst/>
              <a:rect l="l" t="t" r="r" b="b"/>
              <a:pathLst>
                <a:path w="2565795" h="455698">
                  <a:moveTo>
                    <a:pt x="0" y="0"/>
                  </a:moveTo>
                  <a:lnTo>
                    <a:pt x="2565795" y="0"/>
                  </a:lnTo>
                  <a:lnTo>
                    <a:pt x="2565795" y="455698"/>
                  </a:lnTo>
                  <a:lnTo>
                    <a:pt x="0" y="455698"/>
                  </a:lnTo>
                  <a:close/>
                </a:path>
              </a:pathLst>
            </a:custGeom>
            <a:solidFill>
              <a:srgbClr val="DDDEDE"/>
            </a:solidFill>
            <a:ln w="38100">
              <a:solidFill>
                <a:srgbClr val="F1F2F2"/>
              </a:solidFill>
            </a:ln>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4696121" y="1167705"/>
            <a:ext cx="9200557" cy="927113"/>
          </a:xfrm>
          <a:prstGeom prst="rect">
            <a:avLst/>
          </a:prstGeom>
        </p:spPr>
        <p:txBody>
          <a:bodyPr lIns="0" tIns="0" rIns="0" bIns="0" rtlCol="0" anchor="t">
            <a:spAutoFit/>
          </a:bodyPr>
          <a:lstStyle/>
          <a:p>
            <a:pPr algn="ctr">
              <a:lnSpc>
                <a:spcPts val="7990"/>
              </a:lnSpc>
            </a:pPr>
            <a:r>
              <a:rPr lang="en-US" sz="5400" b="1" dirty="0">
                <a:solidFill>
                  <a:srgbClr val="000000"/>
                </a:solidFill>
                <a:latin typeface="Fredoka One Bold"/>
              </a:rPr>
              <a:t>WHAT NEXT?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420336" y="1508182"/>
            <a:ext cx="4927677" cy="1532060"/>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79724" y="8010006"/>
            <a:ext cx="4927677" cy="1532060"/>
          </a:xfrm>
          <a:prstGeom prst="rect">
            <a:avLst/>
          </a:prstGeom>
        </p:spPr>
      </p:pic>
      <p:grpSp>
        <p:nvGrpSpPr>
          <p:cNvPr id="4" name="Group 4"/>
          <p:cNvGrpSpPr/>
          <p:nvPr/>
        </p:nvGrpSpPr>
        <p:grpSpPr>
          <a:xfrm>
            <a:off x="1028700" y="1946292"/>
            <a:ext cx="16071852" cy="4947297"/>
            <a:chOff x="0" y="0"/>
            <a:chExt cx="21429136" cy="6596395"/>
          </a:xfrm>
        </p:grpSpPr>
        <p:grpSp>
          <p:nvGrpSpPr>
            <p:cNvPr id="5" name="Group 5"/>
            <p:cNvGrpSpPr/>
            <p:nvPr/>
          </p:nvGrpSpPr>
          <p:grpSpPr>
            <a:xfrm>
              <a:off x="0" y="4267549"/>
              <a:ext cx="6256575" cy="2328846"/>
              <a:chOff x="0" y="0"/>
              <a:chExt cx="1235867" cy="460019"/>
            </a:xfrm>
          </p:grpSpPr>
          <p:sp>
            <p:nvSpPr>
              <p:cNvPr id="6" name="Freeform 6"/>
              <p:cNvSpPr/>
              <p:nvPr/>
            </p:nvSpPr>
            <p:spPr>
              <a:xfrm>
                <a:off x="0" y="0"/>
                <a:ext cx="1235867" cy="460019"/>
              </a:xfrm>
              <a:custGeom>
                <a:avLst/>
                <a:gdLst/>
                <a:ahLst/>
                <a:cxnLst/>
                <a:rect l="l" t="t" r="r" b="b"/>
                <a:pathLst>
                  <a:path w="1235867" h="460019">
                    <a:moveTo>
                      <a:pt x="0" y="0"/>
                    </a:moveTo>
                    <a:lnTo>
                      <a:pt x="1235867" y="0"/>
                    </a:lnTo>
                    <a:lnTo>
                      <a:pt x="1235867" y="460019"/>
                    </a:lnTo>
                    <a:lnTo>
                      <a:pt x="0" y="460019"/>
                    </a:lnTo>
                    <a:close/>
                  </a:path>
                </a:pathLst>
              </a:custGeom>
              <a:solidFill>
                <a:srgbClr val="FF66C4"/>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lvl="0" indent="0" algn="ctr">
                  <a:lnSpc>
                    <a:spcPts val="2851"/>
                  </a:lnSpc>
                  <a:spcBef>
                    <a:spcPct val="0"/>
                  </a:spcBef>
                </a:pPr>
                <a:endParaRPr/>
              </a:p>
            </p:txBody>
          </p:sp>
        </p:grpSp>
        <p:grpSp>
          <p:nvGrpSpPr>
            <p:cNvPr id="8" name="Group 8"/>
            <p:cNvGrpSpPr/>
            <p:nvPr/>
          </p:nvGrpSpPr>
          <p:grpSpPr>
            <a:xfrm>
              <a:off x="2822854" y="0"/>
              <a:ext cx="16439700" cy="2306971"/>
              <a:chOff x="0" y="0"/>
              <a:chExt cx="3247348" cy="455698"/>
            </a:xfrm>
          </p:grpSpPr>
          <p:sp>
            <p:nvSpPr>
              <p:cNvPr id="9" name="Freeform 9"/>
              <p:cNvSpPr/>
              <p:nvPr/>
            </p:nvSpPr>
            <p:spPr>
              <a:xfrm>
                <a:off x="0" y="0"/>
                <a:ext cx="3247348" cy="455698"/>
              </a:xfrm>
              <a:custGeom>
                <a:avLst/>
                <a:gdLst/>
                <a:ahLst/>
                <a:cxnLst/>
                <a:rect l="l" t="t" r="r" b="b"/>
                <a:pathLst>
                  <a:path w="3247348" h="455698">
                    <a:moveTo>
                      <a:pt x="0" y="0"/>
                    </a:moveTo>
                    <a:lnTo>
                      <a:pt x="3247348" y="0"/>
                    </a:lnTo>
                    <a:lnTo>
                      <a:pt x="3247348" y="455698"/>
                    </a:lnTo>
                    <a:lnTo>
                      <a:pt x="0" y="455698"/>
                    </a:lnTo>
                    <a:close/>
                  </a:path>
                </a:pathLst>
              </a:custGeom>
              <a:solidFill>
                <a:srgbClr val="DDDEDE"/>
              </a:solidFill>
              <a:ln w="38100">
                <a:solidFill>
                  <a:srgbClr val="F1F2F2"/>
                </a:solidFill>
              </a:ln>
            </p:spPr>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722988" y="2426081"/>
              <a:ext cx="1146151" cy="1722359"/>
            </a:xfrm>
            <a:prstGeom prst="rect">
              <a:avLst/>
            </a:prstGeom>
          </p:spPr>
        </p:pic>
        <p:sp>
          <p:nvSpPr>
            <p:cNvPr id="12" name="TextBox 12"/>
            <p:cNvSpPr txBox="1"/>
            <p:nvPr/>
          </p:nvSpPr>
          <p:spPr>
            <a:xfrm>
              <a:off x="2207925" y="331368"/>
              <a:ext cx="17669559" cy="1402864"/>
            </a:xfrm>
            <a:prstGeom prst="rect">
              <a:avLst/>
            </a:prstGeom>
          </p:spPr>
          <p:txBody>
            <a:bodyPr lIns="0" tIns="0" rIns="0" bIns="0" rtlCol="0" anchor="t">
              <a:spAutoFit/>
            </a:bodyPr>
            <a:lstStyle/>
            <a:p>
              <a:pPr algn="ctr">
                <a:lnSpc>
                  <a:spcPts val="9250"/>
                </a:lnSpc>
              </a:pPr>
              <a:r>
                <a:rPr lang="en-US" sz="5400" b="1" dirty="0">
                  <a:solidFill>
                    <a:srgbClr val="000000"/>
                  </a:solidFill>
                  <a:latin typeface="Fredoka One Bold"/>
                </a:rPr>
                <a:t>LITERATURE REVIEW</a:t>
              </a:r>
            </a:p>
          </p:txBody>
        </p:sp>
        <p:sp>
          <p:nvSpPr>
            <p:cNvPr id="13" name="TextBox 13"/>
            <p:cNvSpPr txBox="1"/>
            <p:nvPr/>
          </p:nvSpPr>
          <p:spPr>
            <a:xfrm>
              <a:off x="1544411" y="4700946"/>
              <a:ext cx="3124897" cy="981039"/>
            </a:xfrm>
            <a:prstGeom prst="rect">
              <a:avLst/>
            </a:prstGeom>
          </p:spPr>
          <p:txBody>
            <a:bodyPr lIns="0" tIns="0" rIns="0" bIns="0" rtlCol="0" anchor="t">
              <a:spAutoFit/>
            </a:bodyPr>
            <a:lstStyle/>
            <a:p>
              <a:pPr algn="ctr">
                <a:lnSpc>
                  <a:spcPts val="2999"/>
                </a:lnSpc>
              </a:pPr>
              <a:r>
                <a:rPr lang="en-US" sz="2142" b="1" dirty="0">
                  <a:solidFill>
                    <a:srgbClr val="000000"/>
                  </a:solidFill>
                  <a:latin typeface="Fredoka One Bold"/>
                </a:rPr>
                <a:t>SOCIAL INCLUSION</a:t>
              </a:r>
            </a:p>
          </p:txBody>
        </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930307" y="2426081"/>
              <a:ext cx="1146151" cy="1722359"/>
            </a:xfrm>
            <a:prstGeom prst="rect">
              <a:avLst/>
            </a:prstGeom>
          </p:spPr>
        </p:pic>
        <p:grpSp>
          <p:nvGrpSpPr>
            <p:cNvPr id="15" name="Group 15"/>
            <p:cNvGrpSpPr/>
            <p:nvPr/>
          </p:nvGrpSpPr>
          <p:grpSpPr>
            <a:xfrm>
              <a:off x="7571024" y="4267549"/>
              <a:ext cx="6256575" cy="2328846"/>
              <a:chOff x="0" y="0"/>
              <a:chExt cx="1235867" cy="460019"/>
            </a:xfrm>
          </p:grpSpPr>
          <p:sp>
            <p:nvSpPr>
              <p:cNvPr id="16" name="Freeform 16"/>
              <p:cNvSpPr/>
              <p:nvPr/>
            </p:nvSpPr>
            <p:spPr>
              <a:xfrm>
                <a:off x="0" y="0"/>
                <a:ext cx="1235867" cy="460019"/>
              </a:xfrm>
              <a:custGeom>
                <a:avLst/>
                <a:gdLst/>
                <a:ahLst/>
                <a:cxnLst/>
                <a:rect l="l" t="t" r="r" b="b"/>
                <a:pathLst>
                  <a:path w="1235867" h="460019">
                    <a:moveTo>
                      <a:pt x="0" y="0"/>
                    </a:moveTo>
                    <a:lnTo>
                      <a:pt x="1235867" y="0"/>
                    </a:lnTo>
                    <a:lnTo>
                      <a:pt x="1235867" y="460019"/>
                    </a:lnTo>
                    <a:lnTo>
                      <a:pt x="0" y="460019"/>
                    </a:lnTo>
                    <a:close/>
                  </a:path>
                </a:pathLst>
              </a:custGeom>
              <a:solidFill>
                <a:srgbClr val="A6A6A6"/>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5172561" y="4267549"/>
              <a:ext cx="6256575" cy="2328846"/>
              <a:chOff x="0" y="0"/>
              <a:chExt cx="1235867" cy="460019"/>
            </a:xfrm>
          </p:grpSpPr>
          <p:sp>
            <p:nvSpPr>
              <p:cNvPr id="19" name="Freeform 19"/>
              <p:cNvSpPr/>
              <p:nvPr/>
            </p:nvSpPr>
            <p:spPr>
              <a:xfrm>
                <a:off x="0" y="0"/>
                <a:ext cx="1235867" cy="460019"/>
              </a:xfrm>
              <a:custGeom>
                <a:avLst/>
                <a:gdLst/>
                <a:ahLst/>
                <a:cxnLst/>
                <a:rect l="l" t="t" r="r" b="b"/>
                <a:pathLst>
                  <a:path w="1235867" h="460019">
                    <a:moveTo>
                      <a:pt x="0" y="0"/>
                    </a:moveTo>
                    <a:lnTo>
                      <a:pt x="1235867" y="0"/>
                    </a:lnTo>
                    <a:lnTo>
                      <a:pt x="1235867" y="460019"/>
                    </a:lnTo>
                    <a:lnTo>
                      <a:pt x="0" y="460019"/>
                    </a:lnTo>
                    <a:close/>
                  </a:path>
                </a:pathLst>
              </a:custGeom>
              <a:solidFill>
                <a:srgbClr val="5271FF"/>
              </a:solidFill>
            </p:spPr>
          </p:sp>
          <p:sp>
            <p:nvSpPr>
              <p:cNvPr id="20" name="TextBox 20"/>
              <p:cNvSpPr txBox="1"/>
              <p:nvPr/>
            </p:nvSpPr>
            <p:spPr>
              <a:xfrm>
                <a:off x="0" y="-38100"/>
                <a:ext cx="812800" cy="850900"/>
              </a:xfrm>
              <a:prstGeom prst="rect">
                <a:avLst/>
              </a:prstGeom>
            </p:spPr>
            <p:txBody>
              <a:bodyPr lIns="50800" tIns="50800" rIns="50800" bIns="50800" rtlCol="0" anchor="ctr"/>
              <a:lstStyle/>
              <a:p>
                <a:pPr marL="0" lvl="0" indent="0" algn="ctr">
                  <a:lnSpc>
                    <a:spcPts val="2851"/>
                  </a:lnSpc>
                  <a:spcBef>
                    <a:spcPct val="0"/>
                  </a:spcBef>
                </a:pPr>
                <a:endParaRPr/>
              </a:p>
            </p:txBody>
          </p:sp>
        </p:grpSp>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126235" y="2426081"/>
              <a:ext cx="1146151" cy="1722359"/>
            </a:xfrm>
            <a:prstGeom prst="rect">
              <a:avLst/>
            </a:prstGeom>
          </p:spPr>
        </p:pic>
        <p:sp>
          <p:nvSpPr>
            <p:cNvPr id="22" name="TextBox 22"/>
            <p:cNvSpPr txBox="1"/>
            <p:nvPr/>
          </p:nvSpPr>
          <p:spPr>
            <a:xfrm>
              <a:off x="9152120" y="4700946"/>
              <a:ext cx="3124897" cy="983432"/>
            </a:xfrm>
            <a:prstGeom prst="rect">
              <a:avLst/>
            </a:prstGeom>
          </p:spPr>
          <p:txBody>
            <a:bodyPr lIns="0" tIns="0" rIns="0" bIns="0" rtlCol="0" anchor="t">
              <a:spAutoFit/>
            </a:bodyPr>
            <a:lstStyle/>
            <a:p>
              <a:pPr algn="ctr">
                <a:lnSpc>
                  <a:spcPts val="2999"/>
                </a:lnSpc>
              </a:pPr>
              <a:r>
                <a:rPr lang="en-US" sz="2142" b="1" dirty="0">
                  <a:solidFill>
                    <a:srgbClr val="000000"/>
                  </a:solidFill>
                  <a:latin typeface="Fredoka One Bold"/>
                </a:rPr>
                <a:t>DIGITAL INCLUSION</a:t>
              </a:r>
            </a:p>
          </p:txBody>
        </p:sp>
        <p:sp>
          <p:nvSpPr>
            <p:cNvPr id="23" name="TextBox 23"/>
            <p:cNvSpPr txBox="1"/>
            <p:nvPr/>
          </p:nvSpPr>
          <p:spPr>
            <a:xfrm>
              <a:off x="16759829" y="4700946"/>
              <a:ext cx="3124897" cy="983432"/>
            </a:xfrm>
            <a:prstGeom prst="rect">
              <a:avLst/>
            </a:prstGeom>
          </p:spPr>
          <p:txBody>
            <a:bodyPr lIns="0" tIns="0" rIns="0" bIns="0" rtlCol="0" anchor="t">
              <a:spAutoFit/>
            </a:bodyPr>
            <a:lstStyle/>
            <a:p>
              <a:pPr algn="ctr">
                <a:lnSpc>
                  <a:spcPts val="2999"/>
                </a:lnSpc>
              </a:pPr>
              <a:r>
                <a:rPr lang="en-US" sz="2142" b="1" dirty="0">
                  <a:solidFill>
                    <a:srgbClr val="000000"/>
                  </a:solidFill>
                  <a:latin typeface="Fredoka One Bold"/>
                </a:rPr>
                <a:t>INCLUSION IN RESEARCH</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grpSp>
        <p:nvGrpSpPr>
          <p:cNvPr id="2" name="Group 2"/>
          <p:cNvGrpSpPr/>
          <p:nvPr/>
        </p:nvGrpSpPr>
        <p:grpSpPr>
          <a:xfrm>
            <a:off x="5910979" y="139852"/>
            <a:ext cx="6833238" cy="1412568"/>
            <a:chOff x="0" y="0"/>
            <a:chExt cx="1799700" cy="455698"/>
          </a:xfrm>
        </p:grpSpPr>
        <p:sp>
          <p:nvSpPr>
            <p:cNvPr id="3" name="Freeform 3"/>
            <p:cNvSpPr/>
            <p:nvPr/>
          </p:nvSpPr>
          <p:spPr>
            <a:xfrm>
              <a:off x="0" y="0"/>
              <a:ext cx="1799700" cy="455698"/>
            </a:xfrm>
            <a:custGeom>
              <a:avLst/>
              <a:gdLst/>
              <a:ahLst/>
              <a:cxnLst/>
              <a:rect l="l" t="t" r="r" b="b"/>
              <a:pathLst>
                <a:path w="1799700" h="455698">
                  <a:moveTo>
                    <a:pt x="0" y="0"/>
                  </a:moveTo>
                  <a:lnTo>
                    <a:pt x="1799700" y="0"/>
                  </a:lnTo>
                  <a:lnTo>
                    <a:pt x="1799700" y="455698"/>
                  </a:lnTo>
                  <a:lnTo>
                    <a:pt x="0" y="455698"/>
                  </a:lnTo>
                  <a:close/>
                </a:path>
              </a:pathLst>
            </a:custGeom>
            <a:solidFill>
              <a:srgbClr val="DDDEDE"/>
            </a:solidFill>
            <a:ln w="38100">
              <a:solidFill>
                <a:srgbClr val="F1F2F2"/>
              </a:solidFill>
            </a:ln>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09662" y="-911620"/>
            <a:ext cx="2942276" cy="2942276"/>
          </a:xfrm>
          <a:prstGeom prst="rect">
            <a:avLst/>
          </a:prstGeom>
        </p:spPr>
      </p:pic>
      <p:pic>
        <p:nvPicPr>
          <p:cNvPr id="6" name="Picture 6"/>
          <p:cNvPicPr>
            <a:picLocks noChangeAspect="1"/>
          </p:cNvPicPr>
          <p:nvPr/>
        </p:nvPicPr>
        <p:blipFill>
          <a:blip r:embed="rId4" cstate="print"/>
          <a:srcRect/>
          <a:stretch>
            <a:fillRect/>
          </a:stretch>
        </p:blipFill>
        <p:spPr>
          <a:xfrm>
            <a:off x="9144000" y="2668568"/>
            <a:ext cx="8448065" cy="7076376"/>
          </a:xfrm>
          <a:prstGeom prst="rect">
            <a:avLst/>
          </a:prstGeom>
        </p:spPr>
      </p:pic>
      <p:pic>
        <p:nvPicPr>
          <p:cNvPr id="7" name="Picture 7"/>
          <p:cNvPicPr>
            <a:picLocks noChangeAspect="1"/>
          </p:cNvPicPr>
          <p:nvPr/>
        </p:nvPicPr>
        <p:blipFill>
          <a:blip r:embed="rId5" cstate="print"/>
          <a:srcRect/>
          <a:stretch>
            <a:fillRect/>
          </a:stretch>
        </p:blipFill>
        <p:spPr>
          <a:xfrm>
            <a:off x="3072859" y="2668568"/>
            <a:ext cx="3498984" cy="7076376"/>
          </a:xfrm>
          <a:prstGeom prst="rect">
            <a:avLst/>
          </a:prstGeom>
        </p:spPr>
      </p:pic>
      <p:sp>
        <p:nvSpPr>
          <p:cNvPr id="8" name="TextBox 8"/>
          <p:cNvSpPr txBox="1"/>
          <p:nvPr/>
        </p:nvSpPr>
        <p:spPr>
          <a:xfrm>
            <a:off x="5638800" y="190500"/>
            <a:ext cx="7850022" cy="1373518"/>
          </a:xfrm>
          <a:prstGeom prst="rect">
            <a:avLst/>
          </a:prstGeom>
        </p:spPr>
        <p:txBody>
          <a:bodyPr wrap="square" lIns="0" tIns="0" rIns="0" bIns="0" rtlCol="0" anchor="t">
            <a:spAutoFit/>
          </a:bodyPr>
          <a:lstStyle/>
          <a:p>
            <a:pPr algn="ctr">
              <a:lnSpc>
                <a:spcPts val="5610"/>
              </a:lnSpc>
            </a:pPr>
            <a:r>
              <a:rPr lang="en-US" sz="4400" b="1" dirty="0">
                <a:solidFill>
                  <a:srgbClr val="000000"/>
                </a:solidFill>
                <a:latin typeface="Fredoka One Bold"/>
              </a:rPr>
              <a:t>CONCEPT OF SOCIAL INCLUSION</a:t>
            </a:r>
          </a:p>
        </p:txBody>
      </p:sp>
      <p:sp>
        <p:nvSpPr>
          <p:cNvPr id="9" name="TextBox 9"/>
          <p:cNvSpPr txBox="1"/>
          <p:nvPr/>
        </p:nvSpPr>
        <p:spPr>
          <a:xfrm>
            <a:off x="2362200" y="1638300"/>
            <a:ext cx="5047779" cy="493212"/>
          </a:xfrm>
          <a:prstGeom prst="rect">
            <a:avLst/>
          </a:prstGeom>
        </p:spPr>
        <p:txBody>
          <a:bodyPr lIns="0" tIns="0" rIns="0" bIns="0" rtlCol="0" anchor="t">
            <a:spAutoFit/>
          </a:bodyPr>
          <a:lstStyle/>
          <a:p>
            <a:pPr algn="ctr">
              <a:lnSpc>
                <a:spcPts val="4436"/>
              </a:lnSpc>
              <a:spcBef>
                <a:spcPct val="0"/>
              </a:spcBef>
            </a:pPr>
            <a:r>
              <a:rPr lang="en-US" sz="2400" b="1" dirty="0">
                <a:solidFill>
                  <a:srgbClr val="000000"/>
                </a:solidFill>
                <a:latin typeface="Fredoka One Bold"/>
              </a:rPr>
              <a:t> Model of Social Inclusion </a:t>
            </a:r>
          </a:p>
        </p:txBody>
      </p:sp>
      <p:sp>
        <p:nvSpPr>
          <p:cNvPr id="10" name="TextBox 10"/>
          <p:cNvSpPr txBox="1"/>
          <p:nvPr/>
        </p:nvSpPr>
        <p:spPr>
          <a:xfrm>
            <a:off x="10548632" y="1546976"/>
            <a:ext cx="5638800" cy="1092350"/>
          </a:xfrm>
          <a:prstGeom prst="rect">
            <a:avLst/>
          </a:prstGeom>
        </p:spPr>
        <p:txBody>
          <a:bodyPr wrap="square" lIns="0" tIns="0" rIns="0" bIns="0" rtlCol="0" anchor="t">
            <a:spAutoFit/>
          </a:bodyPr>
          <a:lstStyle/>
          <a:p>
            <a:pPr algn="ctr">
              <a:lnSpc>
                <a:spcPts val="4436"/>
              </a:lnSpc>
              <a:spcBef>
                <a:spcPct val="0"/>
              </a:spcBef>
            </a:pPr>
            <a:r>
              <a:rPr lang="en-US" sz="2400" b="1" dirty="0">
                <a:solidFill>
                  <a:srgbClr val="000000"/>
                </a:solidFill>
                <a:latin typeface="Fredoka One Bold"/>
              </a:rPr>
              <a:t>Ecological Pathways to and from Social Inclusion</a:t>
            </a:r>
          </a:p>
        </p:txBody>
      </p:sp>
      <p:sp>
        <p:nvSpPr>
          <p:cNvPr id="11" name="TextBox 11"/>
          <p:cNvSpPr txBox="1"/>
          <p:nvPr/>
        </p:nvSpPr>
        <p:spPr>
          <a:xfrm>
            <a:off x="4583777" y="9868769"/>
            <a:ext cx="8113688" cy="32321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Canva Sans Italics"/>
              </a:rPr>
              <a:t>(Simplican et al., 2015)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5767222" y="744208"/>
            <a:ext cx="2537840" cy="2297899"/>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37674" y="5687294"/>
            <a:ext cx="2537840" cy="2297899"/>
          </a:xfrm>
          <a:prstGeom prst="rect">
            <a:avLst/>
          </a:prstGeom>
        </p:spPr>
      </p:pic>
      <p:pic>
        <p:nvPicPr>
          <p:cNvPr id="4" name="Picture 4"/>
          <p:cNvPicPr>
            <a:picLocks noChangeAspect="1"/>
          </p:cNvPicPr>
          <p:nvPr/>
        </p:nvPicPr>
        <p:blipFill>
          <a:blip r:embed="rId4" cstate="print"/>
          <a:srcRect/>
          <a:stretch>
            <a:fillRect/>
          </a:stretch>
        </p:blipFill>
        <p:spPr>
          <a:xfrm>
            <a:off x="4836709" y="3766086"/>
            <a:ext cx="3106384" cy="5492214"/>
          </a:xfrm>
          <a:prstGeom prst="rect">
            <a:avLst/>
          </a:prstGeom>
        </p:spPr>
      </p:pic>
      <p:pic>
        <p:nvPicPr>
          <p:cNvPr id="5" name="Picture 5"/>
          <p:cNvPicPr>
            <a:picLocks noChangeAspect="1"/>
          </p:cNvPicPr>
          <p:nvPr/>
        </p:nvPicPr>
        <p:blipFill>
          <a:blip r:embed="rId5" cstate="print"/>
          <a:srcRect l="7653" r="54691" b="1545"/>
          <a:stretch>
            <a:fillRect/>
          </a:stretch>
        </p:blipFill>
        <p:spPr>
          <a:xfrm>
            <a:off x="10007157" y="3761991"/>
            <a:ext cx="3737122" cy="5496309"/>
          </a:xfrm>
          <a:prstGeom prst="rect">
            <a:avLst/>
          </a:prstGeom>
        </p:spPr>
      </p:pic>
      <p:grpSp>
        <p:nvGrpSpPr>
          <p:cNvPr id="6" name="Group 6"/>
          <p:cNvGrpSpPr/>
          <p:nvPr/>
        </p:nvGrpSpPr>
        <p:grpSpPr>
          <a:xfrm>
            <a:off x="4543721" y="687761"/>
            <a:ext cx="9200557" cy="1730229"/>
            <a:chOff x="0" y="0"/>
            <a:chExt cx="12267410" cy="2306971"/>
          </a:xfrm>
        </p:grpSpPr>
        <p:grpSp>
          <p:nvGrpSpPr>
            <p:cNvPr id="7" name="Group 7"/>
            <p:cNvGrpSpPr/>
            <p:nvPr/>
          </p:nvGrpSpPr>
          <p:grpSpPr>
            <a:xfrm>
              <a:off x="476303" y="0"/>
              <a:ext cx="10679968" cy="2306971"/>
              <a:chOff x="0" y="0"/>
              <a:chExt cx="2109623" cy="455698"/>
            </a:xfrm>
          </p:grpSpPr>
          <p:sp>
            <p:nvSpPr>
              <p:cNvPr id="8" name="Freeform 8"/>
              <p:cNvSpPr/>
              <p:nvPr/>
            </p:nvSpPr>
            <p:spPr>
              <a:xfrm>
                <a:off x="0" y="0"/>
                <a:ext cx="2109623" cy="455698"/>
              </a:xfrm>
              <a:custGeom>
                <a:avLst/>
                <a:gdLst/>
                <a:ahLst/>
                <a:cxnLst/>
                <a:rect l="l" t="t" r="r" b="b"/>
                <a:pathLst>
                  <a:path w="2109623" h="455698">
                    <a:moveTo>
                      <a:pt x="0" y="0"/>
                    </a:moveTo>
                    <a:lnTo>
                      <a:pt x="2109623" y="0"/>
                    </a:lnTo>
                    <a:lnTo>
                      <a:pt x="2109623" y="455698"/>
                    </a:lnTo>
                    <a:lnTo>
                      <a:pt x="0" y="455698"/>
                    </a:lnTo>
                    <a:close/>
                  </a:path>
                </a:pathLst>
              </a:custGeom>
              <a:solidFill>
                <a:srgbClr val="DDDEDE"/>
              </a:solidFill>
              <a:ln w="38100">
                <a:solidFill>
                  <a:srgbClr val="F1F2F2"/>
                </a:solidFill>
              </a:ln>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0" y="330761"/>
              <a:ext cx="12267410" cy="1402863"/>
            </a:xfrm>
            <a:prstGeom prst="rect">
              <a:avLst/>
            </a:prstGeom>
          </p:spPr>
          <p:txBody>
            <a:bodyPr lIns="0" tIns="0" rIns="0" bIns="0" rtlCol="0" anchor="t">
              <a:spAutoFit/>
            </a:bodyPr>
            <a:lstStyle/>
            <a:p>
              <a:pPr algn="ctr">
                <a:lnSpc>
                  <a:spcPts val="9250"/>
                </a:lnSpc>
              </a:pPr>
              <a:r>
                <a:rPr lang="en-US" sz="5400" b="1" dirty="0">
                  <a:solidFill>
                    <a:srgbClr val="000000"/>
                  </a:solidFill>
                  <a:latin typeface="Fredoka One Bold"/>
                </a:rPr>
                <a:t>METHODOLOGY </a:t>
              </a:r>
            </a:p>
          </p:txBody>
        </p:sp>
      </p:grpSp>
      <p:sp>
        <p:nvSpPr>
          <p:cNvPr id="11" name="TextBox 11"/>
          <p:cNvSpPr txBox="1"/>
          <p:nvPr/>
        </p:nvSpPr>
        <p:spPr>
          <a:xfrm>
            <a:off x="15738120" y="8026008"/>
            <a:ext cx="9525" cy="887095"/>
          </a:xfrm>
          <a:prstGeom prst="rect">
            <a:avLst/>
          </a:prstGeom>
        </p:spPr>
        <p:txBody>
          <a:bodyPr lIns="0" tIns="0" rIns="0" bIns="0" rtlCol="0" anchor="t">
            <a:spAutoFit/>
          </a:bodyPr>
          <a:lstStyle/>
          <a:p>
            <a:pPr algn="ctr">
              <a:lnSpc>
                <a:spcPts val="7279"/>
              </a:lnSpc>
            </a:pPr>
            <a:endParaRPr/>
          </a:p>
        </p:txBody>
      </p:sp>
      <p:sp>
        <p:nvSpPr>
          <p:cNvPr id="12" name="TextBox 12"/>
          <p:cNvSpPr txBox="1"/>
          <p:nvPr/>
        </p:nvSpPr>
        <p:spPr>
          <a:xfrm>
            <a:off x="4401181" y="9494519"/>
            <a:ext cx="3744020" cy="341239"/>
          </a:xfrm>
          <a:prstGeom prst="rect">
            <a:avLst/>
          </a:prstGeom>
        </p:spPr>
        <p:txBody>
          <a:bodyPr lIns="0" tIns="0" rIns="0" bIns="0" rtlCol="0" anchor="t">
            <a:spAutoFit/>
          </a:bodyPr>
          <a:lstStyle/>
          <a:p>
            <a:pPr algn="ctr">
              <a:lnSpc>
                <a:spcPts val="2716"/>
              </a:lnSpc>
            </a:pPr>
            <a:r>
              <a:rPr lang="en-US" sz="1940">
                <a:solidFill>
                  <a:srgbClr val="000000"/>
                </a:solidFill>
                <a:latin typeface="Canva Sans Italics"/>
              </a:rPr>
              <a:t>Kemmis and McTaggart, 2000) </a:t>
            </a:r>
          </a:p>
        </p:txBody>
      </p:sp>
      <p:grpSp>
        <p:nvGrpSpPr>
          <p:cNvPr id="13" name="Group 13"/>
          <p:cNvGrpSpPr/>
          <p:nvPr/>
        </p:nvGrpSpPr>
        <p:grpSpPr>
          <a:xfrm>
            <a:off x="5954002" y="2567996"/>
            <a:ext cx="5950047" cy="837271"/>
            <a:chOff x="0" y="0"/>
            <a:chExt cx="7933396" cy="1116361"/>
          </a:xfrm>
        </p:grpSpPr>
        <p:grpSp>
          <p:nvGrpSpPr>
            <p:cNvPr id="14" name="Group 14"/>
            <p:cNvGrpSpPr/>
            <p:nvPr/>
          </p:nvGrpSpPr>
          <p:grpSpPr>
            <a:xfrm>
              <a:off x="0" y="0"/>
              <a:ext cx="7933396" cy="1116361"/>
              <a:chOff x="0" y="0"/>
              <a:chExt cx="1567091" cy="220516"/>
            </a:xfrm>
          </p:grpSpPr>
          <p:sp>
            <p:nvSpPr>
              <p:cNvPr id="15" name="Freeform 15"/>
              <p:cNvSpPr/>
              <p:nvPr/>
            </p:nvSpPr>
            <p:spPr>
              <a:xfrm>
                <a:off x="0" y="0"/>
                <a:ext cx="1567091" cy="220516"/>
              </a:xfrm>
              <a:custGeom>
                <a:avLst/>
                <a:gdLst/>
                <a:ahLst/>
                <a:cxnLst/>
                <a:rect l="l" t="t" r="r" b="b"/>
                <a:pathLst>
                  <a:path w="1567091" h="220516">
                    <a:moveTo>
                      <a:pt x="0" y="0"/>
                    </a:moveTo>
                    <a:lnTo>
                      <a:pt x="1567091" y="0"/>
                    </a:lnTo>
                    <a:lnTo>
                      <a:pt x="1567091" y="220516"/>
                    </a:lnTo>
                    <a:lnTo>
                      <a:pt x="0" y="220516"/>
                    </a:lnTo>
                    <a:close/>
                  </a:path>
                </a:pathLst>
              </a:custGeom>
              <a:solidFill>
                <a:srgbClr val="F1F2F2"/>
              </a:solidFill>
            </p:spPr>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7" name="TextBox 17"/>
            <p:cNvSpPr txBox="1"/>
            <p:nvPr/>
          </p:nvSpPr>
          <p:spPr>
            <a:xfrm>
              <a:off x="290931" y="284405"/>
              <a:ext cx="7416800" cy="547159"/>
            </a:xfrm>
            <a:prstGeom prst="rect">
              <a:avLst/>
            </a:prstGeom>
          </p:spPr>
          <p:txBody>
            <a:bodyPr wrap="square" lIns="0" tIns="0" rIns="0" bIns="0" rtlCol="0" anchor="t">
              <a:spAutoFit/>
            </a:bodyPr>
            <a:lstStyle/>
            <a:p>
              <a:pPr>
                <a:lnSpc>
                  <a:spcPts val="3184"/>
                </a:lnSpc>
              </a:pPr>
              <a:r>
                <a:rPr lang="en-US" sz="2400" b="1" dirty="0">
                  <a:solidFill>
                    <a:srgbClr val="000000"/>
                  </a:solidFill>
                  <a:latin typeface="Fredoka One Bold"/>
                </a:rPr>
                <a:t>PARTICIPATORY ACTION RESEARCH</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grpSp>
        <p:nvGrpSpPr>
          <p:cNvPr id="2" name="Group 2"/>
          <p:cNvGrpSpPr/>
          <p:nvPr/>
        </p:nvGrpSpPr>
        <p:grpSpPr>
          <a:xfrm>
            <a:off x="962592" y="1552420"/>
            <a:ext cx="16230600" cy="8310643"/>
            <a:chOff x="0" y="0"/>
            <a:chExt cx="4274726" cy="2188811"/>
          </a:xfrm>
        </p:grpSpPr>
        <p:sp>
          <p:nvSpPr>
            <p:cNvPr id="3" name="Freeform 3"/>
            <p:cNvSpPr/>
            <p:nvPr/>
          </p:nvSpPr>
          <p:spPr>
            <a:xfrm>
              <a:off x="0" y="0"/>
              <a:ext cx="4274726" cy="2188811"/>
            </a:xfrm>
            <a:custGeom>
              <a:avLst/>
              <a:gdLst/>
              <a:ahLst/>
              <a:cxnLst/>
              <a:rect l="l" t="t" r="r" b="b"/>
              <a:pathLst>
                <a:path w="4274726" h="2188811">
                  <a:moveTo>
                    <a:pt x="0" y="0"/>
                  </a:moveTo>
                  <a:lnTo>
                    <a:pt x="4274726" y="0"/>
                  </a:lnTo>
                  <a:lnTo>
                    <a:pt x="4274726" y="2188811"/>
                  </a:lnTo>
                  <a:lnTo>
                    <a:pt x="0" y="2188811"/>
                  </a:lnTo>
                  <a:close/>
                </a:path>
              </a:pathLst>
            </a:custGeom>
            <a:solidFill>
              <a:srgbClr val="F1F2F2"/>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5139012" y="687305"/>
            <a:ext cx="8009976" cy="1730229"/>
            <a:chOff x="0" y="0"/>
            <a:chExt cx="2109623" cy="455698"/>
          </a:xfrm>
        </p:grpSpPr>
        <p:sp>
          <p:nvSpPr>
            <p:cNvPr id="6" name="Freeform 6"/>
            <p:cNvSpPr/>
            <p:nvPr/>
          </p:nvSpPr>
          <p:spPr>
            <a:xfrm>
              <a:off x="0" y="0"/>
              <a:ext cx="2109623" cy="455698"/>
            </a:xfrm>
            <a:custGeom>
              <a:avLst/>
              <a:gdLst/>
              <a:ahLst/>
              <a:cxnLst/>
              <a:rect l="l" t="t" r="r" b="b"/>
              <a:pathLst>
                <a:path w="2109623" h="455698">
                  <a:moveTo>
                    <a:pt x="0" y="0"/>
                  </a:moveTo>
                  <a:lnTo>
                    <a:pt x="2109623" y="0"/>
                  </a:lnTo>
                  <a:lnTo>
                    <a:pt x="2109623" y="455698"/>
                  </a:lnTo>
                  <a:lnTo>
                    <a:pt x="0" y="455698"/>
                  </a:lnTo>
                  <a:close/>
                </a:path>
              </a:pathLst>
            </a:custGeom>
            <a:solidFill>
              <a:srgbClr val="DDDEDE"/>
            </a:solidFill>
            <a:ln w="38100">
              <a:solidFill>
                <a:srgbClr val="F1F2F2"/>
              </a:solidFill>
            </a:ln>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098385" y="434937"/>
            <a:ext cx="2189615" cy="1982597"/>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300107" y="1028700"/>
            <a:ext cx="4927677" cy="1532060"/>
          </a:xfrm>
          <a:prstGeom prst="rect">
            <a:avLst/>
          </a:prstGeom>
        </p:spPr>
      </p:pic>
      <p:pic>
        <p:nvPicPr>
          <p:cNvPr id="10" name="Picture 10"/>
          <p:cNvPicPr>
            <a:picLocks noChangeAspect="1"/>
          </p:cNvPicPr>
          <p:nvPr/>
        </p:nvPicPr>
        <p:blipFill>
          <a:blip r:embed="rId6" cstate="print"/>
          <a:srcRect/>
          <a:stretch>
            <a:fillRect/>
          </a:stretch>
        </p:blipFill>
        <p:spPr>
          <a:xfrm>
            <a:off x="8038936" y="3039281"/>
            <a:ext cx="8583712" cy="5417386"/>
          </a:xfrm>
          <a:prstGeom prst="rect">
            <a:avLst/>
          </a:prstGeom>
        </p:spPr>
      </p:pic>
      <p:sp>
        <p:nvSpPr>
          <p:cNvPr id="11" name="TextBox 11"/>
          <p:cNvSpPr txBox="1"/>
          <p:nvPr/>
        </p:nvSpPr>
        <p:spPr>
          <a:xfrm>
            <a:off x="5297383" y="909774"/>
            <a:ext cx="7693233" cy="976438"/>
          </a:xfrm>
          <a:prstGeom prst="rect">
            <a:avLst/>
          </a:prstGeom>
        </p:spPr>
        <p:txBody>
          <a:bodyPr lIns="0" tIns="0" rIns="0" bIns="0" rtlCol="0" anchor="t">
            <a:spAutoFit/>
          </a:bodyPr>
          <a:lstStyle/>
          <a:p>
            <a:pPr algn="ctr">
              <a:lnSpc>
                <a:spcPts val="3930"/>
              </a:lnSpc>
            </a:pPr>
            <a:r>
              <a:rPr lang="en-US" sz="2807" b="1" dirty="0">
                <a:solidFill>
                  <a:srgbClr val="000000"/>
                </a:solidFill>
                <a:latin typeface="Fredoka One Bold"/>
              </a:rPr>
              <a:t>CONSIDERATIONS FOR INCLUDING PEOPLE WITH DIVERSE NEEDS IN RESEARCH </a:t>
            </a:r>
          </a:p>
        </p:txBody>
      </p:sp>
      <p:sp>
        <p:nvSpPr>
          <p:cNvPr id="12" name="TextBox 12"/>
          <p:cNvSpPr txBox="1"/>
          <p:nvPr/>
        </p:nvSpPr>
        <p:spPr>
          <a:xfrm>
            <a:off x="1403604" y="2972606"/>
            <a:ext cx="7740396" cy="5381442"/>
          </a:xfrm>
          <a:prstGeom prst="rect">
            <a:avLst/>
          </a:prstGeom>
        </p:spPr>
        <p:txBody>
          <a:bodyPr lIns="0" tIns="0" rIns="0" bIns="0" rtlCol="0" anchor="t">
            <a:spAutoFit/>
          </a:bodyPr>
          <a:lstStyle/>
          <a:p>
            <a:pPr marL="730217" lvl="1" indent="-365108">
              <a:lnSpc>
                <a:spcPts val="4735"/>
              </a:lnSpc>
              <a:buFont typeface="Arial"/>
              <a:buChar char="•"/>
            </a:pPr>
            <a:r>
              <a:rPr lang="en-US" sz="3382" dirty="0">
                <a:solidFill>
                  <a:srgbClr val="000000"/>
                </a:solidFill>
                <a:latin typeface="Arial" pitchFamily="34" charset="0"/>
              </a:rPr>
              <a:t>Ethical Considerations</a:t>
            </a:r>
          </a:p>
          <a:p>
            <a:pPr marL="730217" lvl="1" indent="-365108">
              <a:lnSpc>
                <a:spcPts val="4735"/>
              </a:lnSpc>
              <a:buFont typeface="Arial"/>
              <a:buChar char="•"/>
            </a:pPr>
            <a:r>
              <a:rPr lang="en-US" sz="3382" dirty="0">
                <a:solidFill>
                  <a:srgbClr val="000000"/>
                </a:solidFill>
                <a:latin typeface="Arial" pitchFamily="34" charset="0"/>
              </a:rPr>
              <a:t>Academic systems</a:t>
            </a:r>
          </a:p>
          <a:p>
            <a:pPr marL="730217" lvl="1" indent="-365108">
              <a:lnSpc>
                <a:spcPts val="4735"/>
              </a:lnSpc>
              <a:buFont typeface="Arial"/>
              <a:buChar char="•"/>
            </a:pPr>
            <a:r>
              <a:rPr lang="en-US" sz="3382" dirty="0">
                <a:solidFill>
                  <a:srgbClr val="000000"/>
                </a:solidFill>
                <a:latin typeface="Arial" pitchFamily="34" charset="0"/>
              </a:rPr>
              <a:t>Tokenistic Participation</a:t>
            </a:r>
          </a:p>
          <a:p>
            <a:pPr marL="730217" lvl="1" indent="-365108">
              <a:lnSpc>
                <a:spcPts val="4735"/>
              </a:lnSpc>
              <a:buFont typeface="Arial"/>
              <a:buChar char="•"/>
            </a:pPr>
            <a:r>
              <a:rPr lang="en-US" sz="3382" dirty="0">
                <a:solidFill>
                  <a:srgbClr val="000000"/>
                </a:solidFill>
                <a:latin typeface="Arial" pitchFamily="34" charset="0"/>
              </a:rPr>
              <a:t>Abstract topics</a:t>
            </a:r>
          </a:p>
          <a:p>
            <a:pPr marL="730217" lvl="1" indent="-365108">
              <a:lnSpc>
                <a:spcPts val="4735"/>
              </a:lnSpc>
              <a:buFont typeface="Arial"/>
              <a:buChar char="•"/>
            </a:pPr>
            <a:r>
              <a:rPr lang="en-US" sz="3382" dirty="0">
                <a:solidFill>
                  <a:srgbClr val="000000"/>
                </a:solidFill>
                <a:latin typeface="Arial" pitchFamily="34" charset="0"/>
              </a:rPr>
              <a:t>Inaccessible Information</a:t>
            </a:r>
          </a:p>
          <a:p>
            <a:pPr marL="730217" lvl="1" indent="-365108">
              <a:lnSpc>
                <a:spcPts val="4735"/>
              </a:lnSpc>
              <a:buFont typeface="Arial"/>
              <a:buChar char="•"/>
            </a:pPr>
            <a:r>
              <a:rPr lang="en-US" sz="3382" dirty="0">
                <a:solidFill>
                  <a:srgbClr val="000000"/>
                </a:solidFill>
                <a:latin typeface="Arial" pitchFamily="34" charset="0"/>
              </a:rPr>
              <a:t>Power Dynamics</a:t>
            </a:r>
          </a:p>
          <a:p>
            <a:pPr marL="730217" lvl="1" indent="-365108">
              <a:lnSpc>
                <a:spcPts val="4735"/>
              </a:lnSpc>
              <a:buFont typeface="Arial"/>
              <a:buChar char="•"/>
            </a:pPr>
            <a:r>
              <a:rPr lang="en-US" sz="3382" dirty="0">
                <a:solidFill>
                  <a:srgbClr val="000000"/>
                </a:solidFill>
                <a:latin typeface="Arial" pitchFamily="34" charset="0"/>
              </a:rPr>
              <a:t>Resources </a:t>
            </a:r>
          </a:p>
          <a:p>
            <a:pPr marL="730217" lvl="1" indent="-365108">
              <a:lnSpc>
                <a:spcPts val="4735"/>
              </a:lnSpc>
              <a:buFont typeface="Arial"/>
              <a:buChar char="•"/>
            </a:pPr>
            <a:r>
              <a:rPr lang="en-US" sz="3382" dirty="0">
                <a:solidFill>
                  <a:srgbClr val="000000"/>
                </a:solidFill>
                <a:latin typeface="Arial" pitchFamily="34" charset="0"/>
              </a:rPr>
              <a:t>Meaningful Contribution </a:t>
            </a:r>
          </a:p>
          <a:p>
            <a:pPr marL="730217" lvl="1" indent="-365108">
              <a:lnSpc>
                <a:spcPts val="4735"/>
              </a:lnSpc>
              <a:buFont typeface="Arial"/>
              <a:buChar char="•"/>
            </a:pPr>
            <a:r>
              <a:rPr lang="en-US" sz="3382" dirty="0">
                <a:solidFill>
                  <a:srgbClr val="000000"/>
                </a:solidFill>
                <a:latin typeface="Arial" pitchFamily="34" charset="0"/>
              </a:rPr>
              <a:t>Models of Support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400711" y="5938946"/>
            <a:ext cx="3048914" cy="4348054"/>
            <a:chOff x="0" y="0"/>
            <a:chExt cx="2354580" cy="3357865"/>
          </a:xfrm>
        </p:grpSpPr>
        <p:sp>
          <p:nvSpPr>
            <p:cNvPr id="3" name="Freeform 3"/>
            <p:cNvSpPr/>
            <p:nvPr/>
          </p:nvSpPr>
          <p:spPr>
            <a:xfrm>
              <a:off x="0" y="0"/>
              <a:ext cx="2353310" cy="3357865"/>
            </a:xfrm>
            <a:custGeom>
              <a:avLst/>
              <a:gdLst/>
              <a:ahLst/>
              <a:cxnLst/>
              <a:rect l="l" t="t" r="r" b="b"/>
              <a:pathLst>
                <a:path w="2353310" h="3357865">
                  <a:moveTo>
                    <a:pt x="784860" y="3290555"/>
                  </a:moveTo>
                  <a:cubicBezTo>
                    <a:pt x="905510" y="3331195"/>
                    <a:pt x="1042670" y="3357865"/>
                    <a:pt x="1177290" y="3357865"/>
                  </a:cubicBezTo>
                  <a:cubicBezTo>
                    <a:pt x="1311910" y="3357865"/>
                    <a:pt x="1441450" y="3335005"/>
                    <a:pt x="1560830" y="3294365"/>
                  </a:cubicBezTo>
                  <a:cubicBezTo>
                    <a:pt x="1563370" y="3293095"/>
                    <a:pt x="1565910" y="3293095"/>
                    <a:pt x="1568450" y="3291825"/>
                  </a:cubicBezTo>
                  <a:cubicBezTo>
                    <a:pt x="2016760" y="3129265"/>
                    <a:pt x="2346960" y="2700005"/>
                    <a:pt x="2353310" y="2196850"/>
                  </a:cubicBezTo>
                  <a:lnTo>
                    <a:pt x="2353310" y="0"/>
                  </a:lnTo>
                  <a:lnTo>
                    <a:pt x="0" y="0"/>
                  </a:lnTo>
                  <a:lnTo>
                    <a:pt x="0" y="2195204"/>
                  </a:lnTo>
                  <a:cubicBezTo>
                    <a:pt x="6350" y="2702545"/>
                    <a:pt x="331470" y="3131805"/>
                    <a:pt x="784860" y="3290555"/>
                  </a:cubicBezTo>
                  <a:close/>
                </a:path>
              </a:pathLst>
            </a:custGeom>
            <a:solidFill>
              <a:srgbClr val="5271FF"/>
            </a:solidFill>
          </p:spPr>
        </p:sp>
      </p:grpSp>
      <p:grpSp>
        <p:nvGrpSpPr>
          <p:cNvPr id="4" name="Group 4"/>
          <p:cNvGrpSpPr/>
          <p:nvPr/>
        </p:nvGrpSpPr>
        <p:grpSpPr>
          <a:xfrm rot="-10800000">
            <a:off x="3909717" y="5938946"/>
            <a:ext cx="3048914" cy="4348054"/>
            <a:chOff x="0" y="0"/>
            <a:chExt cx="2354580" cy="3357865"/>
          </a:xfrm>
        </p:grpSpPr>
        <p:sp>
          <p:nvSpPr>
            <p:cNvPr id="5" name="Freeform 5"/>
            <p:cNvSpPr/>
            <p:nvPr/>
          </p:nvSpPr>
          <p:spPr>
            <a:xfrm>
              <a:off x="0" y="0"/>
              <a:ext cx="2353310" cy="3357865"/>
            </a:xfrm>
            <a:custGeom>
              <a:avLst/>
              <a:gdLst/>
              <a:ahLst/>
              <a:cxnLst/>
              <a:rect l="l" t="t" r="r" b="b"/>
              <a:pathLst>
                <a:path w="2353310" h="3357865">
                  <a:moveTo>
                    <a:pt x="784860" y="3290555"/>
                  </a:moveTo>
                  <a:cubicBezTo>
                    <a:pt x="905510" y="3331195"/>
                    <a:pt x="1042670" y="3357865"/>
                    <a:pt x="1177290" y="3357865"/>
                  </a:cubicBezTo>
                  <a:cubicBezTo>
                    <a:pt x="1311910" y="3357865"/>
                    <a:pt x="1441450" y="3335005"/>
                    <a:pt x="1560830" y="3294365"/>
                  </a:cubicBezTo>
                  <a:cubicBezTo>
                    <a:pt x="1563370" y="3293095"/>
                    <a:pt x="1565910" y="3293095"/>
                    <a:pt x="1568450" y="3291825"/>
                  </a:cubicBezTo>
                  <a:cubicBezTo>
                    <a:pt x="2016760" y="3129265"/>
                    <a:pt x="2346960" y="2700005"/>
                    <a:pt x="2353310" y="2196850"/>
                  </a:cubicBezTo>
                  <a:lnTo>
                    <a:pt x="2353310" y="0"/>
                  </a:lnTo>
                  <a:lnTo>
                    <a:pt x="0" y="0"/>
                  </a:lnTo>
                  <a:lnTo>
                    <a:pt x="0" y="2195204"/>
                  </a:lnTo>
                  <a:cubicBezTo>
                    <a:pt x="6350" y="2702545"/>
                    <a:pt x="331470" y="3131805"/>
                    <a:pt x="784860" y="3290555"/>
                  </a:cubicBezTo>
                  <a:close/>
                </a:path>
              </a:pathLst>
            </a:custGeom>
            <a:solidFill>
              <a:srgbClr val="5271FF"/>
            </a:solidFill>
          </p:spPr>
        </p:sp>
      </p:grpSp>
      <p:grpSp>
        <p:nvGrpSpPr>
          <p:cNvPr id="6" name="Group 6"/>
          <p:cNvGrpSpPr/>
          <p:nvPr/>
        </p:nvGrpSpPr>
        <p:grpSpPr>
          <a:xfrm rot="-10800000">
            <a:off x="10992307" y="5938946"/>
            <a:ext cx="3048914" cy="4348054"/>
            <a:chOff x="0" y="0"/>
            <a:chExt cx="2354580" cy="3357865"/>
          </a:xfrm>
        </p:grpSpPr>
        <p:sp>
          <p:nvSpPr>
            <p:cNvPr id="7" name="Freeform 7"/>
            <p:cNvSpPr/>
            <p:nvPr/>
          </p:nvSpPr>
          <p:spPr>
            <a:xfrm>
              <a:off x="0" y="0"/>
              <a:ext cx="2353310" cy="3357865"/>
            </a:xfrm>
            <a:custGeom>
              <a:avLst/>
              <a:gdLst/>
              <a:ahLst/>
              <a:cxnLst/>
              <a:rect l="l" t="t" r="r" b="b"/>
              <a:pathLst>
                <a:path w="2353310" h="3357865">
                  <a:moveTo>
                    <a:pt x="784860" y="3290555"/>
                  </a:moveTo>
                  <a:cubicBezTo>
                    <a:pt x="905510" y="3331195"/>
                    <a:pt x="1042670" y="3357865"/>
                    <a:pt x="1177290" y="3357865"/>
                  </a:cubicBezTo>
                  <a:cubicBezTo>
                    <a:pt x="1311910" y="3357865"/>
                    <a:pt x="1441450" y="3335005"/>
                    <a:pt x="1560830" y="3294365"/>
                  </a:cubicBezTo>
                  <a:cubicBezTo>
                    <a:pt x="1563370" y="3293095"/>
                    <a:pt x="1565910" y="3293095"/>
                    <a:pt x="1568450" y="3291825"/>
                  </a:cubicBezTo>
                  <a:cubicBezTo>
                    <a:pt x="2016760" y="3129265"/>
                    <a:pt x="2346960" y="2700005"/>
                    <a:pt x="2353310" y="2196850"/>
                  </a:cubicBezTo>
                  <a:lnTo>
                    <a:pt x="2353310" y="0"/>
                  </a:lnTo>
                  <a:lnTo>
                    <a:pt x="0" y="0"/>
                  </a:lnTo>
                  <a:lnTo>
                    <a:pt x="0" y="2195204"/>
                  </a:lnTo>
                  <a:cubicBezTo>
                    <a:pt x="6350" y="2702545"/>
                    <a:pt x="331470" y="3131805"/>
                    <a:pt x="784860" y="3290555"/>
                  </a:cubicBezTo>
                  <a:close/>
                </a:path>
              </a:pathLst>
            </a:custGeom>
            <a:solidFill>
              <a:srgbClr val="5271FF"/>
            </a:solidFill>
          </p:spPr>
        </p:sp>
      </p:grpSp>
      <p:grpSp>
        <p:nvGrpSpPr>
          <p:cNvPr id="8" name="Group 8"/>
          <p:cNvGrpSpPr/>
          <p:nvPr/>
        </p:nvGrpSpPr>
        <p:grpSpPr>
          <a:xfrm rot="-10800000">
            <a:off x="7619543" y="5938946"/>
            <a:ext cx="3048914" cy="4348054"/>
            <a:chOff x="0" y="0"/>
            <a:chExt cx="2354580" cy="3357865"/>
          </a:xfrm>
        </p:grpSpPr>
        <p:sp>
          <p:nvSpPr>
            <p:cNvPr id="9" name="Freeform 9"/>
            <p:cNvSpPr/>
            <p:nvPr/>
          </p:nvSpPr>
          <p:spPr>
            <a:xfrm>
              <a:off x="0" y="0"/>
              <a:ext cx="2353310" cy="3357865"/>
            </a:xfrm>
            <a:custGeom>
              <a:avLst/>
              <a:gdLst/>
              <a:ahLst/>
              <a:cxnLst/>
              <a:rect l="l" t="t" r="r" b="b"/>
              <a:pathLst>
                <a:path w="2353310" h="3357865">
                  <a:moveTo>
                    <a:pt x="784860" y="3290555"/>
                  </a:moveTo>
                  <a:cubicBezTo>
                    <a:pt x="905510" y="3331195"/>
                    <a:pt x="1042670" y="3357865"/>
                    <a:pt x="1177290" y="3357865"/>
                  </a:cubicBezTo>
                  <a:cubicBezTo>
                    <a:pt x="1311910" y="3357865"/>
                    <a:pt x="1441450" y="3335005"/>
                    <a:pt x="1560830" y="3294365"/>
                  </a:cubicBezTo>
                  <a:cubicBezTo>
                    <a:pt x="1563370" y="3293095"/>
                    <a:pt x="1565910" y="3293095"/>
                    <a:pt x="1568450" y="3291825"/>
                  </a:cubicBezTo>
                  <a:cubicBezTo>
                    <a:pt x="2016760" y="3129265"/>
                    <a:pt x="2346960" y="2700005"/>
                    <a:pt x="2353310" y="2196850"/>
                  </a:cubicBezTo>
                  <a:lnTo>
                    <a:pt x="2353310" y="0"/>
                  </a:lnTo>
                  <a:lnTo>
                    <a:pt x="0" y="0"/>
                  </a:lnTo>
                  <a:lnTo>
                    <a:pt x="0" y="2195204"/>
                  </a:lnTo>
                  <a:cubicBezTo>
                    <a:pt x="6350" y="2702545"/>
                    <a:pt x="331470" y="3131805"/>
                    <a:pt x="784860" y="3290555"/>
                  </a:cubicBezTo>
                  <a:close/>
                </a:path>
              </a:pathLst>
            </a:custGeom>
            <a:solidFill>
              <a:srgbClr val="5271FF"/>
            </a:solidFill>
          </p:spPr>
        </p:sp>
      </p:grpSp>
      <p:grpSp>
        <p:nvGrpSpPr>
          <p:cNvPr id="10" name="Group 10"/>
          <p:cNvGrpSpPr/>
          <p:nvPr/>
        </p:nvGrpSpPr>
        <p:grpSpPr>
          <a:xfrm rot="-10800000">
            <a:off x="14698446" y="5938946"/>
            <a:ext cx="3048914" cy="4348054"/>
            <a:chOff x="0" y="0"/>
            <a:chExt cx="2354580" cy="3357865"/>
          </a:xfrm>
        </p:grpSpPr>
        <p:sp>
          <p:nvSpPr>
            <p:cNvPr id="11" name="Freeform 11"/>
            <p:cNvSpPr/>
            <p:nvPr/>
          </p:nvSpPr>
          <p:spPr>
            <a:xfrm>
              <a:off x="0" y="0"/>
              <a:ext cx="2353310" cy="3357865"/>
            </a:xfrm>
            <a:custGeom>
              <a:avLst/>
              <a:gdLst/>
              <a:ahLst/>
              <a:cxnLst/>
              <a:rect l="l" t="t" r="r" b="b"/>
              <a:pathLst>
                <a:path w="2353310" h="3357865">
                  <a:moveTo>
                    <a:pt x="784860" y="3290555"/>
                  </a:moveTo>
                  <a:cubicBezTo>
                    <a:pt x="905510" y="3331195"/>
                    <a:pt x="1042670" y="3357865"/>
                    <a:pt x="1177290" y="3357865"/>
                  </a:cubicBezTo>
                  <a:cubicBezTo>
                    <a:pt x="1311910" y="3357865"/>
                    <a:pt x="1441450" y="3335005"/>
                    <a:pt x="1560830" y="3294365"/>
                  </a:cubicBezTo>
                  <a:cubicBezTo>
                    <a:pt x="1563370" y="3293095"/>
                    <a:pt x="1565910" y="3293095"/>
                    <a:pt x="1568450" y="3291825"/>
                  </a:cubicBezTo>
                  <a:cubicBezTo>
                    <a:pt x="2016760" y="3129265"/>
                    <a:pt x="2346960" y="2700005"/>
                    <a:pt x="2353310" y="2196850"/>
                  </a:cubicBezTo>
                  <a:lnTo>
                    <a:pt x="2353310" y="0"/>
                  </a:lnTo>
                  <a:lnTo>
                    <a:pt x="0" y="0"/>
                  </a:lnTo>
                  <a:lnTo>
                    <a:pt x="0" y="2195204"/>
                  </a:lnTo>
                  <a:cubicBezTo>
                    <a:pt x="6350" y="2702545"/>
                    <a:pt x="331470" y="3131805"/>
                    <a:pt x="784860" y="3290555"/>
                  </a:cubicBezTo>
                  <a:close/>
                </a:path>
              </a:pathLst>
            </a:custGeom>
            <a:solidFill>
              <a:srgbClr val="5271FF"/>
            </a:solidFill>
          </p:spPr>
        </p:sp>
      </p:gr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420336" y="1508182"/>
            <a:ext cx="4927677" cy="1532060"/>
          </a:xfrm>
          <a:prstGeom prst="rect">
            <a:avLst/>
          </a:prstGeom>
        </p:spPr>
      </p:pic>
      <p:grpSp>
        <p:nvGrpSpPr>
          <p:cNvPr id="13" name="Group 13"/>
          <p:cNvGrpSpPr/>
          <p:nvPr/>
        </p:nvGrpSpPr>
        <p:grpSpPr>
          <a:xfrm>
            <a:off x="2971800" y="1028700"/>
            <a:ext cx="12329775" cy="1730229"/>
            <a:chOff x="0" y="0"/>
            <a:chExt cx="3247348" cy="455698"/>
          </a:xfrm>
        </p:grpSpPr>
        <p:sp>
          <p:nvSpPr>
            <p:cNvPr id="14" name="Freeform 14"/>
            <p:cNvSpPr/>
            <p:nvPr/>
          </p:nvSpPr>
          <p:spPr>
            <a:xfrm>
              <a:off x="0" y="0"/>
              <a:ext cx="3247348" cy="455698"/>
            </a:xfrm>
            <a:custGeom>
              <a:avLst/>
              <a:gdLst/>
              <a:ahLst/>
              <a:cxnLst/>
              <a:rect l="l" t="t" r="r" b="b"/>
              <a:pathLst>
                <a:path w="3247348" h="455698">
                  <a:moveTo>
                    <a:pt x="0" y="0"/>
                  </a:moveTo>
                  <a:lnTo>
                    <a:pt x="3247348" y="0"/>
                  </a:lnTo>
                  <a:lnTo>
                    <a:pt x="3247348" y="455698"/>
                  </a:lnTo>
                  <a:lnTo>
                    <a:pt x="0" y="455698"/>
                  </a:lnTo>
                  <a:close/>
                </a:path>
              </a:pathLst>
            </a:custGeom>
            <a:solidFill>
              <a:srgbClr val="DDDEDE"/>
            </a:solidFill>
            <a:ln w="38100">
              <a:solidFill>
                <a:srgbClr val="F1F2F2"/>
              </a:solidFill>
            </a:ln>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53848" y="6381396"/>
            <a:ext cx="2742640" cy="2418510"/>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007026" y="6500829"/>
            <a:ext cx="2854296" cy="2179644"/>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801751" y="6492607"/>
            <a:ext cx="2684499" cy="2187867"/>
          </a:xfrm>
          <a:prstGeom prst="rect">
            <a:avLst/>
          </a:prstGeom>
        </p:spPr>
      </p:pic>
      <p:pic>
        <p:nvPicPr>
          <p:cNvPr id="19" name="Picture 19"/>
          <p:cNvPicPr>
            <a:picLocks noChangeAspect="1"/>
          </p:cNvPicPr>
          <p:nvPr/>
        </p:nvPicPr>
        <p:blipFill>
          <a:blip r:embed="rId10" cstate="print"/>
          <a:srcRect/>
          <a:stretch>
            <a:fillRect/>
          </a:stretch>
        </p:blipFill>
        <p:spPr>
          <a:xfrm>
            <a:off x="11216756" y="6500829"/>
            <a:ext cx="2600016" cy="2315640"/>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048697" y="6669379"/>
            <a:ext cx="2348412" cy="2011094"/>
          </a:xfrm>
          <a:prstGeom prst="rect">
            <a:avLst/>
          </a:prstGeom>
        </p:spPr>
      </p:pic>
      <p:sp>
        <p:nvSpPr>
          <p:cNvPr id="21" name="TextBox 21"/>
          <p:cNvSpPr txBox="1"/>
          <p:nvPr/>
        </p:nvSpPr>
        <p:spPr>
          <a:xfrm>
            <a:off x="131119" y="8753798"/>
            <a:ext cx="3778599" cy="940812"/>
          </a:xfrm>
          <a:prstGeom prst="rect">
            <a:avLst/>
          </a:prstGeom>
        </p:spPr>
        <p:txBody>
          <a:bodyPr lIns="0" tIns="0" rIns="0" bIns="0" rtlCol="0" anchor="t">
            <a:spAutoFit/>
          </a:bodyPr>
          <a:lstStyle/>
          <a:p>
            <a:pPr algn="ctr">
              <a:lnSpc>
                <a:spcPts val="3794"/>
              </a:lnSpc>
            </a:pPr>
            <a:r>
              <a:rPr lang="en-US" sz="2710" spc="271">
                <a:solidFill>
                  <a:srgbClr val="FFFFFF"/>
                </a:solidFill>
                <a:latin typeface="Lato Bold"/>
              </a:rPr>
              <a:t>Reflective </a:t>
            </a:r>
          </a:p>
          <a:p>
            <a:pPr algn="ctr">
              <a:lnSpc>
                <a:spcPts val="3794"/>
              </a:lnSpc>
            </a:pPr>
            <a:r>
              <a:rPr lang="en-US" sz="2710" spc="271">
                <a:solidFill>
                  <a:srgbClr val="FFFFFF"/>
                </a:solidFill>
                <a:latin typeface="Lato Bold"/>
              </a:rPr>
              <a:t>Journals</a:t>
            </a:r>
          </a:p>
        </p:txBody>
      </p:sp>
      <p:sp>
        <p:nvSpPr>
          <p:cNvPr id="22" name="TextBox 22"/>
          <p:cNvSpPr txBox="1"/>
          <p:nvPr/>
        </p:nvSpPr>
        <p:spPr>
          <a:xfrm>
            <a:off x="3544875" y="8759319"/>
            <a:ext cx="3778599" cy="940812"/>
          </a:xfrm>
          <a:prstGeom prst="rect">
            <a:avLst/>
          </a:prstGeom>
        </p:spPr>
        <p:txBody>
          <a:bodyPr lIns="0" tIns="0" rIns="0" bIns="0" rtlCol="0" anchor="t">
            <a:spAutoFit/>
          </a:bodyPr>
          <a:lstStyle/>
          <a:p>
            <a:pPr algn="ctr">
              <a:lnSpc>
                <a:spcPts val="3794"/>
              </a:lnSpc>
            </a:pPr>
            <a:r>
              <a:rPr lang="en-US" sz="2710" spc="271">
                <a:solidFill>
                  <a:srgbClr val="FFFFFF"/>
                </a:solidFill>
                <a:latin typeface="Lato Bold"/>
              </a:rPr>
              <a:t>Document </a:t>
            </a:r>
          </a:p>
          <a:p>
            <a:pPr algn="ctr">
              <a:lnSpc>
                <a:spcPts val="3794"/>
              </a:lnSpc>
            </a:pPr>
            <a:r>
              <a:rPr lang="en-US" sz="2710" spc="271">
                <a:solidFill>
                  <a:srgbClr val="FFFFFF"/>
                </a:solidFill>
                <a:latin typeface="Lato Bold"/>
              </a:rPr>
              <a:t>Analysis</a:t>
            </a:r>
          </a:p>
        </p:txBody>
      </p:sp>
      <p:sp>
        <p:nvSpPr>
          <p:cNvPr id="23" name="TextBox 23"/>
          <p:cNvSpPr txBox="1"/>
          <p:nvPr/>
        </p:nvSpPr>
        <p:spPr>
          <a:xfrm>
            <a:off x="7254701" y="8759319"/>
            <a:ext cx="3778599" cy="940812"/>
          </a:xfrm>
          <a:prstGeom prst="rect">
            <a:avLst/>
          </a:prstGeom>
        </p:spPr>
        <p:txBody>
          <a:bodyPr lIns="0" tIns="0" rIns="0" bIns="0" rtlCol="0" anchor="t">
            <a:spAutoFit/>
          </a:bodyPr>
          <a:lstStyle/>
          <a:p>
            <a:pPr algn="ctr">
              <a:lnSpc>
                <a:spcPts val="3794"/>
              </a:lnSpc>
            </a:pPr>
            <a:r>
              <a:rPr lang="en-US" sz="2710" spc="271">
                <a:solidFill>
                  <a:srgbClr val="FFFFFF"/>
                </a:solidFill>
                <a:latin typeface="Lato Bold"/>
              </a:rPr>
              <a:t>Focus </a:t>
            </a:r>
          </a:p>
          <a:p>
            <a:pPr algn="ctr">
              <a:lnSpc>
                <a:spcPts val="3794"/>
              </a:lnSpc>
            </a:pPr>
            <a:r>
              <a:rPr lang="en-US" sz="2710" spc="271">
                <a:solidFill>
                  <a:srgbClr val="FFFFFF"/>
                </a:solidFill>
                <a:latin typeface="Lato Bold"/>
              </a:rPr>
              <a:t>Groups</a:t>
            </a:r>
          </a:p>
        </p:txBody>
      </p:sp>
      <p:sp>
        <p:nvSpPr>
          <p:cNvPr id="24" name="TextBox 24"/>
          <p:cNvSpPr txBox="1"/>
          <p:nvPr/>
        </p:nvSpPr>
        <p:spPr>
          <a:xfrm>
            <a:off x="10627465" y="8742756"/>
            <a:ext cx="3778599" cy="940812"/>
          </a:xfrm>
          <a:prstGeom prst="rect">
            <a:avLst/>
          </a:prstGeom>
        </p:spPr>
        <p:txBody>
          <a:bodyPr lIns="0" tIns="0" rIns="0" bIns="0" rtlCol="0" anchor="t">
            <a:spAutoFit/>
          </a:bodyPr>
          <a:lstStyle/>
          <a:p>
            <a:pPr algn="ctr">
              <a:lnSpc>
                <a:spcPts val="3794"/>
              </a:lnSpc>
            </a:pPr>
            <a:r>
              <a:rPr lang="en-US" sz="2710" spc="271">
                <a:solidFill>
                  <a:srgbClr val="FFFFFF"/>
                </a:solidFill>
                <a:latin typeface="Lato Bold"/>
              </a:rPr>
              <a:t>Co-Creation </a:t>
            </a:r>
          </a:p>
          <a:p>
            <a:pPr algn="ctr">
              <a:lnSpc>
                <a:spcPts val="3794"/>
              </a:lnSpc>
            </a:pPr>
            <a:r>
              <a:rPr lang="en-US" sz="2710" spc="271">
                <a:solidFill>
                  <a:srgbClr val="FFFFFF"/>
                </a:solidFill>
                <a:latin typeface="Lato Bold"/>
              </a:rPr>
              <a:t>Workshop</a:t>
            </a:r>
          </a:p>
        </p:txBody>
      </p:sp>
      <p:sp>
        <p:nvSpPr>
          <p:cNvPr id="25" name="TextBox 25"/>
          <p:cNvSpPr txBox="1"/>
          <p:nvPr/>
        </p:nvSpPr>
        <p:spPr>
          <a:xfrm>
            <a:off x="2590800" y="1257300"/>
            <a:ext cx="13252168" cy="1052148"/>
          </a:xfrm>
          <a:prstGeom prst="rect">
            <a:avLst/>
          </a:prstGeom>
        </p:spPr>
        <p:txBody>
          <a:bodyPr lIns="0" tIns="0" rIns="0" bIns="0" rtlCol="0" anchor="t">
            <a:spAutoFit/>
          </a:bodyPr>
          <a:lstStyle/>
          <a:p>
            <a:pPr algn="ctr">
              <a:lnSpc>
                <a:spcPts val="9250"/>
              </a:lnSpc>
            </a:pPr>
            <a:r>
              <a:rPr lang="en-US" sz="5400" b="1" dirty="0">
                <a:solidFill>
                  <a:srgbClr val="000000"/>
                </a:solidFill>
                <a:latin typeface="Fredoka One Bold"/>
              </a:rPr>
              <a:t>DATA COLLECTION</a:t>
            </a:r>
          </a:p>
        </p:txBody>
      </p:sp>
      <p:sp>
        <p:nvSpPr>
          <p:cNvPr id="26" name="TextBox 26"/>
          <p:cNvSpPr txBox="1"/>
          <p:nvPr/>
        </p:nvSpPr>
        <p:spPr>
          <a:xfrm>
            <a:off x="14501313" y="8759319"/>
            <a:ext cx="3463664" cy="940812"/>
          </a:xfrm>
          <a:prstGeom prst="rect">
            <a:avLst/>
          </a:prstGeom>
        </p:spPr>
        <p:txBody>
          <a:bodyPr lIns="0" tIns="0" rIns="0" bIns="0" rtlCol="0" anchor="t">
            <a:spAutoFit/>
          </a:bodyPr>
          <a:lstStyle/>
          <a:p>
            <a:pPr algn="ctr">
              <a:lnSpc>
                <a:spcPts val="3794"/>
              </a:lnSpc>
            </a:pPr>
            <a:r>
              <a:rPr lang="en-US" sz="2710" spc="271">
                <a:solidFill>
                  <a:srgbClr val="FFFFFF"/>
                </a:solidFill>
                <a:latin typeface="Lato"/>
              </a:rPr>
              <a:t>Staff </a:t>
            </a:r>
          </a:p>
          <a:p>
            <a:pPr algn="ctr">
              <a:lnSpc>
                <a:spcPts val="3794"/>
              </a:lnSpc>
            </a:pPr>
            <a:r>
              <a:rPr lang="en-US" sz="2710" spc="271">
                <a:solidFill>
                  <a:srgbClr val="FFFFFF"/>
                </a:solidFill>
                <a:latin typeface="Lato"/>
              </a:rPr>
              <a:t>Correspondance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grpSp>
        <p:nvGrpSpPr>
          <p:cNvPr id="2" name="Group 2"/>
          <p:cNvGrpSpPr/>
          <p:nvPr/>
        </p:nvGrpSpPr>
        <p:grpSpPr>
          <a:xfrm>
            <a:off x="5105400" y="495300"/>
            <a:ext cx="8009976" cy="1174075"/>
            <a:chOff x="0" y="0"/>
            <a:chExt cx="2109623" cy="309221"/>
          </a:xfrm>
        </p:grpSpPr>
        <p:sp>
          <p:nvSpPr>
            <p:cNvPr id="3" name="Freeform 3"/>
            <p:cNvSpPr/>
            <p:nvPr/>
          </p:nvSpPr>
          <p:spPr>
            <a:xfrm>
              <a:off x="0" y="0"/>
              <a:ext cx="2109623" cy="309221"/>
            </a:xfrm>
            <a:custGeom>
              <a:avLst/>
              <a:gdLst/>
              <a:ahLst/>
              <a:cxnLst/>
              <a:rect l="l" t="t" r="r" b="b"/>
              <a:pathLst>
                <a:path w="2109623" h="309221">
                  <a:moveTo>
                    <a:pt x="0" y="0"/>
                  </a:moveTo>
                  <a:lnTo>
                    <a:pt x="2109623" y="0"/>
                  </a:lnTo>
                  <a:lnTo>
                    <a:pt x="2109623" y="309221"/>
                  </a:lnTo>
                  <a:lnTo>
                    <a:pt x="0" y="309221"/>
                  </a:lnTo>
                  <a:close/>
                </a:path>
              </a:pathLst>
            </a:custGeom>
            <a:solidFill>
              <a:srgbClr val="DDDEDE"/>
            </a:solidFill>
            <a:ln w="38100">
              <a:solidFill>
                <a:srgbClr val="F1F2F2"/>
              </a:solidFill>
            </a:ln>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09925" y="7883691"/>
            <a:ext cx="1949375" cy="1949375"/>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68902" y="1028700"/>
            <a:ext cx="3395204" cy="1049427"/>
          </a:xfrm>
          <a:prstGeom prst="rect">
            <a:avLst/>
          </a:prstGeom>
        </p:spPr>
      </p:pic>
      <p:pic>
        <p:nvPicPr>
          <p:cNvPr id="7" name="Picture 7"/>
          <p:cNvPicPr>
            <a:picLocks noChangeAspect="1"/>
          </p:cNvPicPr>
          <p:nvPr/>
        </p:nvPicPr>
        <p:blipFill>
          <a:blip r:embed="rId6" cstate="print"/>
          <a:srcRect r="3373"/>
          <a:stretch>
            <a:fillRect/>
          </a:stretch>
        </p:blipFill>
        <p:spPr>
          <a:xfrm>
            <a:off x="3962400" y="2019300"/>
            <a:ext cx="10189153" cy="7905612"/>
          </a:xfrm>
          <a:prstGeom prst="rect">
            <a:avLst/>
          </a:prstGeom>
        </p:spPr>
      </p:pic>
      <p:sp>
        <p:nvSpPr>
          <p:cNvPr id="8" name="TextBox 8"/>
          <p:cNvSpPr txBox="1"/>
          <p:nvPr/>
        </p:nvSpPr>
        <p:spPr>
          <a:xfrm>
            <a:off x="4648200" y="571500"/>
            <a:ext cx="9200557" cy="970779"/>
          </a:xfrm>
          <a:prstGeom prst="rect">
            <a:avLst/>
          </a:prstGeom>
        </p:spPr>
        <p:txBody>
          <a:bodyPr lIns="0" tIns="0" rIns="0" bIns="0" rtlCol="0" anchor="t">
            <a:spAutoFit/>
          </a:bodyPr>
          <a:lstStyle/>
          <a:p>
            <a:pPr algn="ctr">
              <a:lnSpc>
                <a:spcPts val="8270"/>
              </a:lnSpc>
            </a:pPr>
            <a:r>
              <a:rPr lang="en-US" sz="5400" b="1" dirty="0">
                <a:solidFill>
                  <a:srgbClr val="000000"/>
                </a:solidFill>
                <a:latin typeface="Fredoka One Bold"/>
              </a:rPr>
              <a:t>CYCLE 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1187</Words>
  <Application>Microsoft Office PowerPoint</Application>
  <PresentationFormat>Custom</PresentationFormat>
  <Paragraphs>122</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Lato Bold</vt:lpstr>
      <vt:lpstr>Lato</vt:lpstr>
      <vt:lpstr>Calibri</vt:lpstr>
      <vt:lpstr>Fredoka One Bold</vt:lpstr>
      <vt:lpstr>Arial</vt:lpstr>
      <vt:lpstr>Canva Sans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Thesis Defense</dc:title>
  <dc:creator>Sarah Hewitt - Activity Hub, Sport and Leisure Services Manager</dc:creator>
  <cp:lastModifiedBy>Caroline Howorth - Director of Adult Clinical Services</cp:lastModifiedBy>
  <cp:revision>9</cp:revision>
  <dcterms:created xsi:type="dcterms:W3CDTF">2006-08-16T00:00:00Z</dcterms:created>
  <dcterms:modified xsi:type="dcterms:W3CDTF">2023-02-24T08:05:48Z</dcterms:modified>
  <dc:identifier>DAFaosQgOmQ</dc:identifier>
</cp:coreProperties>
</file>